
<file path=[Content_Types].xml><?xml version="1.0" encoding="utf-8"?>
<Types xmlns="http://schemas.openxmlformats.org/package/2006/content-types">
  <Default Extension="gif" ContentType="image/gif"/>
  <Default Extension="jpe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8"/>
  </p:notesMasterIdLst>
  <p:sldIdLst>
    <p:sldId id="263" r:id="rId4"/>
    <p:sldId id="1088" r:id="rId5"/>
    <p:sldId id="1713" r:id="rId6"/>
    <p:sldId id="1714" r:id="rId7"/>
    <p:sldId id="1715" r:id="rId8"/>
    <p:sldId id="1716" r:id="rId9"/>
    <p:sldId id="1717" r:id="rId10"/>
    <p:sldId id="1718" r:id="rId11"/>
    <p:sldId id="1719" r:id="rId12"/>
    <p:sldId id="1468" r:id="rId13"/>
    <p:sldId id="1093" r:id="rId14"/>
    <p:sldId id="1469" r:id="rId15"/>
    <p:sldId id="1712" r:id="rId16"/>
    <p:sldId id="1092" r:id="rId17"/>
    <p:sldId id="1470" r:id="rId18"/>
    <p:sldId id="1102" r:id="rId19"/>
    <p:sldId id="1471" r:id="rId20"/>
    <p:sldId id="1107" r:id="rId21"/>
    <p:sldId id="1108" r:id="rId22"/>
    <p:sldId id="1109" r:id="rId23"/>
    <p:sldId id="1111" r:id="rId24"/>
    <p:sldId id="1472" r:id="rId25"/>
    <p:sldId id="1720" r:id="rId26"/>
    <p:sldId id="1482" r:id="rId27"/>
    <p:sldId id="1722" r:id="rId28"/>
    <p:sldId id="1723" r:id="rId29"/>
    <p:sldId id="1475" r:id="rId30"/>
    <p:sldId id="1721" r:id="rId31"/>
    <p:sldId id="1476" r:id="rId32"/>
    <p:sldId id="1477" r:id="rId33"/>
    <p:sldId id="1478" r:id="rId34"/>
    <p:sldId id="1119" r:id="rId35"/>
    <p:sldId id="1480" r:id="rId36"/>
    <p:sldId id="148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ADDA5-4265-4E68-9BF7-8EA1D5AA4C84}"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FB0D7-7B4E-4174-8BFC-70B1D9DC8E7D}" type="slidenum">
              <a:rPr lang="en-GB" smtClean="0"/>
              <a:t>‹#›</a:t>
            </a:fld>
            <a:endParaRPr lang="en-GB"/>
          </a:p>
        </p:txBody>
      </p:sp>
    </p:spTree>
    <p:extLst>
      <p:ext uri="{BB962C8B-B14F-4D97-AF65-F5344CB8AC3E}">
        <p14:creationId xmlns:p14="http://schemas.microsoft.com/office/powerpoint/2010/main" val="253192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298A7B-A268-754B-8474-602FEABD64B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81735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298A7B-A268-754B-8474-602FEABD64B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97983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298A7B-A268-754B-8474-602FEABD64B8}"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43494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CB76-A431-AF76-C2D3-2ABD4AD3E9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A4733E-1215-8053-2491-2029D0F97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A35419-BF06-7EF5-FE2D-5AF1EB03361D}"/>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5" name="Footer Placeholder 4">
            <a:extLst>
              <a:ext uri="{FF2B5EF4-FFF2-40B4-BE49-F238E27FC236}">
                <a16:creationId xmlns:a16="http://schemas.microsoft.com/office/drawing/2014/main" id="{0B1C484D-7F93-E8EA-00F5-8DDCBD3F7D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B3B776-2E51-FB94-648F-B42F38B4E957}"/>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347047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F0E0-C1EE-3FA1-6D44-71A974ADEA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0BB0AB-B904-EDCF-722A-67EB4CFAFC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4E81C3-D2E9-9363-3AC2-FF98DB451851}"/>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5" name="Footer Placeholder 4">
            <a:extLst>
              <a:ext uri="{FF2B5EF4-FFF2-40B4-BE49-F238E27FC236}">
                <a16:creationId xmlns:a16="http://schemas.microsoft.com/office/drawing/2014/main" id="{8DD9177B-AB7B-4128-91C1-7347D0FF9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10FB6E-6C4A-C02D-B28E-4EB5E2657DEB}"/>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116487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A3550E-F4D0-1FAF-7A9C-8C223F9A3F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8587AA-86FA-48EF-CE1A-E755F86ED1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64FD8D-D1CE-2F35-871E-18CEC8F85F56}"/>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5" name="Footer Placeholder 4">
            <a:extLst>
              <a:ext uri="{FF2B5EF4-FFF2-40B4-BE49-F238E27FC236}">
                <a16:creationId xmlns:a16="http://schemas.microsoft.com/office/drawing/2014/main" id="{9608C163-ED0A-D088-C40A-1EFB8ADB9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6FA96A-8F7C-AF94-F068-16AEE8BEB430}"/>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87851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D59E-C136-43EC-8B4E-C332FA2276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58F3EB-1BE7-488D-BD42-E80B45265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2DE948-402F-4FA4-AC1E-4674433520D6}"/>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5" name="Footer Placeholder 4">
            <a:extLst>
              <a:ext uri="{FF2B5EF4-FFF2-40B4-BE49-F238E27FC236}">
                <a16:creationId xmlns:a16="http://schemas.microsoft.com/office/drawing/2014/main" id="{6A30CD99-6802-44D9-AF90-5832157BBF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85526A-53CC-42F3-B729-B569787F95F6}"/>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1463287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E7A-583F-4F0F-A738-BA6FD63319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8AF4E5-0879-466F-B5F7-EFA3EE137D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6B9EA4-89FD-4106-AF82-955532DFA90E}"/>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5" name="Footer Placeholder 4">
            <a:extLst>
              <a:ext uri="{FF2B5EF4-FFF2-40B4-BE49-F238E27FC236}">
                <a16:creationId xmlns:a16="http://schemas.microsoft.com/office/drawing/2014/main" id="{9C88129F-3EDA-44AE-B3B5-87611D02409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368376-7199-4BE3-B6E0-2FC7FE63536A}"/>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4278922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C9F3-722F-41EF-8513-C12E3B2693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343AF2-6376-4888-B120-2855F2954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914B69-6DC1-4AE0-9226-3BFB9AC2DC9B}"/>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5" name="Footer Placeholder 4">
            <a:extLst>
              <a:ext uri="{FF2B5EF4-FFF2-40B4-BE49-F238E27FC236}">
                <a16:creationId xmlns:a16="http://schemas.microsoft.com/office/drawing/2014/main" id="{E202FAC2-C0FB-4663-BCD0-9D284471BC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01129E-0EA9-4393-B599-E54559C471A3}"/>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2146437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FAA0-B3B1-4B26-9729-374DD99664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9412EE-D5E1-4CA8-BA05-E51B44DD4C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4FED1E-5127-4BFD-9DA7-D1CA1DD98E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56164B-CCAF-4E26-B80F-31D8EB54CD5F}"/>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6" name="Footer Placeholder 5">
            <a:extLst>
              <a:ext uri="{FF2B5EF4-FFF2-40B4-BE49-F238E27FC236}">
                <a16:creationId xmlns:a16="http://schemas.microsoft.com/office/drawing/2014/main" id="{94459029-EEB7-4E81-81F8-5AD3BB92AC9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BCD0861-17EA-433A-BC87-0587A9F60672}"/>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2552679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C83B-44C1-459D-85C3-E7C34CEB7E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D4440D-EE92-4D94-B2C5-BFB7D2B46C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75E09F-4C99-4DB8-AAE8-9F1ACECC67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480F7C-6008-4F0C-BEA4-CBFCD6EB8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8BD29F-79FD-4C30-9C1D-B38A4C866A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416C4F-FD29-440E-99DD-00288725FE08}"/>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8" name="Footer Placeholder 7">
            <a:extLst>
              <a:ext uri="{FF2B5EF4-FFF2-40B4-BE49-F238E27FC236}">
                <a16:creationId xmlns:a16="http://schemas.microsoft.com/office/drawing/2014/main" id="{679D7A21-12EE-4360-85AD-5F01B6C5B6D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4E77624-A14E-4236-911F-31208E40174C}"/>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57114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1FA0-B9D5-415F-AF76-E771D40256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BECF4D-3A89-4E8C-A512-33BFC7B634F0}"/>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4" name="Footer Placeholder 3">
            <a:extLst>
              <a:ext uri="{FF2B5EF4-FFF2-40B4-BE49-F238E27FC236}">
                <a16:creationId xmlns:a16="http://schemas.microsoft.com/office/drawing/2014/main" id="{8623991C-80B5-4A74-B3D9-207F68E4265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CB74794-BD17-4546-A8C4-780D6B609160}"/>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161634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716355-8BEC-479B-93A5-65BC6ED12A48}"/>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3" name="Footer Placeholder 2">
            <a:extLst>
              <a:ext uri="{FF2B5EF4-FFF2-40B4-BE49-F238E27FC236}">
                <a16:creationId xmlns:a16="http://schemas.microsoft.com/office/drawing/2014/main" id="{3F13F52C-1887-4DA0-80ED-66BE3FE0FFC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5891139-7A7E-4FA5-870A-49A26097F377}"/>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3411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FCEC-276A-40EE-8D91-717D409552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2B048A-780E-4745-B27D-7AEC963D4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8CE32D-5A44-48EA-BBE5-8106C26A2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54DD3-6FF1-49D1-B2BF-1974E2BB080F}"/>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6" name="Footer Placeholder 5">
            <a:extLst>
              <a:ext uri="{FF2B5EF4-FFF2-40B4-BE49-F238E27FC236}">
                <a16:creationId xmlns:a16="http://schemas.microsoft.com/office/drawing/2014/main" id="{15A2CA31-FB98-499A-BE16-EBF1D249C32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6DF10A-9A5D-420B-99D3-177BA52BFABE}"/>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337526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B74E-A05F-A7DA-DA9D-C455A16EF4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732F58-63D0-A580-6D5C-8E141A0A8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AC3D9D-6E30-5AB5-DD56-32CE7B09ADF1}"/>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5" name="Footer Placeholder 4">
            <a:extLst>
              <a:ext uri="{FF2B5EF4-FFF2-40B4-BE49-F238E27FC236}">
                <a16:creationId xmlns:a16="http://schemas.microsoft.com/office/drawing/2014/main" id="{ED846AC2-3B20-76AF-24D0-767006CA8D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61A90-B1D8-8AC3-0DED-7F70A544EACB}"/>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2898393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7F4D-33C1-410C-B7AD-7F3821CF0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E38AD-9C82-464F-9494-B6DAF5E39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07500C6-F7CF-4FBB-9FFA-FA885A640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A4E61-5848-48CA-AA44-85282B56540C}"/>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6" name="Footer Placeholder 5">
            <a:extLst>
              <a:ext uri="{FF2B5EF4-FFF2-40B4-BE49-F238E27FC236}">
                <a16:creationId xmlns:a16="http://schemas.microsoft.com/office/drawing/2014/main" id="{BC7BB3F2-3A3C-41CD-9076-B91AC1B32C7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8416818-A546-4CD5-A62D-9BA7F3D56F62}"/>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4010786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5F53-0B41-4F85-A21B-831DC46C24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31BDD4-23F9-45EA-B751-A8636EB32D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B9F063-0EA2-436E-B993-F50645B0FD52}"/>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5" name="Footer Placeholder 4">
            <a:extLst>
              <a:ext uri="{FF2B5EF4-FFF2-40B4-BE49-F238E27FC236}">
                <a16:creationId xmlns:a16="http://schemas.microsoft.com/office/drawing/2014/main" id="{07A8A91A-DC1D-42A8-A614-B842E2742A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F13B6C-9892-4FE1-82FB-E09C4D0E0E5D}"/>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2569767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0097C-DBA4-48A0-A68B-83D53CBEB5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59803C-2F0C-46FF-A65C-B5F95AB4F1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F7BE51-2853-4B48-A034-0CF6F286DADE}"/>
              </a:ext>
            </a:extLst>
          </p:cNvPr>
          <p:cNvSpPr>
            <a:spLocks noGrp="1"/>
          </p:cNvSpPr>
          <p:nvPr>
            <p:ph type="dt" sz="half" idx="10"/>
          </p:nvPr>
        </p:nvSpPr>
        <p:spPr/>
        <p:txBody>
          <a:bodyPr/>
          <a:lstStyle/>
          <a:p>
            <a:fld id="{B05DCDC1-61DA-4138-BE9E-B74E58948983}" type="datetimeFigureOut">
              <a:rPr lang="en-GB" smtClean="0"/>
              <a:t>29/02/2024</a:t>
            </a:fld>
            <a:endParaRPr lang="en-GB" dirty="0"/>
          </a:p>
        </p:txBody>
      </p:sp>
      <p:sp>
        <p:nvSpPr>
          <p:cNvPr id="5" name="Footer Placeholder 4">
            <a:extLst>
              <a:ext uri="{FF2B5EF4-FFF2-40B4-BE49-F238E27FC236}">
                <a16:creationId xmlns:a16="http://schemas.microsoft.com/office/drawing/2014/main" id="{86FAC580-BA49-4311-97D9-AFAB61832C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6BD3D4E-6B1F-4F72-BE35-E984EA3F96AD}"/>
              </a:ext>
            </a:extLst>
          </p:cNvPr>
          <p:cNvSpPr>
            <a:spLocks noGrp="1"/>
          </p:cNvSpPr>
          <p:nvPr>
            <p:ph type="sldNum" sz="quarter" idx="12"/>
          </p:nvPr>
        </p:nvSpPr>
        <p:spPr/>
        <p:txBody>
          <a:bodyPr/>
          <a:lstStyle/>
          <a:p>
            <a:fld id="{5001E907-E6A2-4703-B7D0-22BDC1BFA284}" type="slidenum">
              <a:rPr lang="en-GB" smtClean="0"/>
              <a:t>‹#›</a:t>
            </a:fld>
            <a:endParaRPr lang="en-GB" dirty="0"/>
          </a:p>
        </p:txBody>
      </p:sp>
    </p:spTree>
    <p:extLst>
      <p:ext uri="{BB962C8B-B14F-4D97-AF65-F5344CB8AC3E}">
        <p14:creationId xmlns:p14="http://schemas.microsoft.com/office/powerpoint/2010/main" val="3252990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2855855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2894500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1936632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2519717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227672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2841786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209878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5193-1E82-F888-06BB-A7D56F8202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317335-515C-D810-45F2-AEB5D12719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E29AE-93E2-2FD9-C4F7-BCDD4C885E9D}"/>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5" name="Footer Placeholder 4">
            <a:extLst>
              <a:ext uri="{FF2B5EF4-FFF2-40B4-BE49-F238E27FC236}">
                <a16:creationId xmlns:a16="http://schemas.microsoft.com/office/drawing/2014/main" id="{68C2C89A-AE62-110F-81D0-89691FBE18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07A662-970F-0C3E-03CB-68A80D7CAB97}"/>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3121598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4132944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2214694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230665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7EEE6-A867-44A7-89B3-BD4F5F51045B}"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C62D51-3C4D-4BCB-9A75-FBD72C27696E}" type="slidenum">
              <a:rPr lang="en-GB" smtClean="0"/>
              <a:t>‹#›</a:t>
            </a:fld>
            <a:endParaRPr lang="en-GB" dirty="0"/>
          </a:p>
        </p:txBody>
      </p:sp>
    </p:spTree>
    <p:extLst>
      <p:ext uri="{BB962C8B-B14F-4D97-AF65-F5344CB8AC3E}">
        <p14:creationId xmlns:p14="http://schemas.microsoft.com/office/powerpoint/2010/main" val="367355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838A-3CDC-29CF-15A1-C9A2A2C29D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A337C8-A527-4712-F803-7700D17B43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79F9CE-CC70-A416-1F07-C6A991DAB0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9883B6-1157-E1AD-19F2-0027F4E094E6}"/>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6" name="Footer Placeholder 5">
            <a:extLst>
              <a:ext uri="{FF2B5EF4-FFF2-40B4-BE49-F238E27FC236}">
                <a16:creationId xmlns:a16="http://schemas.microsoft.com/office/drawing/2014/main" id="{5AD96C41-D266-B150-F49A-D96A4EAF79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CC9A98-789E-8C1C-2C4B-B3D3A7CCCCF5}"/>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19140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E670-7563-9003-3A33-D6441E72CD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30CD8C-DA3C-47A7-C586-0421BADD72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9C5F88-2ED7-76F5-B989-AC9C05F45F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F4CF30-F99C-6DFF-0256-707AE80B0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C695AD-9DC8-5786-09B4-DD92D5185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1E2820-5E37-0C89-53E9-2AB3D77F21A5}"/>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8" name="Footer Placeholder 7">
            <a:extLst>
              <a:ext uri="{FF2B5EF4-FFF2-40B4-BE49-F238E27FC236}">
                <a16:creationId xmlns:a16="http://schemas.microsoft.com/office/drawing/2014/main" id="{2C7CABAE-035C-92E8-12D8-034A216B5E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F6691F-8176-6E0D-21F3-F4C6DD0704DE}"/>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10652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B3CC-7204-66A6-0F52-137BE25FB5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6C4C5F-EC15-3BF3-2BF7-E3AE3B18B53B}"/>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4" name="Footer Placeholder 3">
            <a:extLst>
              <a:ext uri="{FF2B5EF4-FFF2-40B4-BE49-F238E27FC236}">
                <a16:creationId xmlns:a16="http://schemas.microsoft.com/office/drawing/2014/main" id="{F22FB708-CC4B-A84A-63F1-2EDA5535D6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8A52D4-0FBD-AA6E-C4D8-F597228B6215}"/>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422841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3B2E3-9F20-BA85-7FCC-D7C629E031E6}"/>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3" name="Footer Placeholder 2">
            <a:extLst>
              <a:ext uri="{FF2B5EF4-FFF2-40B4-BE49-F238E27FC236}">
                <a16:creationId xmlns:a16="http://schemas.microsoft.com/office/drawing/2014/main" id="{B1B37F9F-ACD5-325C-BC8B-0EB6ED9F8A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20D4C1-756C-EF01-D26C-81117B89B7AC}"/>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395501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36FD-85F5-69BF-481E-C43C2C23A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F77E20-DCDC-0E96-64DC-6E6C3A758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202A37-6C64-2EAC-B3FD-4B1545219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49EF8-07FE-78C6-98D7-CFA761E68153}"/>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6" name="Footer Placeholder 5">
            <a:extLst>
              <a:ext uri="{FF2B5EF4-FFF2-40B4-BE49-F238E27FC236}">
                <a16:creationId xmlns:a16="http://schemas.microsoft.com/office/drawing/2014/main" id="{DBF489D2-17EB-565F-1425-28986A9424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FCEF58-1949-B9DF-6872-5F8BC3043336}"/>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133019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22C1-F3BB-E977-55EE-0C021C97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F93DC-815C-D613-0269-62569CE629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2A8E77-D43E-E91E-DEF8-8768B0C90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6812BC-CC99-BEBC-951A-BE312CD6ACE2}"/>
              </a:ext>
            </a:extLst>
          </p:cNvPr>
          <p:cNvSpPr>
            <a:spLocks noGrp="1"/>
          </p:cNvSpPr>
          <p:nvPr>
            <p:ph type="dt" sz="half" idx="10"/>
          </p:nvPr>
        </p:nvSpPr>
        <p:spPr/>
        <p:txBody>
          <a:bodyPr/>
          <a:lstStyle/>
          <a:p>
            <a:fld id="{0CB1E887-B460-4D3A-A68E-7EE51862B92E}" type="datetimeFigureOut">
              <a:rPr lang="en-GB" smtClean="0"/>
              <a:t>29/02/2024</a:t>
            </a:fld>
            <a:endParaRPr lang="en-GB"/>
          </a:p>
        </p:txBody>
      </p:sp>
      <p:sp>
        <p:nvSpPr>
          <p:cNvPr id="6" name="Footer Placeholder 5">
            <a:extLst>
              <a:ext uri="{FF2B5EF4-FFF2-40B4-BE49-F238E27FC236}">
                <a16:creationId xmlns:a16="http://schemas.microsoft.com/office/drawing/2014/main" id="{250A3764-A104-45A0-D0E6-6E09DDC739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025C9D-64F1-A32B-BA5C-E02099E34F5E}"/>
              </a:ext>
            </a:extLst>
          </p:cNvPr>
          <p:cNvSpPr>
            <a:spLocks noGrp="1"/>
          </p:cNvSpPr>
          <p:nvPr>
            <p:ph type="sldNum" sz="quarter" idx="12"/>
          </p:nvPr>
        </p:nvSpPr>
        <p:spPr/>
        <p:txBody>
          <a:bodyPr/>
          <a:lstStyle/>
          <a:p>
            <a:fld id="{28D8B72D-ED3D-4F7A-95C8-3F8048EEC9C6}" type="slidenum">
              <a:rPr lang="en-GB" smtClean="0"/>
              <a:t>‹#›</a:t>
            </a:fld>
            <a:endParaRPr lang="en-GB"/>
          </a:p>
        </p:txBody>
      </p:sp>
    </p:spTree>
    <p:extLst>
      <p:ext uri="{BB962C8B-B14F-4D97-AF65-F5344CB8AC3E}">
        <p14:creationId xmlns:p14="http://schemas.microsoft.com/office/powerpoint/2010/main" val="145800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1606E-C5D2-00F8-DE27-5228EE9BE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49238C-3AEE-A799-462D-CFAC5581F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E56461-77E2-2795-9A6D-D430B845C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B1E887-B460-4D3A-A68E-7EE51862B92E}" type="datetimeFigureOut">
              <a:rPr lang="en-GB" smtClean="0"/>
              <a:t>29/02/2024</a:t>
            </a:fld>
            <a:endParaRPr lang="en-GB"/>
          </a:p>
        </p:txBody>
      </p:sp>
      <p:sp>
        <p:nvSpPr>
          <p:cNvPr id="5" name="Footer Placeholder 4">
            <a:extLst>
              <a:ext uri="{FF2B5EF4-FFF2-40B4-BE49-F238E27FC236}">
                <a16:creationId xmlns:a16="http://schemas.microsoft.com/office/drawing/2014/main" id="{70615F2B-4785-6498-0233-C4DAE0CE7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7F79477-8916-D587-59FD-B33D0FFA8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D8B72D-ED3D-4F7A-95C8-3F8048EEC9C6}" type="slidenum">
              <a:rPr lang="en-GB" smtClean="0"/>
              <a:t>‹#›</a:t>
            </a:fld>
            <a:endParaRPr lang="en-GB"/>
          </a:p>
        </p:txBody>
      </p:sp>
    </p:spTree>
    <p:extLst>
      <p:ext uri="{BB962C8B-B14F-4D97-AF65-F5344CB8AC3E}">
        <p14:creationId xmlns:p14="http://schemas.microsoft.com/office/powerpoint/2010/main" val="3663820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FEC6B-C539-4DAB-AD82-EC7ABBD91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326770-EA25-4867-87CF-51E493425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D56B97-0C90-4F71-98A8-69707CA1AF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DCDC1-61DA-4138-BE9E-B74E58948983}" type="datetimeFigureOut">
              <a:rPr lang="en-GB" smtClean="0"/>
              <a:t>29/02/2024</a:t>
            </a:fld>
            <a:endParaRPr lang="en-GB" dirty="0"/>
          </a:p>
        </p:txBody>
      </p:sp>
      <p:sp>
        <p:nvSpPr>
          <p:cNvPr id="5" name="Footer Placeholder 4">
            <a:extLst>
              <a:ext uri="{FF2B5EF4-FFF2-40B4-BE49-F238E27FC236}">
                <a16:creationId xmlns:a16="http://schemas.microsoft.com/office/drawing/2014/main" id="{5CBF4F74-7B2C-4F1C-ADAA-03A2CBBA7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BF9732F-BFF8-4E7A-9B88-86F943D33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1E907-E6A2-4703-B7D0-22BDC1BFA284}" type="slidenum">
              <a:rPr lang="en-GB" smtClean="0"/>
              <a:t>‹#›</a:t>
            </a:fld>
            <a:endParaRPr lang="en-GB" dirty="0"/>
          </a:p>
        </p:txBody>
      </p:sp>
    </p:spTree>
    <p:extLst>
      <p:ext uri="{BB962C8B-B14F-4D97-AF65-F5344CB8AC3E}">
        <p14:creationId xmlns:p14="http://schemas.microsoft.com/office/powerpoint/2010/main" val="4259014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7EEE6-A867-44A7-89B3-BD4F5F51045B}" type="datetimeFigureOut">
              <a:rPr lang="en-GB" smtClean="0"/>
              <a:t>29/02/2024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62D51-3C4D-4BCB-9A75-FBD72C27696E}" type="slidenum">
              <a:rPr lang="en-GB" smtClean="0"/>
              <a:t>‹#›</a:t>
            </a:fld>
            <a:endParaRPr lang="en-GB" dirty="0"/>
          </a:p>
        </p:txBody>
      </p:sp>
    </p:spTree>
    <p:extLst>
      <p:ext uri="{BB962C8B-B14F-4D97-AF65-F5344CB8AC3E}">
        <p14:creationId xmlns:p14="http://schemas.microsoft.com/office/powerpoint/2010/main" val="23896019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image" Target="../media/image9.gif"/><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5.gif"/><Relationship Id="rId2" Type="http://schemas.microsoft.com/office/2007/relationships/media" Target="../media/media1.mp4"/><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9.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9.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9.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9BD77-D843-82F9-2D86-C89E49A531F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459F438-E071-C32D-8D6B-B567E531E4BA}"/>
              </a:ext>
            </a:extLst>
          </p:cNvPr>
          <p:cNvSpPr/>
          <p:nvPr/>
        </p:nvSpPr>
        <p:spPr>
          <a:xfrm>
            <a:off x="1919536" y="1052736"/>
            <a:ext cx="8661027" cy="794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Welcome to our Edexcel A-Level Business Grade Booster Workshop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E664BF2-DAF0-5D29-A2B2-9ECDD4C6025F}"/>
              </a:ext>
            </a:extLst>
          </p:cNvPr>
          <p:cNvSpPr txBox="1"/>
          <p:nvPr/>
        </p:nvSpPr>
        <p:spPr>
          <a:xfrm>
            <a:off x="4964230" y="2212796"/>
            <a:ext cx="53829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Take a seat and check you have a booklet</a:t>
            </a:r>
          </a:p>
        </p:txBody>
      </p:sp>
      <p:pic>
        <p:nvPicPr>
          <p:cNvPr id="5" name="Picture 4" descr="A blue chair with gold legs&#10;&#10;Description automatically generated">
            <a:extLst>
              <a:ext uri="{FF2B5EF4-FFF2-40B4-BE49-F238E27FC236}">
                <a16:creationId xmlns:a16="http://schemas.microsoft.com/office/drawing/2014/main" id="{90449E89-4424-2A24-7202-F75E9D720CC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30665" y="2006710"/>
            <a:ext cx="1135420" cy="1135420"/>
          </a:xfrm>
          <a:prstGeom prst="rect">
            <a:avLst/>
          </a:prstGeom>
        </p:spPr>
      </p:pic>
      <p:sp>
        <p:nvSpPr>
          <p:cNvPr id="6" name="TextBox 5">
            <a:extLst>
              <a:ext uri="{FF2B5EF4-FFF2-40B4-BE49-F238E27FC236}">
                <a16:creationId xmlns:a16="http://schemas.microsoft.com/office/drawing/2014/main" id="{093F34DF-772B-1EC6-D240-08A05014DF5A}"/>
              </a:ext>
            </a:extLst>
          </p:cNvPr>
          <p:cNvSpPr txBox="1"/>
          <p:nvPr/>
        </p:nvSpPr>
        <p:spPr>
          <a:xfrm>
            <a:off x="4964230" y="3385891"/>
            <a:ext cx="53829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Scan the QR code to access today’s resources and other support</a:t>
            </a:r>
          </a:p>
        </p:txBody>
      </p:sp>
      <p:sp>
        <p:nvSpPr>
          <p:cNvPr id="7" name="Rectangle 6">
            <a:extLst>
              <a:ext uri="{FF2B5EF4-FFF2-40B4-BE49-F238E27FC236}">
                <a16:creationId xmlns:a16="http://schemas.microsoft.com/office/drawing/2014/main" id="{6003671B-80A7-CC43-79C5-9D542847F85D}"/>
              </a:ext>
            </a:extLst>
          </p:cNvPr>
          <p:cNvSpPr/>
          <p:nvPr/>
        </p:nvSpPr>
        <p:spPr>
          <a:xfrm>
            <a:off x="2003965" y="4605183"/>
            <a:ext cx="1606000" cy="646268"/>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D579"/>
                </a:solidFill>
                <a:effectLst/>
                <a:uLnTx/>
                <a:uFillTx/>
                <a:latin typeface="Calibri" panose="020F0502020204030204" pitchFamily="34" charset="0"/>
                <a:ea typeface="+mn-ea"/>
                <a:cs typeface="Calibri" panose="020F0502020204030204" pitchFamily="34" charset="0"/>
              </a:rPr>
              <a:t>40% OFF</a:t>
            </a:r>
          </a:p>
        </p:txBody>
      </p:sp>
      <p:sp>
        <p:nvSpPr>
          <p:cNvPr id="8" name="TextBox 7">
            <a:extLst>
              <a:ext uri="{FF2B5EF4-FFF2-40B4-BE49-F238E27FC236}">
                <a16:creationId xmlns:a16="http://schemas.microsoft.com/office/drawing/2014/main" id="{C836FAC0-3D93-24BA-AD9B-E2298C2F6775}"/>
              </a:ext>
            </a:extLst>
          </p:cNvPr>
          <p:cNvSpPr txBox="1"/>
          <p:nvPr/>
        </p:nvSpPr>
        <p:spPr>
          <a:xfrm>
            <a:off x="4914791" y="4556636"/>
            <a:ext cx="5382928"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Use the coupon code </a:t>
            </a:r>
            <a:r>
              <a:rPr kumimoji="0" lang="en-US" sz="23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GBFY24</a:t>
            </a: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 to get 40% off all tutor2u printed revision resources</a:t>
            </a:r>
          </a:p>
        </p:txBody>
      </p:sp>
      <p:pic>
        <p:nvPicPr>
          <p:cNvPr id="4" name="Picture 3" descr="A qr code on a white background&#10;&#10;Description automatically generated">
            <a:extLst>
              <a:ext uri="{FF2B5EF4-FFF2-40B4-BE49-F238E27FC236}">
                <a16:creationId xmlns:a16="http://schemas.microsoft.com/office/drawing/2014/main" id="{BB0F7A2C-6C61-D5B2-9D29-67A11CD778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1827" y="3321298"/>
            <a:ext cx="1026000" cy="1026000"/>
          </a:xfrm>
          <a:prstGeom prst="rect">
            <a:avLst/>
          </a:prstGeom>
        </p:spPr>
      </p:pic>
      <p:pic>
        <p:nvPicPr>
          <p:cNvPr id="13" name="Picture 12" descr="A blue and yellow cover with yellow text&#10;&#10;Description automatically generated">
            <a:extLst>
              <a:ext uri="{FF2B5EF4-FFF2-40B4-BE49-F238E27FC236}">
                <a16:creationId xmlns:a16="http://schemas.microsoft.com/office/drawing/2014/main" id="{A03B5F9B-46DA-EEDD-ED8C-661D7F6C976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003965" y="1979041"/>
            <a:ext cx="1630925" cy="2326180"/>
          </a:xfrm>
          <a:prstGeom prst="rect">
            <a:avLst/>
          </a:prstGeom>
        </p:spPr>
      </p:pic>
    </p:spTree>
    <p:extLst>
      <p:ext uri="{BB962C8B-B14F-4D97-AF65-F5344CB8AC3E}">
        <p14:creationId xmlns:p14="http://schemas.microsoft.com/office/powerpoint/2010/main" val="161191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2023 Average Mark Per Question – Paper 1 and 2 </a:t>
            </a:r>
          </a:p>
        </p:txBody>
      </p:sp>
      <p:grpSp>
        <p:nvGrpSpPr>
          <p:cNvPr id="3" name="Group 2">
            <a:extLst>
              <a:ext uri="{FF2B5EF4-FFF2-40B4-BE49-F238E27FC236}">
                <a16:creationId xmlns:a16="http://schemas.microsoft.com/office/drawing/2014/main" id="{E0F8948A-5EAB-5EBD-3428-415CAEB6BE09}"/>
              </a:ext>
            </a:extLst>
          </p:cNvPr>
          <p:cNvGrpSpPr/>
          <p:nvPr/>
        </p:nvGrpSpPr>
        <p:grpSpPr>
          <a:xfrm>
            <a:off x="0" y="6239434"/>
            <a:ext cx="12192000" cy="618565"/>
            <a:chOff x="0" y="6239434"/>
            <a:chExt cx="12192000" cy="618565"/>
          </a:xfrm>
        </p:grpSpPr>
        <p:grpSp>
          <p:nvGrpSpPr>
            <p:cNvPr id="9" name="Group 8">
              <a:extLst>
                <a:ext uri="{FF2B5EF4-FFF2-40B4-BE49-F238E27FC236}">
                  <a16:creationId xmlns:a16="http://schemas.microsoft.com/office/drawing/2014/main" id="{B457007F-2A73-6D94-0734-4DF726A76CEC}"/>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780C1AE8-5CD6-0EC6-ED88-8CCBA2D03911}"/>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19497981-7B79-E243-2326-289F2CE7348B}"/>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E8AA18DB-26EB-42B0-2209-F7441EDC1E65}"/>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A8B4D49-A06C-FCFE-C8BC-C3433109DE42}"/>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2E65DDE1-1DEE-A7FF-9857-AD4DFE06940D}"/>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0A3B54D6-6F20-75E5-6EF4-53F24B1BDAAD}"/>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08D2E040-CAEB-1D1F-1319-6F3B8CDC7B26}"/>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FAED01E3-EE64-91FB-1FF6-38AFAF536AB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7" name="TextBox 6">
            <a:extLst>
              <a:ext uri="{FF2B5EF4-FFF2-40B4-BE49-F238E27FC236}">
                <a16:creationId xmlns:a16="http://schemas.microsoft.com/office/drawing/2014/main" id="{6DF2A7AA-C14A-B3F8-BA69-D79906B3C7FF}"/>
              </a:ext>
            </a:extLst>
          </p:cNvPr>
          <p:cNvSpPr txBox="1"/>
          <p:nvPr/>
        </p:nvSpPr>
        <p:spPr>
          <a:xfrm>
            <a:off x="3431704" y="1033572"/>
            <a:ext cx="273630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Paper 1</a:t>
            </a:r>
          </a:p>
        </p:txBody>
      </p:sp>
      <p:sp>
        <p:nvSpPr>
          <p:cNvPr id="8" name="TextBox 7">
            <a:extLst>
              <a:ext uri="{FF2B5EF4-FFF2-40B4-BE49-F238E27FC236}">
                <a16:creationId xmlns:a16="http://schemas.microsoft.com/office/drawing/2014/main" id="{707F5749-14F0-2C68-D04E-416D78B9B8F3}"/>
              </a:ext>
            </a:extLst>
          </p:cNvPr>
          <p:cNvSpPr txBox="1"/>
          <p:nvPr/>
        </p:nvSpPr>
        <p:spPr>
          <a:xfrm>
            <a:off x="8040216" y="1001860"/>
            <a:ext cx="273630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Paper 2</a:t>
            </a:r>
          </a:p>
        </p:txBody>
      </p:sp>
      <p:graphicFrame>
        <p:nvGraphicFramePr>
          <p:cNvPr id="2" name="Table 16">
            <a:extLst>
              <a:ext uri="{FF2B5EF4-FFF2-40B4-BE49-F238E27FC236}">
                <a16:creationId xmlns:a16="http://schemas.microsoft.com/office/drawing/2014/main" id="{D0C5046D-E834-CD31-7060-660A571FF123}"/>
              </a:ext>
            </a:extLst>
          </p:cNvPr>
          <p:cNvGraphicFramePr>
            <a:graphicFrameLocks noGrp="1"/>
          </p:cNvGraphicFramePr>
          <p:nvPr/>
        </p:nvGraphicFramePr>
        <p:xfrm>
          <a:off x="2506333" y="1791232"/>
          <a:ext cx="2952328" cy="4079240"/>
        </p:xfrm>
        <a:graphic>
          <a:graphicData uri="http://schemas.openxmlformats.org/drawingml/2006/table">
            <a:tbl>
              <a:tblPr firstRow="1" bandRow="1">
                <a:tableStyleId>{5C22544A-7EE6-4342-B048-85BDC9FD1C3A}</a:tableStyleId>
              </a:tblPr>
              <a:tblGrid>
                <a:gridCol w="1476164">
                  <a:extLst>
                    <a:ext uri="{9D8B030D-6E8A-4147-A177-3AD203B41FA5}">
                      <a16:colId xmlns:a16="http://schemas.microsoft.com/office/drawing/2014/main" val="1998096795"/>
                    </a:ext>
                  </a:extLst>
                </a:gridCol>
                <a:gridCol w="1476164">
                  <a:extLst>
                    <a:ext uri="{9D8B030D-6E8A-4147-A177-3AD203B41FA5}">
                      <a16:colId xmlns:a16="http://schemas.microsoft.com/office/drawing/2014/main" val="1849556618"/>
                    </a:ext>
                  </a:extLst>
                </a:gridCol>
              </a:tblGrid>
              <a:tr h="370840">
                <a:tc>
                  <a:txBody>
                    <a:bodyPr/>
                    <a:lstStyle/>
                    <a:p>
                      <a:pPr algn="ctr"/>
                      <a:r>
                        <a:rPr lang="en-GB" dirty="0"/>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Average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7132234"/>
                  </a:ext>
                </a:extLst>
              </a:tr>
              <a:tr h="370840">
                <a:tc>
                  <a:txBody>
                    <a:bodyPr/>
                    <a:lstStyle/>
                    <a:p>
                      <a:pPr algn="ctr"/>
                      <a:r>
                        <a:rPr lang="en-GB" b="1" dirty="0"/>
                        <a:t>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2.11/4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0528500"/>
                  </a:ext>
                </a:extLst>
              </a:tr>
              <a:tr h="370840">
                <a:tc>
                  <a:txBody>
                    <a:bodyPr/>
                    <a:lstStyle/>
                    <a:p>
                      <a:pPr algn="ctr"/>
                      <a:r>
                        <a:rPr lang="en-GB" b="1" dirty="0"/>
                        <a:t>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2.29/4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910342"/>
                  </a:ext>
                </a:extLst>
              </a:tr>
              <a:tr h="370840">
                <a:tc>
                  <a:txBody>
                    <a:bodyPr/>
                    <a:lstStyle/>
                    <a:p>
                      <a:pPr algn="ctr"/>
                      <a:r>
                        <a:rPr lang="en-GB" b="1" dirty="0"/>
                        <a:t>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5.77/10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464381"/>
                  </a:ext>
                </a:extLst>
              </a:tr>
              <a:tr h="370840">
                <a:tc>
                  <a:txBody>
                    <a:bodyPr/>
                    <a:lstStyle/>
                    <a:p>
                      <a:pPr algn="ctr"/>
                      <a:r>
                        <a:rPr lang="en-GB" b="1" dirty="0"/>
                        <a:t>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6.63/12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890860"/>
                  </a:ext>
                </a:extLst>
              </a:tr>
              <a:tr h="370840">
                <a:tc>
                  <a:txBody>
                    <a:bodyPr/>
                    <a:lstStyle/>
                    <a:p>
                      <a:pPr algn="ctr"/>
                      <a:r>
                        <a:rPr lang="en-GB" b="1" dirty="0"/>
                        <a:t>1e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10.78/20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127483"/>
                  </a:ext>
                </a:extLst>
              </a:tr>
              <a:tr h="370840">
                <a:tc>
                  <a:txBody>
                    <a:bodyPr/>
                    <a:lstStyle/>
                    <a:p>
                      <a:pPr algn="ctr"/>
                      <a:r>
                        <a:rPr lang="en-GB" b="1" dirty="0"/>
                        <a:t>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2.81/4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205781"/>
                  </a:ext>
                </a:extLst>
              </a:tr>
              <a:tr h="370840">
                <a:tc>
                  <a:txBody>
                    <a:bodyPr/>
                    <a:lstStyle/>
                    <a:p>
                      <a:pPr algn="ctr"/>
                      <a:r>
                        <a:rPr lang="en-GB" b="1" dirty="0"/>
                        <a:t>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2.45/4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456542"/>
                  </a:ext>
                </a:extLst>
              </a:tr>
              <a:tr h="370840">
                <a:tc>
                  <a:txBody>
                    <a:bodyPr/>
                    <a:lstStyle/>
                    <a:p>
                      <a:pPr algn="ctr"/>
                      <a:r>
                        <a:rPr lang="en-GB" b="1" dirty="0"/>
                        <a:t>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5.73/10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677620"/>
                  </a:ext>
                </a:extLst>
              </a:tr>
              <a:tr h="370840">
                <a:tc>
                  <a:txBody>
                    <a:bodyPr/>
                    <a:lstStyle/>
                    <a:p>
                      <a:pPr algn="ctr"/>
                      <a:r>
                        <a:rPr lang="en-GB" b="1" dirty="0"/>
                        <a:t>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5.53/12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287444"/>
                  </a:ext>
                </a:extLst>
              </a:tr>
              <a:tr h="370840">
                <a:tc>
                  <a:txBody>
                    <a:bodyPr/>
                    <a:lstStyle/>
                    <a:p>
                      <a:pPr algn="ctr"/>
                      <a:r>
                        <a:rPr lang="en-GB" b="1" dirty="0"/>
                        <a:t>2e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11.99/20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6231702"/>
                  </a:ext>
                </a:extLst>
              </a:tr>
            </a:tbl>
          </a:graphicData>
        </a:graphic>
      </p:graphicFrame>
      <p:graphicFrame>
        <p:nvGraphicFramePr>
          <p:cNvPr id="11" name="Table 16">
            <a:extLst>
              <a:ext uri="{FF2B5EF4-FFF2-40B4-BE49-F238E27FC236}">
                <a16:creationId xmlns:a16="http://schemas.microsoft.com/office/drawing/2014/main" id="{7F1842AE-B33C-3777-025B-00F54EEA1125}"/>
              </a:ext>
            </a:extLst>
          </p:cNvPr>
          <p:cNvGraphicFramePr>
            <a:graphicFrameLocks noGrp="1"/>
          </p:cNvGraphicFramePr>
          <p:nvPr/>
        </p:nvGraphicFramePr>
        <p:xfrm>
          <a:off x="6963797" y="1779302"/>
          <a:ext cx="3285006" cy="4023360"/>
        </p:xfrm>
        <a:graphic>
          <a:graphicData uri="http://schemas.openxmlformats.org/drawingml/2006/table">
            <a:tbl>
              <a:tblPr firstRow="1" bandRow="1">
                <a:tableStyleId>{5C22544A-7EE6-4342-B048-85BDC9FD1C3A}</a:tableStyleId>
              </a:tblPr>
              <a:tblGrid>
                <a:gridCol w="1642503">
                  <a:extLst>
                    <a:ext uri="{9D8B030D-6E8A-4147-A177-3AD203B41FA5}">
                      <a16:colId xmlns:a16="http://schemas.microsoft.com/office/drawing/2014/main" val="1998096795"/>
                    </a:ext>
                  </a:extLst>
                </a:gridCol>
                <a:gridCol w="1642503">
                  <a:extLst>
                    <a:ext uri="{9D8B030D-6E8A-4147-A177-3AD203B41FA5}">
                      <a16:colId xmlns:a16="http://schemas.microsoft.com/office/drawing/2014/main" val="1849556618"/>
                    </a:ext>
                  </a:extLst>
                </a:gridCol>
              </a:tblGrid>
              <a:tr h="288032">
                <a:tc>
                  <a:txBody>
                    <a:bodyPr/>
                    <a:lstStyle/>
                    <a:p>
                      <a:pPr algn="ctr"/>
                      <a:r>
                        <a:rPr lang="en-GB" dirty="0"/>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Average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7132234"/>
                  </a:ext>
                </a:extLst>
              </a:tr>
              <a:tr h="288032">
                <a:tc>
                  <a:txBody>
                    <a:bodyPr/>
                    <a:lstStyle/>
                    <a:p>
                      <a:pPr algn="ctr"/>
                      <a:r>
                        <a:rPr lang="en-GB" b="1" dirty="0"/>
                        <a:t>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2.52/4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0528500"/>
                  </a:ext>
                </a:extLst>
              </a:tr>
              <a:tr h="288032">
                <a:tc>
                  <a:txBody>
                    <a:bodyPr/>
                    <a:lstStyle/>
                    <a:p>
                      <a:pPr algn="ctr"/>
                      <a:r>
                        <a:rPr lang="en-GB" b="1" dirty="0"/>
                        <a:t>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2.93/4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910342"/>
                  </a:ext>
                </a:extLst>
              </a:tr>
              <a:tr h="288032">
                <a:tc>
                  <a:txBody>
                    <a:bodyPr/>
                    <a:lstStyle/>
                    <a:p>
                      <a:pPr algn="ctr"/>
                      <a:r>
                        <a:rPr lang="en-GB" b="1" dirty="0"/>
                        <a:t>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6.12/10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464381"/>
                  </a:ext>
                </a:extLst>
              </a:tr>
              <a:tr h="288032">
                <a:tc>
                  <a:txBody>
                    <a:bodyPr/>
                    <a:lstStyle/>
                    <a:p>
                      <a:pPr algn="ctr"/>
                      <a:r>
                        <a:rPr lang="en-GB" b="1" dirty="0"/>
                        <a:t>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4.75/12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890860"/>
                  </a:ext>
                </a:extLst>
              </a:tr>
              <a:tr h="288032">
                <a:tc>
                  <a:txBody>
                    <a:bodyPr/>
                    <a:lstStyle/>
                    <a:p>
                      <a:pPr algn="ctr"/>
                      <a:r>
                        <a:rPr lang="en-GB" b="1" dirty="0"/>
                        <a:t>1e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11.39/20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127483"/>
                  </a:ext>
                </a:extLst>
              </a:tr>
              <a:tr h="288032">
                <a:tc>
                  <a:txBody>
                    <a:bodyPr/>
                    <a:lstStyle/>
                    <a:p>
                      <a:pPr algn="ctr"/>
                      <a:r>
                        <a:rPr lang="en-GB" b="1" dirty="0"/>
                        <a:t>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2.74/4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205781"/>
                  </a:ext>
                </a:extLst>
              </a:tr>
              <a:tr h="288032">
                <a:tc>
                  <a:txBody>
                    <a:bodyPr/>
                    <a:lstStyle/>
                    <a:p>
                      <a:pPr algn="ctr"/>
                      <a:r>
                        <a:rPr lang="en-GB" b="1" dirty="0"/>
                        <a:t>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2.29/4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456542"/>
                  </a:ext>
                </a:extLst>
              </a:tr>
              <a:tr h="288032">
                <a:tc>
                  <a:txBody>
                    <a:bodyPr/>
                    <a:lstStyle/>
                    <a:p>
                      <a:pPr algn="ctr"/>
                      <a:r>
                        <a:rPr lang="en-GB" b="1" dirty="0"/>
                        <a:t>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4.74/10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677620"/>
                  </a:ext>
                </a:extLst>
              </a:tr>
              <a:tr h="288032">
                <a:tc>
                  <a:txBody>
                    <a:bodyPr/>
                    <a:lstStyle/>
                    <a:p>
                      <a:pPr algn="ctr"/>
                      <a:r>
                        <a:rPr lang="en-GB" b="1" dirty="0"/>
                        <a:t>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6.23/12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287444"/>
                  </a:ext>
                </a:extLst>
              </a:tr>
              <a:tr h="288032">
                <a:tc>
                  <a:txBody>
                    <a:bodyPr/>
                    <a:lstStyle/>
                    <a:p>
                      <a:pPr algn="ctr"/>
                      <a:r>
                        <a:rPr lang="en-GB" b="1" dirty="0"/>
                        <a:t>2e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t>9.75/20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689911"/>
                  </a:ext>
                </a:extLst>
              </a:tr>
            </a:tbl>
          </a:graphicData>
        </a:graphic>
      </p:graphicFrame>
    </p:spTree>
    <p:extLst>
      <p:ext uri="{BB962C8B-B14F-4D97-AF65-F5344CB8AC3E}">
        <p14:creationId xmlns:p14="http://schemas.microsoft.com/office/powerpoint/2010/main" val="20134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Activity 2 </a:t>
            </a:r>
          </a:p>
        </p:txBody>
      </p:sp>
      <p:sp>
        <p:nvSpPr>
          <p:cNvPr id="2" name="TextBox 1">
            <a:extLst>
              <a:ext uri="{FF2B5EF4-FFF2-40B4-BE49-F238E27FC236}">
                <a16:creationId xmlns:a16="http://schemas.microsoft.com/office/drawing/2014/main" id="{ECFE1659-1C13-4CFB-9E9D-93781FBCFC28}"/>
              </a:ext>
            </a:extLst>
          </p:cNvPr>
          <p:cNvSpPr txBox="1"/>
          <p:nvPr/>
        </p:nvSpPr>
        <p:spPr>
          <a:xfrm>
            <a:off x="1775520" y="1264012"/>
            <a:ext cx="945694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Margo and Rita own ‘A Pizza the Action’, a pizza restaurant in Sunderland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After incomes in Sunderland increased by 6%, the quantity demanded for their Pizza Suprema increased from 80 pizzas a week, to 92 pizzas a 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Calculate the income elasticity of demand for their Pizza Suprema</a:t>
            </a:r>
          </a:p>
        </p:txBody>
      </p:sp>
      <p:grpSp>
        <p:nvGrpSpPr>
          <p:cNvPr id="3" name="Group 2">
            <a:extLst>
              <a:ext uri="{FF2B5EF4-FFF2-40B4-BE49-F238E27FC236}">
                <a16:creationId xmlns:a16="http://schemas.microsoft.com/office/drawing/2014/main" id="{0395CC52-CF8A-1012-53E1-4F3275A86328}"/>
              </a:ext>
            </a:extLst>
          </p:cNvPr>
          <p:cNvGrpSpPr/>
          <p:nvPr/>
        </p:nvGrpSpPr>
        <p:grpSpPr>
          <a:xfrm>
            <a:off x="0" y="6239434"/>
            <a:ext cx="12192000" cy="618565"/>
            <a:chOff x="0" y="6239434"/>
            <a:chExt cx="12192000" cy="618565"/>
          </a:xfrm>
        </p:grpSpPr>
        <p:grpSp>
          <p:nvGrpSpPr>
            <p:cNvPr id="9" name="Group 8">
              <a:extLst>
                <a:ext uri="{FF2B5EF4-FFF2-40B4-BE49-F238E27FC236}">
                  <a16:creationId xmlns:a16="http://schemas.microsoft.com/office/drawing/2014/main" id="{3F25A063-2E6B-DDD8-089F-FDE4358B84A6}"/>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D8A6AEC3-2908-6EDE-9AB1-0B3553ED71E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8CE3405C-CB38-01C2-980C-54A4EEA640B5}"/>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F6990453-D081-C410-D675-B881FA653CD6}"/>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52FD839-1BBC-5DFF-6D30-12DF00FE03D4}"/>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88F646E5-6339-7D11-9767-21CB8A2E98C8}"/>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8B14C386-63DD-3A58-D349-822C248AC5BE}"/>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98162F31-C152-4DC9-805F-65BA5A83CBAD}"/>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5FA31D04-805D-82C2-AAE4-1A5C0D3DC5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316083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Activity 2</a:t>
            </a:r>
          </a:p>
        </p:txBody>
      </p:sp>
      <p:sp>
        <p:nvSpPr>
          <p:cNvPr id="2" name="TextBox 1">
            <a:extLst>
              <a:ext uri="{FF2B5EF4-FFF2-40B4-BE49-F238E27FC236}">
                <a16:creationId xmlns:a16="http://schemas.microsoft.com/office/drawing/2014/main" id="{ECFE1659-1C13-4CFB-9E9D-93781FBCFC28}"/>
              </a:ext>
            </a:extLst>
          </p:cNvPr>
          <p:cNvSpPr txBox="1"/>
          <p:nvPr/>
        </p:nvSpPr>
        <p:spPr>
          <a:xfrm>
            <a:off x="1487488" y="1110124"/>
            <a:ext cx="967698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charset="0"/>
                <a:cs typeface="Arial" charset="0"/>
              </a:rPr>
              <a:t>Income elasticity of demand = +2.5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Income elasticity of demand = % change in quantity demanded / % change in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Percentage increase in incomes = 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Percentage increase in quantity demanded = (92 – 80) / 80 x 100 =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Income elasticity of demand = +6% / +15% = +2.5</a:t>
            </a:r>
          </a:p>
        </p:txBody>
      </p:sp>
      <p:grpSp>
        <p:nvGrpSpPr>
          <p:cNvPr id="3" name="Group 2">
            <a:extLst>
              <a:ext uri="{FF2B5EF4-FFF2-40B4-BE49-F238E27FC236}">
                <a16:creationId xmlns:a16="http://schemas.microsoft.com/office/drawing/2014/main" id="{0395CC52-CF8A-1012-53E1-4F3275A86328}"/>
              </a:ext>
            </a:extLst>
          </p:cNvPr>
          <p:cNvGrpSpPr/>
          <p:nvPr/>
        </p:nvGrpSpPr>
        <p:grpSpPr>
          <a:xfrm>
            <a:off x="0" y="6239434"/>
            <a:ext cx="12192000" cy="618565"/>
            <a:chOff x="0" y="6239434"/>
            <a:chExt cx="12192000" cy="618565"/>
          </a:xfrm>
        </p:grpSpPr>
        <p:grpSp>
          <p:nvGrpSpPr>
            <p:cNvPr id="9" name="Group 8">
              <a:extLst>
                <a:ext uri="{FF2B5EF4-FFF2-40B4-BE49-F238E27FC236}">
                  <a16:creationId xmlns:a16="http://schemas.microsoft.com/office/drawing/2014/main" id="{3F25A063-2E6B-DDD8-089F-FDE4358B84A6}"/>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D8A6AEC3-2908-6EDE-9AB1-0B3553ED71E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8CE3405C-CB38-01C2-980C-54A4EEA640B5}"/>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F6990453-D081-C410-D675-B881FA653CD6}"/>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52FD839-1BBC-5DFF-6D30-12DF00FE03D4}"/>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88F646E5-6339-7D11-9767-21CB8A2E98C8}"/>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8B14C386-63DD-3A58-D349-822C248AC5BE}"/>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98162F31-C152-4DC9-805F-65BA5A83CBAD}"/>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5FA31D04-805D-82C2-AAE4-1A5C0D3DC5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272830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Writing Winning Paragraphs</a:t>
            </a:r>
          </a:p>
        </p:txBody>
      </p:sp>
      <p:sp>
        <p:nvSpPr>
          <p:cNvPr id="2" name="TextBox 1">
            <a:extLst>
              <a:ext uri="{FF2B5EF4-FFF2-40B4-BE49-F238E27FC236}">
                <a16:creationId xmlns:a16="http://schemas.microsoft.com/office/drawing/2014/main" id="{ECFE1659-1C13-4CFB-9E9D-93781FBCFC28}"/>
              </a:ext>
            </a:extLst>
          </p:cNvPr>
          <p:cNvSpPr txBox="1"/>
          <p:nvPr/>
        </p:nvSpPr>
        <p:spPr>
          <a:xfrm>
            <a:off x="880902" y="1012954"/>
            <a:ext cx="10810244"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It is essential (depending on the question) that you produce answers that are well-structured and meet the specific demands of the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 examiner reports consistently mention that writing fewer, better-developed points, is much better than writing many underdeveloped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Each point (argument) should be well developed, providing coherent and logical chains of reasoning showing cause(s) and/or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Your arguments should also be fully in context</a:t>
            </a:r>
          </a:p>
        </p:txBody>
      </p:sp>
      <p:grpSp>
        <p:nvGrpSpPr>
          <p:cNvPr id="3" name="Group 2">
            <a:extLst>
              <a:ext uri="{FF2B5EF4-FFF2-40B4-BE49-F238E27FC236}">
                <a16:creationId xmlns:a16="http://schemas.microsoft.com/office/drawing/2014/main" id="{0395CC52-CF8A-1012-53E1-4F3275A86328}"/>
              </a:ext>
            </a:extLst>
          </p:cNvPr>
          <p:cNvGrpSpPr/>
          <p:nvPr/>
        </p:nvGrpSpPr>
        <p:grpSpPr>
          <a:xfrm>
            <a:off x="0" y="6239434"/>
            <a:ext cx="12192000" cy="618565"/>
            <a:chOff x="0" y="6239434"/>
            <a:chExt cx="12192000" cy="618565"/>
          </a:xfrm>
        </p:grpSpPr>
        <p:grpSp>
          <p:nvGrpSpPr>
            <p:cNvPr id="9" name="Group 8">
              <a:extLst>
                <a:ext uri="{FF2B5EF4-FFF2-40B4-BE49-F238E27FC236}">
                  <a16:creationId xmlns:a16="http://schemas.microsoft.com/office/drawing/2014/main" id="{3F25A063-2E6B-DDD8-089F-FDE4358B84A6}"/>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D8A6AEC3-2908-6EDE-9AB1-0B3553ED71E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8CE3405C-CB38-01C2-980C-54A4EEA640B5}"/>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F6990453-D081-C410-D675-B881FA653CD6}"/>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52FD839-1BBC-5DFF-6D30-12DF00FE03D4}"/>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88F646E5-6339-7D11-9767-21CB8A2E98C8}"/>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8B14C386-63DD-3A58-D349-822C248AC5BE}"/>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98162F31-C152-4DC9-805F-65BA5A83CBAD}"/>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5FA31D04-805D-82C2-AAE4-1A5C0D3DC5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242729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Developing Exam Skills - Knowledge and Understanding</a:t>
            </a:r>
          </a:p>
        </p:txBody>
      </p:sp>
      <p:sp>
        <p:nvSpPr>
          <p:cNvPr id="2" name="TextBox 1">
            <a:extLst>
              <a:ext uri="{FF2B5EF4-FFF2-40B4-BE49-F238E27FC236}">
                <a16:creationId xmlns:a16="http://schemas.microsoft.com/office/drawing/2014/main" id="{ECFE1659-1C13-4CFB-9E9D-93781FBCFC28}"/>
              </a:ext>
            </a:extLst>
          </p:cNvPr>
          <p:cNvSpPr txBox="1"/>
          <p:nvPr/>
        </p:nvSpPr>
        <p:spPr>
          <a:xfrm>
            <a:off x="1027529" y="989870"/>
            <a:ext cx="9937104" cy="5186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You must be familiar with all key terms, concepts and formulae on the Edexcel A Level Business specification, as secure knowledge and understanding are essential for exam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 examiner reports have highlighted a lack of knowledge and understanding of some key terms and concepts, such as </a:t>
            </a:r>
            <a:r>
              <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commission</a:t>
            </a: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 </a:t>
            </a:r>
            <a:r>
              <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CSR</a:t>
            </a: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 and </a:t>
            </a:r>
            <a:r>
              <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FDI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Another common mistake is confusing key terms and concepts, such as </a:t>
            </a:r>
            <a:r>
              <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product orientation and market orientation</a:t>
            </a: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 and </a:t>
            </a:r>
            <a:r>
              <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shareholders and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grpSp>
        <p:nvGrpSpPr>
          <p:cNvPr id="3" name="Group 2">
            <a:extLst>
              <a:ext uri="{FF2B5EF4-FFF2-40B4-BE49-F238E27FC236}">
                <a16:creationId xmlns:a16="http://schemas.microsoft.com/office/drawing/2014/main" id="{DF56B9E5-9D70-F39A-57D9-EA3468E28DCA}"/>
              </a:ext>
            </a:extLst>
          </p:cNvPr>
          <p:cNvGrpSpPr/>
          <p:nvPr/>
        </p:nvGrpSpPr>
        <p:grpSpPr>
          <a:xfrm>
            <a:off x="0" y="6239434"/>
            <a:ext cx="12192000" cy="618565"/>
            <a:chOff x="0" y="6239434"/>
            <a:chExt cx="12192000" cy="618565"/>
          </a:xfrm>
        </p:grpSpPr>
        <p:grpSp>
          <p:nvGrpSpPr>
            <p:cNvPr id="9" name="Group 8">
              <a:extLst>
                <a:ext uri="{FF2B5EF4-FFF2-40B4-BE49-F238E27FC236}">
                  <a16:creationId xmlns:a16="http://schemas.microsoft.com/office/drawing/2014/main" id="{DF4BA1A7-EDCA-2BFF-6A5D-F46820F97958}"/>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21DA211C-1779-5625-11D8-EDFBE0CB55E9}"/>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6F04285-6290-D0F2-E320-EE6E47F3B851}"/>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37274DE6-4CC5-57B4-4F30-82B4A2816F63}"/>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4BCB258-0DB9-1BB5-B26A-C7E85773CAC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F37A2544-3DE5-EC56-0A91-B28FEDC9FFA8}"/>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C8E105ED-1DAF-7599-3932-34F636E726BB}"/>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53C6457A-0176-63F0-8B5A-92B48344B5F6}"/>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1950CA99-7076-2879-14A5-5250005F04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110063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Developing Exam Skills - Application</a:t>
            </a:r>
          </a:p>
        </p:txBody>
      </p:sp>
      <p:sp>
        <p:nvSpPr>
          <p:cNvPr id="2" name="TextBox 1">
            <a:extLst>
              <a:ext uri="{FF2B5EF4-FFF2-40B4-BE49-F238E27FC236}">
                <a16:creationId xmlns:a16="http://schemas.microsoft.com/office/drawing/2014/main" id="{ECFE1659-1C13-4CFB-9E9D-93781FBCFC28}"/>
              </a:ext>
            </a:extLst>
          </p:cNvPr>
          <p:cNvSpPr txBox="1"/>
          <p:nvPr/>
        </p:nvSpPr>
        <p:spPr>
          <a:xfrm>
            <a:off x="983432" y="1095702"/>
            <a:ext cx="10009112"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Application is all about applying knowledge &amp; understanding to various business contexts and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Application is a crucial exam skill, and the examiner reports frequently state that better and stronger answers are typified by students who demonstrate consistent and impressive use of context and that less effective answers are largely theoretical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In this year’s examiner reports, it was highlighted that some answers were descriptive and generic and not applied to the business in question and that many answers could have been about any business</a:t>
            </a:r>
            <a:endParaRPr kumimoji="0" lang="en-GB" sz="2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grpSp>
        <p:nvGrpSpPr>
          <p:cNvPr id="3" name="Group 2">
            <a:extLst>
              <a:ext uri="{FF2B5EF4-FFF2-40B4-BE49-F238E27FC236}">
                <a16:creationId xmlns:a16="http://schemas.microsoft.com/office/drawing/2014/main" id="{DF56B9E5-9D70-F39A-57D9-EA3468E28DCA}"/>
              </a:ext>
            </a:extLst>
          </p:cNvPr>
          <p:cNvGrpSpPr/>
          <p:nvPr/>
        </p:nvGrpSpPr>
        <p:grpSpPr>
          <a:xfrm>
            <a:off x="0" y="6239434"/>
            <a:ext cx="12192000" cy="618565"/>
            <a:chOff x="0" y="6239434"/>
            <a:chExt cx="12192000" cy="618565"/>
          </a:xfrm>
        </p:grpSpPr>
        <p:grpSp>
          <p:nvGrpSpPr>
            <p:cNvPr id="9" name="Group 8">
              <a:extLst>
                <a:ext uri="{FF2B5EF4-FFF2-40B4-BE49-F238E27FC236}">
                  <a16:creationId xmlns:a16="http://schemas.microsoft.com/office/drawing/2014/main" id="{DF4BA1A7-EDCA-2BFF-6A5D-F46820F97958}"/>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21DA211C-1779-5625-11D8-EDFBE0CB55E9}"/>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6F04285-6290-D0F2-E320-EE6E47F3B851}"/>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37274DE6-4CC5-57B4-4F30-82B4A2816F63}"/>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4BCB258-0DB9-1BB5-B26A-C7E85773CAC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F37A2544-3DE5-EC56-0A91-B28FEDC9FFA8}"/>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C8E105ED-1DAF-7599-3932-34F636E726BB}"/>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53C6457A-0176-63F0-8B5A-92B48344B5F6}"/>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1950CA99-7076-2879-14A5-5250005F04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250481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Such As Seasoning</a:t>
            </a:r>
          </a:p>
        </p:txBody>
      </p:sp>
      <p:sp>
        <p:nvSpPr>
          <p:cNvPr id="3" name="TextBox 2">
            <a:extLst>
              <a:ext uri="{FF2B5EF4-FFF2-40B4-BE49-F238E27FC236}">
                <a16:creationId xmlns:a16="http://schemas.microsoft.com/office/drawing/2014/main" id="{92D5354A-7C77-18BF-AC67-BB2431EBF09D}"/>
              </a:ext>
            </a:extLst>
          </p:cNvPr>
          <p:cNvSpPr txBox="1"/>
          <p:nvPr/>
        </p:nvSpPr>
        <p:spPr>
          <a:xfrm>
            <a:off x="983432" y="921392"/>
            <a:ext cx="10225136"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Such As Seasoning </a:t>
            </a: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is a simple, but effective technique, to help you write more contextualised answers. Many students use generic words in their answers, for example, products, costs and competitors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Such As Seasoning </a:t>
            </a: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involves contextualising these words by adding ‘</a:t>
            </a:r>
            <a:r>
              <a:rPr kumimoji="0" lang="en-GB" sz="3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such as</a:t>
            </a: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 and then a contextualised example after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‘Greggs operates in a market with lots of competitors, </a:t>
            </a:r>
            <a:r>
              <a:rPr kumimoji="0" lang="en-GB" sz="3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such as</a:t>
            </a: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 Subway and </a:t>
            </a:r>
            <a:r>
              <a:rPr kumimoji="0" lang="en-GB" sz="32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Arial" charset="0"/>
              </a:rPr>
              <a:t>Pret</a:t>
            </a:r>
            <a:r>
              <a:rPr kumimoji="0" lang="en-GB"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t>
            </a:r>
            <a:endParaRPr kumimoji="0" lang="en-GB"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36B5207F-199F-9E3A-7BB6-FC07B6F61961}"/>
              </a:ext>
            </a:extLst>
          </p:cNvPr>
          <p:cNvGrpSpPr/>
          <p:nvPr/>
        </p:nvGrpSpPr>
        <p:grpSpPr>
          <a:xfrm>
            <a:off x="0" y="6239434"/>
            <a:ext cx="12192000" cy="618565"/>
            <a:chOff x="0" y="6239434"/>
            <a:chExt cx="12192000" cy="618565"/>
          </a:xfrm>
        </p:grpSpPr>
        <p:grpSp>
          <p:nvGrpSpPr>
            <p:cNvPr id="9" name="Group 8">
              <a:extLst>
                <a:ext uri="{FF2B5EF4-FFF2-40B4-BE49-F238E27FC236}">
                  <a16:creationId xmlns:a16="http://schemas.microsoft.com/office/drawing/2014/main" id="{E774B8C7-A4D6-1B9D-5EFB-F0FDA12C8458}"/>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A6C38F53-0736-C47B-AC15-B2745FC2B9FF}"/>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68FBC127-D608-D513-C698-F0A935DD3B55}"/>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8CFD22FE-EA31-EFB1-E0CD-678C77E55B20}"/>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CE83316-D5A1-AD3D-0E16-6BB6BCBFC9B8}"/>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645E9184-F882-D683-498E-9083EDA643C2}"/>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2B07EAB7-5386-DAC3-8E97-226700B4D8E3}"/>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FE45662B-AF2C-1FF2-6DDB-249202D5495B}"/>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1C1B9CFB-871A-5CCB-6966-C7B5769B8B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44270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Activity 3 - Such As Seasoning</a:t>
            </a:r>
          </a:p>
        </p:txBody>
      </p:sp>
      <p:grpSp>
        <p:nvGrpSpPr>
          <p:cNvPr id="2" name="Group 1">
            <a:extLst>
              <a:ext uri="{FF2B5EF4-FFF2-40B4-BE49-F238E27FC236}">
                <a16:creationId xmlns:a16="http://schemas.microsoft.com/office/drawing/2014/main" id="{8DA24D26-DCD1-C196-5BEE-8C641C094FEC}"/>
              </a:ext>
            </a:extLst>
          </p:cNvPr>
          <p:cNvGrpSpPr/>
          <p:nvPr/>
        </p:nvGrpSpPr>
        <p:grpSpPr>
          <a:xfrm>
            <a:off x="0" y="6239434"/>
            <a:ext cx="12192000" cy="618565"/>
            <a:chOff x="0" y="6239434"/>
            <a:chExt cx="12192000" cy="618565"/>
          </a:xfrm>
        </p:grpSpPr>
        <p:grpSp>
          <p:nvGrpSpPr>
            <p:cNvPr id="9" name="Group 8">
              <a:extLst>
                <a:ext uri="{FF2B5EF4-FFF2-40B4-BE49-F238E27FC236}">
                  <a16:creationId xmlns:a16="http://schemas.microsoft.com/office/drawing/2014/main" id="{9E0C22E4-4BA8-41AC-0E1E-E257F1E12179}"/>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A1B0EF7C-D638-C46F-C18D-54172B89749B}"/>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7E7D7D0F-5CCC-8C0A-8AFB-868310563373}"/>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47A0E692-0C4A-7B2F-382B-5A57B067BE4C}"/>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EAE2A3-AE55-7316-7A17-980AD9E0119A}"/>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83FA7C50-7409-3E37-9C05-782696AA9C53}"/>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C345C9D2-7B62-74C5-3BC9-6F65B44EDFA8}"/>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CFA01786-8867-6A74-CFA0-5C8F2A5F5094}"/>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E7FE6BE7-43B3-A0F3-D8F0-D7DA97F6489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4" name="Rectangle 3">
            <a:extLst>
              <a:ext uri="{FF2B5EF4-FFF2-40B4-BE49-F238E27FC236}">
                <a16:creationId xmlns:a16="http://schemas.microsoft.com/office/drawing/2014/main" id="{DFC51E1A-01C9-E208-91E2-CE399F5A0C47}"/>
              </a:ext>
            </a:extLst>
          </p:cNvPr>
          <p:cNvSpPr/>
          <p:nvPr/>
        </p:nvSpPr>
        <p:spPr>
          <a:xfrm>
            <a:off x="1199456" y="1052736"/>
            <a:ext cx="9577064" cy="928718"/>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 Greggs could reduce their break-even point by increasing their selling prices, such as…………..</a:t>
            </a:r>
          </a:p>
        </p:txBody>
      </p:sp>
      <p:sp>
        <p:nvSpPr>
          <p:cNvPr id="5" name="Rectangle 4">
            <a:extLst>
              <a:ext uri="{FF2B5EF4-FFF2-40B4-BE49-F238E27FC236}">
                <a16:creationId xmlns:a16="http://schemas.microsoft.com/office/drawing/2014/main" id="{E19F2326-3530-6E9D-BD11-FB27FCF1F459}"/>
              </a:ext>
            </a:extLst>
          </p:cNvPr>
          <p:cNvSpPr/>
          <p:nvPr/>
        </p:nvSpPr>
        <p:spPr>
          <a:xfrm>
            <a:off x="1199456" y="2428274"/>
            <a:ext cx="9577063" cy="928718"/>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 EasyJet could reduce their break-even point by increasing their selling prices, such as…………..</a:t>
            </a:r>
          </a:p>
        </p:txBody>
      </p:sp>
      <p:sp>
        <p:nvSpPr>
          <p:cNvPr id="6" name="Rectangle 5">
            <a:extLst>
              <a:ext uri="{FF2B5EF4-FFF2-40B4-BE49-F238E27FC236}">
                <a16:creationId xmlns:a16="http://schemas.microsoft.com/office/drawing/2014/main" id="{F0CF6354-3079-6F49-EB51-CF23F2EB2E58}"/>
              </a:ext>
            </a:extLst>
          </p:cNvPr>
          <p:cNvSpPr/>
          <p:nvPr/>
        </p:nvSpPr>
        <p:spPr>
          <a:xfrm>
            <a:off x="1199457" y="3770257"/>
            <a:ext cx="9577062" cy="2251031"/>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 If Nissan experience an increase in their costs, they may need to raise their car prices. An increase in the price of their cars may lead to a fall in the number cars that they sell, especially if their cars are more expensive than some of their competitors, such as………….</a:t>
            </a:r>
            <a:endParaRPr kumimoji="0" lang="en-GB" sz="2800" b="0" i="1" u="none" strike="noStrike" kern="1200" cap="none" spc="0" normalizeH="0" baseline="0" noProof="0" dirty="0">
              <a:ln>
                <a:noFill/>
              </a:ln>
              <a:solidFill>
                <a:prstClr val="black"/>
              </a:solidFill>
              <a:effectLst/>
              <a:highlight>
                <a:srgbClr val="FFFFFF"/>
              </a:highlight>
              <a:uLnTx/>
              <a:uFillTx/>
              <a:latin typeface="Calibri" panose="020F0502020204030204"/>
              <a:ea typeface="ＭＳ Ｐゴシック" charset="0"/>
              <a:cs typeface="Arial" charset="0"/>
            </a:endParaRPr>
          </a:p>
        </p:txBody>
      </p:sp>
    </p:spTree>
    <p:extLst>
      <p:ext uri="{BB962C8B-B14F-4D97-AF65-F5344CB8AC3E}">
        <p14:creationId xmlns:p14="http://schemas.microsoft.com/office/powerpoint/2010/main" val="1363638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AE787974-A53C-4DEE-9AD0-DCE1067E71F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 b="58650"/>
          <a:stretch/>
        </p:blipFill>
        <p:spPr>
          <a:xfrm>
            <a:off x="0" y="5894906"/>
            <a:ext cx="12192000" cy="963094"/>
          </a:xfrm>
          <a:prstGeom prst="rect">
            <a:avLst/>
          </a:prstGeom>
        </p:spPr>
      </p:pic>
      <p:sp>
        <p:nvSpPr>
          <p:cNvPr id="2" name="Rectangle 1">
            <a:extLst>
              <a:ext uri="{FF2B5EF4-FFF2-40B4-BE49-F238E27FC236}">
                <a16:creationId xmlns:a16="http://schemas.microsoft.com/office/drawing/2014/main" id="{391349CD-57FA-4775-AAEC-A15CC1B2E189}"/>
              </a:ext>
            </a:extLst>
          </p:cNvPr>
          <p:cNvSpPr/>
          <p:nvPr/>
        </p:nvSpPr>
        <p:spPr>
          <a:xfrm>
            <a:off x="2041922" y="3186113"/>
            <a:ext cx="8108156" cy="31146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Greggs could reduce their break-even point by increasing their selling prices, such as </a:t>
            </a: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CF13D61-84C2-40A3-AC60-AD352BAEA08A}"/>
              </a:ext>
            </a:extLst>
          </p:cNvPr>
          <p:cNvSpPr/>
          <p:nvPr/>
        </p:nvSpPr>
        <p:spPr>
          <a:xfrm>
            <a:off x="2037903" y="2626360"/>
            <a:ext cx="8108156" cy="365405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Greggs could reduce their break-even point by increasing their selling prices, such as </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their sausage rolls and steak bakes</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36" name="Picture 12" descr="Lingerie | Lula&amp;#39;s Online Boutique">
            <a:extLst>
              <a:ext uri="{FF2B5EF4-FFF2-40B4-BE49-F238E27FC236}">
                <a16:creationId xmlns:a16="http://schemas.microsoft.com/office/drawing/2014/main" id="{DD956176-A351-4513-AAE1-115CDC4F4368}"/>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8919" y="1766887"/>
            <a:ext cx="7019925" cy="6496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umble and Bumble — Daisy Millard Design">
            <a:extLst>
              <a:ext uri="{FF2B5EF4-FFF2-40B4-BE49-F238E27FC236}">
                <a16:creationId xmlns:a16="http://schemas.microsoft.com/office/drawing/2014/main" id="{C1A6543B-675E-43D1-80DB-417199C7E272}"/>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81953" y="1248541"/>
            <a:ext cx="2628095" cy="32115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a:extLst>
              <a:ext uri="{FF2B5EF4-FFF2-40B4-BE49-F238E27FC236}">
                <a16:creationId xmlns:a16="http://schemas.microsoft.com/office/drawing/2014/main" id="{BB8CA343-43F6-48E8-8D49-0C578ADD71AB}"/>
              </a:ext>
            </a:extLst>
          </p:cNvPr>
          <p:cNvSpPr/>
          <p:nvPr/>
        </p:nvSpPr>
        <p:spPr>
          <a:xfrm>
            <a:off x="626302" y="318002"/>
            <a:ext cx="10931359"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Calibri" panose="020F0502020204030204"/>
                <a:ea typeface="+mn-ea"/>
                <a:cs typeface="+mn-cs"/>
              </a:rPr>
              <a:t>SUCH AS SEASONING…</a:t>
            </a:r>
          </a:p>
        </p:txBody>
      </p:sp>
      <p:pic>
        <p:nvPicPr>
          <p:cNvPr id="4" name="ES_Maraca Shake 1 - SFX Producer">
            <a:hlinkClick r:id="" action="ppaction://media"/>
            <a:extLst>
              <a:ext uri="{FF2B5EF4-FFF2-40B4-BE49-F238E27FC236}">
                <a16:creationId xmlns:a16="http://schemas.microsoft.com/office/drawing/2014/main" id="{5A3180F7-C25F-4B3C-9FB7-39356F6AA314}"/>
              </a:ext>
            </a:extLst>
          </p:cNvPr>
          <p:cNvPicPr>
            <a:picLocks noChangeAspect="1"/>
          </p:cNvPicPr>
          <p:nvPr>
            <a:audioFile r:link="rId1"/>
            <p:extLst>
              <p:ext uri="{DAA4B4D4-6D71-4841-9C94-3DE7FCFB9230}">
                <p14:media xmlns:p14="http://schemas.microsoft.com/office/powerpoint/2010/main" r:embed="rId2">
                  <p14:trim end="652"/>
                </p14:media>
              </p:ext>
            </p:extLst>
          </p:nvPr>
        </p:nvPicPr>
        <p:blipFill>
          <a:blip r:embed="rId7"/>
          <a:stretch>
            <a:fillRect/>
          </a:stretch>
        </p:blipFill>
        <p:spPr>
          <a:xfrm>
            <a:off x="12428829" y="167067"/>
            <a:ext cx="406400" cy="406400"/>
          </a:xfrm>
          <a:prstGeom prst="rect">
            <a:avLst/>
          </a:prstGeom>
        </p:spPr>
      </p:pic>
    </p:spTree>
    <p:extLst>
      <p:ext uri="{BB962C8B-B14F-4D97-AF65-F5344CB8AC3E}">
        <p14:creationId xmlns:p14="http://schemas.microsoft.com/office/powerpoint/2010/main" val="417955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36" fill="hold"/>
                                        <p:tgtEl>
                                          <p:spTgt spid="4"/>
                                        </p:tgtEl>
                                      </p:cBhvr>
                                    </p:cmd>
                                  </p:childTnLst>
                                </p:cTn>
                              </p:par>
                              <p:par>
                                <p:cTn id="7" presetID="10" presetClass="entr" presetSubtype="0" fill="hold" nodeType="withEffect">
                                  <p:stCondLst>
                                    <p:cond delay="25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50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par>
                          <p:cTn id="16" fill="hold">
                            <p:stCondLst>
                              <p:cond delay="5036"/>
                            </p:stCondLst>
                            <p:childTnLst>
                              <p:par>
                                <p:cTn id="17" presetID="10" presetClass="exit" presetSubtype="0" fill="hold" nodeType="after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36"/>
                                        </p:tgtEl>
                                      </p:cBhvr>
                                    </p:animEffect>
                                    <p:set>
                                      <p:cBhvr>
                                        <p:cTn id="22" dur="1" fill="hold">
                                          <p:stCondLst>
                                            <p:cond delay="49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AE787974-A53C-4DEE-9AD0-DCE1067E71F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 b="58650"/>
          <a:stretch/>
        </p:blipFill>
        <p:spPr>
          <a:xfrm>
            <a:off x="0" y="5894906"/>
            <a:ext cx="12192000" cy="963094"/>
          </a:xfrm>
          <a:prstGeom prst="rect">
            <a:avLst/>
          </a:prstGeom>
        </p:spPr>
      </p:pic>
      <p:sp>
        <p:nvSpPr>
          <p:cNvPr id="2" name="Rectangle 1">
            <a:extLst>
              <a:ext uri="{FF2B5EF4-FFF2-40B4-BE49-F238E27FC236}">
                <a16:creationId xmlns:a16="http://schemas.microsoft.com/office/drawing/2014/main" id="{391349CD-57FA-4775-AAEC-A15CC1B2E189}"/>
              </a:ext>
            </a:extLst>
          </p:cNvPr>
          <p:cNvSpPr/>
          <p:nvPr/>
        </p:nvSpPr>
        <p:spPr>
          <a:xfrm>
            <a:off x="2041922" y="3186113"/>
            <a:ext cx="8108156" cy="31146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EasyJet could reduce their break-even point by increasing their selling prices, such as…………..</a:t>
            </a: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CF13D61-84C2-40A3-AC60-AD352BAEA08A}"/>
              </a:ext>
            </a:extLst>
          </p:cNvPr>
          <p:cNvSpPr/>
          <p:nvPr/>
        </p:nvSpPr>
        <p:spPr>
          <a:xfrm>
            <a:off x="2041922" y="3186113"/>
            <a:ext cx="8108156" cy="31146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EasyJet could reduce their break-even point by increasing their selling prices, such as </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their ticket prices</a:t>
            </a:r>
            <a:endParaRPr kumimoji="0" lang="en-GB"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36" name="Picture 12" descr="Lingerie | Lula&amp;#39;s Online Boutique">
            <a:extLst>
              <a:ext uri="{FF2B5EF4-FFF2-40B4-BE49-F238E27FC236}">
                <a16:creationId xmlns:a16="http://schemas.microsoft.com/office/drawing/2014/main" id="{DD956176-A351-4513-AAE1-115CDC4F4368}"/>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8919" y="1766887"/>
            <a:ext cx="7019925" cy="6496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umble and Bumble — Daisy Millard Design">
            <a:extLst>
              <a:ext uri="{FF2B5EF4-FFF2-40B4-BE49-F238E27FC236}">
                <a16:creationId xmlns:a16="http://schemas.microsoft.com/office/drawing/2014/main" id="{C1A6543B-675E-43D1-80DB-417199C7E272}"/>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81953" y="1248541"/>
            <a:ext cx="2628095" cy="32115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a:extLst>
              <a:ext uri="{FF2B5EF4-FFF2-40B4-BE49-F238E27FC236}">
                <a16:creationId xmlns:a16="http://schemas.microsoft.com/office/drawing/2014/main" id="{BB8CA343-43F6-48E8-8D49-0C578ADD71AB}"/>
              </a:ext>
            </a:extLst>
          </p:cNvPr>
          <p:cNvSpPr/>
          <p:nvPr/>
        </p:nvSpPr>
        <p:spPr>
          <a:xfrm>
            <a:off x="626302" y="318002"/>
            <a:ext cx="10931359"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Calibri" panose="020F0502020204030204"/>
                <a:ea typeface="+mn-ea"/>
                <a:cs typeface="+mn-cs"/>
              </a:rPr>
              <a:t>SUCH AS SEASONING…</a:t>
            </a:r>
          </a:p>
        </p:txBody>
      </p:sp>
      <p:pic>
        <p:nvPicPr>
          <p:cNvPr id="4" name="ES_Maraca Shake 1 - SFX Producer">
            <a:hlinkClick r:id="" action="ppaction://media"/>
            <a:extLst>
              <a:ext uri="{FF2B5EF4-FFF2-40B4-BE49-F238E27FC236}">
                <a16:creationId xmlns:a16="http://schemas.microsoft.com/office/drawing/2014/main" id="{5A3180F7-C25F-4B3C-9FB7-39356F6AA314}"/>
              </a:ext>
            </a:extLst>
          </p:cNvPr>
          <p:cNvPicPr>
            <a:picLocks noChangeAspect="1"/>
          </p:cNvPicPr>
          <p:nvPr>
            <a:audioFile r:link="rId1"/>
            <p:extLst>
              <p:ext uri="{DAA4B4D4-6D71-4841-9C94-3DE7FCFB9230}">
                <p14:media xmlns:p14="http://schemas.microsoft.com/office/powerpoint/2010/main" r:embed="rId2">
                  <p14:trim end="652"/>
                </p14:media>
              </p:ext>
            </p:extLst>
          </p:nvPr>
        </p:nvPicPr>
        <p:blipFill>
          <a:blip r:embed="rId7"/>
          <a:stretch>
            <a:fillRect/>
          </a:stretch>
        </p:blipFill>
        <p:spPr>
          <a:xfrm>
            <a:off x="12428829" y="167067"/>
            <a:ext cx="406400" cy="406400"/>
          </a:xfrm>
          <a:prstGeom prst="rect">
            <a:avLst/>
          </a:prstGeom>
        </p:spPr>
      </p:pic>
    </p:spTree>
    <p:extLst>
      <p:ext uri="{BB962C8B-B14F-4D97-AF65-F5344CB8AC3E}">
        <p14:creationId xmlns:p14="http://schemas.microsoft.com/office/powerpoint/2010/main" val="42313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36" fill="hold"/>
                                        <p:tgtEl>
                                          <p:spTgt spid="4"/>
                                        </p:tgtEl>
                                      </p:cBhvr>
                                    </p:cmd>
                                  </p:childTnLst>
                                </p:cTn>
                              </p:par>
                              <p:par>
                                <p:cTn id="7" presetID="10" presetClass="entr" presetSubtype="0" fill="hold" nodeType="withEffect">
                                  <p:stCondLst>
                                    <p:cond delay="25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50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par>
                          <p:cTn id="16" fill="hold">
                            <p:stCondLst>
                              <p:cond delay="5036"/>
                            </p:stCondLst>
                            <p:childTnLst>
                              <p:par>
                                <p:cTn id="17" presetID="10" presetClass="exit" presetSubtype="0" fill="hold" nodeType="after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36"/>
                                        </p:tgtEl>
                                      </p:cBhvr>
                                    </p:animEffect>
                                    <p:set>
                                      <p:cBhvr>
                                        <p:cTn id="22" dur="1" fill="hold">
                                          <p:stCondLst>
                                            <p:cond delay="49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Our Sessions Today</a:t>
            </a:r>
          </a:p>
        </p:txBody>
      </p:sp>
      <p:grpSp>
        <p:nvGrpSpPr>
          <p:cNvPr id="3" name="Group 2">
            <a:extLst>
              <a:ext uri="{FF2B5EF4-FFF2-40B4-BE49-F238E27FC236}">
                <a16:creationId xmlns:a16="http://schemas.microsoft.com/office/drawing/2014/main" id="{9E82355B-5980-C575-F291-6204F935A858}"/>
              </a:ext>
            </a:extLst>
          </p:cNvPr>
          <p:cNvGrpSpPr/>
          <p:nvPr/>
        </p:nvGrpSpPr>
        <p:grpSpPr>
          <a:xfrm>
            <a:off x="572002" y="1153929"/>
            <a:ext cx="11067754" cy="792088"/>
            <a:chOff x="0" y="557064"/>
            <a:chExt cx="9144000" cy="858095"/>
          </a:xfrm>
          <a:solidFill>
            <a:schemeClr val="accent6">
              <a:lumMod val="20000"/>
              <a:lumOff val="80000"/>
            </a:schemeClr>
          </a:solidFill>
        </p:grpSpPr>
        <p:sp>
          <p:nvSpPr>
            <p:cNvPr id="9" name="Rectangle 8">
              <a:extLst>
                <a:ext uri="{FF2B5EF4-FFF2-40B4-BE49-F238E27FC236}">
                  <a16:creationId xmlns:a16="http://schemas.microsoft.com/office/drawing/2014/main" id="{3FF02B3C-B6C0-11F4-52B7-0B1863FC3E3E}"/>
                </a:ext>
              </a:extLst>
            </p:cNvPr>
            <p:cNvSpPr/>
            <p:nvPr/>
          </p:nvSpPr>
          <p:spPr>
            <a:xfrm>
              <a:off x="0" y="557064"/>
              <a:ext cx="9144000" cy="85809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9A282BB-37D2-A1F8-007B-BBB5E30D7949}"/>
                </a:ext>
              </a:extLst>
            </p:cNvPr>
            <p:cNvSpPr txBox="1"/>
            <p:nvPr/>
          </p:nvSpPr>
          <p:spPr>
            <a:xfrm>
              <a:off x="77048" y="635073"/>
              <a:ext cx="8920711" cy="6335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Maximise Marks in 4, 10 and 12 Mark Questions</a:t>
              </a:r>
            </a:p>
          </p:txBody>
        </p:sp>
      </p:grpSp>
      <p:grpSp>
        <p:nvGrpSpPr>
          <p:cNvPr id="17" name="Group 16">
            <a:extLst>
              <a:ext uri="{FF2B5EF4-FFF2-40B4-BE49-F238E27FC236}">
                <a16:creationId xmlns:a16="http://schemas.microsoft.com/office/drawing/2014/main" id="{7486B276-E69E-7442-0D60-9E1CC1C048F4}"/>
              </a:ext>
            </a:extLst>
          </p:cNvPr>
          <p:cNvGrpSpPr/>
          <p:nvPr/>
        </p:nvGrpSpPr>
        <p:grpSpPr>
          <a:xfrm>
            <a:off x="581517" y="2299471"/>
            <a:ext cx="11067754" cy="792088"/>
            <a:chOff x="0" y="557064"/>
            <a:chExt cx="9144000" cy="858095"/>
          </a:xfrm>
          <a:solidFill>
            <a:schemeClr val="accent5">
              <a:lumMod val="20000"/>
              <a:lumOff val="80000"/>
            </a:schemeClr>
          </a:solidFill>
        </p:grpSpPr>
        <p:sp>
          <p:nvSpPr>
            <p:cNvPr id="18" name="Rectangle 17">
              <a:extLst>
                <a:ext uri="{FF2B5EF4-FFF2-40B4-BE49-F238E27FC236}">
                  <a16:creationId xmlns:a16="http://schemas.microsoft.com/office/drawing/2014/main" id="{A4A7238C-D7FC-6EE2-A724-E9F600BD763A}"/>
                </a:ext>
              </a:extLst>
            </p:cNvPr>
            <p:cNvSpPr/>
            <p:nvPr/>
          </p:nvSpPr>
          <p:spPr>
            <a:xfrm>
              <a:off x="0" y="557064"/>
              <a:ext cx="9144000" cy="85809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94A4163-19CC-2918-9479-AA1E4D81DA3A}"/>
                </a:ext>
              </a:extLst>
            </p:cNvPr>
            <p:cNvSpPr txBox="1"/>
            <p:nvPr/>
          </p:nvSpPr>
          <p:spPr>
            <a:xfrm>
              <a:off x="971600" y="635073"/>
              <a:ext cx="7344816" cy="6335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Success in the 20 Mark Questions</a:t>
              </a:r>
            </a:p>
          </p:txBody>
        </p:sp>
      </p:grpSp>
      <p:grpSp>
        <p:nvGrpSpPr>
          <p:cNvPr id="20" name="Group 19">
            <a:extLst>
              <a:ext uri="{FF2B5EF4-FFF2-40B4-BE49-F238E27FC236}">
                <a16:creationId xmlns:a16="http://schemas.microsoft.com/office/drawing/2014/main" id="{93272670-7EB2-6377-1001-B651E6680BEE}"/>
              </a:ext>
            </a:extLst>
          </p:cNvPr>
          <p:cNvGrpSpPr/>
          <p:nvPr/>
        </p:nvGrpSpPr>
        <p:grpSpPr>
          <a:xfrm>
            <a:off x="623393" y="3446329"/>
            <a:ext cx="11067753" cy="792088"/>
            <a:chOff x="0" y="557064"/>
            <a:chExt cx="9144000" cy="858095"/>
          </a:xfrm>
          <a:solidFill>
            <a:schemeClr val="accent2">
              <a:lumMod val="20000"/>
              <a:lumOff val="80000"/>
            </a:schemeClr>
          </a:solidFill>
        </p:grpSpPr>
        <p:sp>
          <p:nvSpPr>
            <p:cNvPr id="21" name="Rectangle 20">
              <a:extLst>
                <a:ext uri="{FF2B5EF4-FFF2-40B4-BE49-F238E27FC236}">
                  <a16:creationId xmlns:a16="http://schemas.microsoft.com/office/drawing/2014/main" id="{22BE3418-009F-14A7-32AC-79468C96A684}"/>
                </a:ext>
              </a:extLst>
            </p:cNvPr>
            <p:cNvSpPr/>
            <p:nvPr/>
          </p:nvSpPr>
          <p:spPr>
            <a:xfrm>
              <a:off x="0" y="557064"/>
              <a:ext cx="9144000" cy="85809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D2A7636-2A3E-401B-6564-9A0D7251C90E}"/>
                </a:ext>
              </a:extLst>
            </p:cNvPr>
            <p:cNvSpPr txBox="1"/>
            <p:nvPr/>
          </p:nvSpPr>
          <p:spPr>
            <a:xfrm>
              <a:off x="218464" y="635073"/>
              <a:ext cx="8925535" cy="63350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Investigating Business in a Competitive Environment</a:t>
              </a:r>
            </a:p>
          </p:txBody>
        </p:sp>
      </p:grpSp>
      <p:grpSp>
        <p:nvGrpSpPr>
          <p:cNvPr id="23" name="Group 22">
            <a:extLst>
              <a:ext uri="{FF2B5EF4-FFF2-40B4-BE49-F238E27FC236}">
                <a16:creationId xmlns:a16="http://schemas.microsoft.com/office/drawing/2014/main" id="{BDFAFA8C-80FA-87D1-7568-F29A57021834}"/>
              </a:ext>
            </a:extLst>
          </p:cNvPr>
          <p:cNvGrpSpPr/>
          <p:nvPr/>
        </p:nvGrpSpPr>
        <p:grpSpPr>
          <a:xfrm>
            <a:off x="532848" y="4640670"/>
            <a:ext cx="11116423" cy="1077218"/>
            <a:chOff x="-89261" y="499343"/>
            <a:chExt cx="9446254" cy="1061875"/>
          </a:xfrm>
          <a:solidFill>
            <a:schemeClr val="accent6">
              <a:lumMod val="40000"/>
              <a:lumOff val="60000"/>
            </a:schemeClr>
          </a:solidFill>
        </p:grpSpPr>
        <p:sp>
          <p:nvSpPr>
            <p:cNvPr id="24" name="Rectangle 23">
              <a:extLst>
                <a:ext uri="{FF2B5EF4-FFF2-40B4-BE49-F238E27FC236}">
                  <a16:creationId xmlns:a16="http://schemas.microsoft.com/office/drawing/2014/main" id="{D43D05AA-29EA-B502-72D1-BDCC19F3FDDE}"/>
                </a:ext>
              </a:extLst>
            </p:cNvPr>
            <p:cNvSpPr/>
            <p:nvPr/>
          </p:nvSpPr>
          <p:spPr>
            <a:xfrm>
              <a:off x="0" y="557064"/>
              <a:ext cx="9144000" cy="85809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2D706659-5BA5-782E-8728-7EE351BFB10F}"/>
                </a:ext>
              </a:extLst>
            </p:cNvPr>
            <p:cNvSpPr txBox="1"/>
            <p:nvPr/>
          </p:nvSpPr>
          <p:spPr>
            <a:xfrm>
              <a:off x="-89261" y="499343"/>
              <a:ext cx="9446254" cy="106187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Quantitative Skills, Numerical Concepts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Core Topics Revision Blast</a:t>
              </a:r>
            </a:p>
          </p:txBody>
        </p:sp>
      </p:grpSp>
      <p:sp>
        <p:nvSpPr>
          <p:cNvPr id="26" name="Pentagon 2">
            <a:extLst>
              <a:ext uri="{FF2B5EF4-FFF2-40B4-BE49-F238E27FC236}">
                <a16:creationId xmlns:a16="http://schemas.microsoft.com/office/drawing/2014/main" id="{48E7E561-8EB4-9E4E-D554-3D767E54BD72}"/>
              </a:ext>
            </a:extLst>
          </p:cNvPr>
          <p:cNvSpPr/>
          <p:nvPr/>
        </p:nvSpPr>
        <p:spPr>
          <a:xfrm>
            <a:off x="191344" y="4143052"/>
            <a:ext cx="1800200" cy="723427"/>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LUNCH</a:t>
            </a:r>
          </a:p>
        </p:txBody>
      </p:sp>
      <p:sp>
        <p:nvSpPr>
          <p:cNvPr id="27" name="Pentagon 22">
            <a:extLst>
              <a:ext uri="{FF2B5EF4-FFF2-40B4-BE49-F238E27FC236}">
                <a16:creationId xmlns:a16="http://schemas.microsoft.com/office/drawing/2014/main" id="{C99EEB6C-D0D7-3905-87F3-60F7857065BD}"/>
              </a:ext>
            </a:extLst>
          </p:cNvPr>
          <p:cNvSpPr/>
          <p:nvPr/>
        </p:nvSpPr>
        <p:spPr>
          <a:xfrm>
            <a:off x="191344" y="3037058"/>
            <a:ext cx="1800200" cy="723427"/>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BREAK</a:t>
            </a:r>
          </a:p>
        </p:txBody>
      </p:sp>
      <p:sp>
        <p:nvSpPr>
          <p:cNvPr id="28" name="Pentagon 23">
            <a:extLst>
              <a:ext uri="{FF2B5EF4-FFF2-40B4-BE49-F238E27FC236}">
                <a16:creationId xmlns:a16="http://schemas.microsoft.com/office/drawing/2014/main" id="{B491C5E9-92D3-FD95-192B-B95AD2888530}"/>
              </a:ext>
            </a:extLst>
          </p:cNvPr>
          <p:cNvSpPr/>
          <p:nvPr/>
        </p:nvSpPr>
        <p:spPr>
          <a:xfrm>
            <a:off x="191344" y="5330719"/>
            <a:ext cx="1800200" cy="723427"/>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HOME!</a:t>
            </a:r>
          </a:p>
        </p:txBody>
      </p:sp>
      <p:grpSp>
        <p:nvGrpSpPr>
          <p:cNvPr id="2" name="Group 1">
            <a:extLst>
              <a:ext uri="{FF2B5EF4-FFF2-40B4-BE49-F238E27FC236}">
                <a16:creationId xmlns:a16="http://schemas.microsoft.com/office/drawing/2014/main" id="{27E76C8E-0370-9F8F-6CE8-A36AD042093C}"/>
              </a:ext>
            </a:extLst>
          </p:cNvPr>
          <p:cNvGrpSpPr/>
          <p:nvPr/>
        </p:nvGrpSpPr>
        <p:grpSpPr>
          <a:xfrm>
            <a:off x="0" y="6239434"/>
            <a:ext cx="12192000" cy="618565"/>
            <a:chOff x="0" y="6239434"/>
            <a:chExt cx="12192000" cy="618565"/>
          </a:xfrm>
        </p:grpSpPr>
        <p:grpSp>
          <p:nvGrpSpPr>
            <p:cNvPr id="29" name="Group 28">
              <a:extLst>
                <a:ext uri="{FF2B5EF4-FFF2-40B4-BE49-F238E27FC236}">
                  <a16:creationId xmlns:a16="http://schemas.microsoft.com/office/drawing/2014/main" id="{12F3D6D2-3914-712D-F676-D41B6F2C9312}"/>
                </a:ext>
              </a:extLst>
            </p:cNvPr>
            <p:cNvGrpSpPr/>
            <p:nvPr/>
          </p:nvGrpSpPr>
          <p:grpSpPr>
            <a:xfrm>
              <a:off x="0" y="6239434"/>
              <a:ext cx="12192000" cy="618565"/>
              <a:chOff x="336332" y="0"/>
              <a:chExt cx="11855668" cy="6858000"/>
            </a:xfrm>
          </p:grpSpPr>
          <p:sp>
            <p:nvSpPr>
              <p:cNvPr id="34" name="Rectangle 33">
                <a:extLst>
                  <a:ext uri="{FF2B5EF4-FFF2-40B4-BE49-F238E27FC236}">
                    <a16:creationId xmlns:a16="http://schemas.microsoft.com/office/drawing/2014/main" id="{2306D79F-D9CA-C716-C6A4-093F54CB8250}"/>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EC4CE017-417C-FDB9-D9A4-46E02CDD97D4}"/>
                  </a:ext>
                </a:extLst>
              </p:cNvPr>
              <p:cNvGrpSpPr/>
              <p:nvPr/>
            </p:nvGrpSpPr>
            <p:grpSpPr>
              <a:xfrm>
                <a:off x="5073505" y="0"/>
                <a:ext cx="7118495" cy="6858000"/>
                <a:chOff x="5073505" y="0"/>
                <a:chExt cx="7118495" cy="6858000"/>
              </a:xfrm>
            </p:grpSpPr>
            <p:sp>
              <p:nvSpPr>
                <p:cNvPr id="36" name="Parallelogram 35">
                  <a:extLst>
                    <a:ext uri="{FF2B5EF4-FFF2-40B4-BE49-F238E27FC236}">
                      <a16:creationId xmlns:a16="http://schemas.microsoft.com/office/drawing/2014/main" id="{D039DA36-AC10-6BAA-FA04-F76C31F932D9}"/>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F727CE1-24C4-F97F-BC0E-383A4A9CD319}"/>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30" name="Group 29">
              <a:extLst>
                <a:ext uri="{FF2B5EF4-FFF2-40B4-BE49-F238E27FC236}">
                  <a16:creationId xmlns:a16="http://schemas.microsoft.com/office/drawing/2014/main" id="{63E84A04-92A6-90AE-20DF-09A0DDF6D677}"/>
                </a:ext>
              </a:extLst>
            </p:cNvPr>
            <p:cNvGrpSpPr/>
            <p:nvPr/>
          </p:nvGrpSpPr>
          <p:grpSpPr>
            <a:xfrm>
              <a:off x="191344" y="6347920"/>
              <a:ext cx="3456232" cy="380480"/>
              <a:chOff x="191344" y="6347920"/>
              <a:chExt cx="3456232" cy="380480"/>
            </a:xfrm>
          </p:grpSpPr>
          <p:sp>
            <p:nvSpPr>
              <p:cNvPr id="32" name="TextBox 31">
                <a:extLst>
                  <a:ext uri="{FF2B5EF4-FFF2-40B4-BE49-F238E27FC236}">
                    <a16:creationId xmlns:a16="http://schemas.microsoft.com/office/drawing/2014/main" id="{28BB1C27-0E24-4DDA-A8B3-5EDDDBF99FFA}"/>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33" name="TextBox 32">
                <a:extLst>
                  <a:ext uri="{FF2B5EF4-FFF2-40B4-BE49-F238E27FC236}">
                    <a16:creationId xmlns:a16="http://schemas.microsoft.com/office/drawing/2014/main" id="{E87B14B8-E4F2-7B24-A960-B8BCD390DE97}"/>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31" name="Picture 30" descr="Logo&#10;&#10;Description automatically generated">
              <a:extLst>
                <a:ext uri="{FF2B5EF4-FFF2-40B4-BE49-F238E27FC236}">
                  <a16:creationId xmlns:a16="http://schemas.microsoft.com/office/drawing/2014/main" id="{2B4EFEDF-FAED-F23E-5D8C-E3EC4C7B52B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379967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AE787974-A53C-4DEE-9AD0-DCE1067E71F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1" b="58650"/>
          <a:stretch/>
        </p:blipFill>
        <p:spPr>
          <a:xfrm>
            <a:off x="0" y="5894906"/>
            <a:ext cx="12192000" cy="963094"/>
          </a:xfrm>
          <a:prstGeom prst="rect">
            <a:avLst/>
          </a:prstGeom>
        </p:spPr>
      </p:pic>
      <p:sp>
        <p:nvSpPr>
          <p:cNvPr id="2" name="Rectangle 1">
            <a:extLst>
              <a:ext uri="{FF2B5EF4-FFF2-40B4-BE49-F238E27FC236}">
                <a16:creationId xmlns:a16="http://schemas.microsoft.com/office/drawing/2014/main" id="{391349CD-57FA-4775-AAEC-A15CC1B2E189}"/>
              </a:ext>
            </a:extLst>
          </p:cNvPr>
          <p:cNvSpPr/>
          <p:nvPr/>
        </p:nvSpPr>
        <p:spPr>
          <a:xfrm>
            <a:off x="2041922" y="3186113"/>
            <a:ext cx="8108156" cy="31146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If Nissan experience an increase in their costs, they may need to raise their car prices. An increase in the price of their cars may lead to a fall in the number cars that they sell, especially if their cars are more expensive than some of their competitors, such as………….</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CF13D61-84C2-40A3-AC60-AD352BAEA08A}"/>
              </a:ext>
            </a:extLst>
          </p:cNvPr>
          <p:cNvSpPr/>
          <p:nvPr/>
        </p:nvSpPr>
        <p:spPr>
          <a:xfrm>
            <a:off x="2041922" y="3163519"/>
            <a:ext cx="8108156" cy="325644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If Nissan experience an increase in their costs, they may need to raise their car prices. An increase in the price of their cars may lead to a fall in the number cars that they sell, especially if their cars are more expensive than some of their competitors, such as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Ford and Peugeot</a:t>
            </a:r>
            <a:endParaRPr kumimoji="0" lang="en-GB"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36" name="Picture 12" descr="Lingerie | Lula&amp;#39;s Online Boutique">
            <a:extLst>
              <a:ext uri="{FF2B5EF4-FFF2-40B4-BE49-F238E27FC236}">
                <a16:creationId xmlns:a16="http://schemas.microsoft.com/office/drawing/2014/main" id="{DD956176-A351-4513-AAE1-115CDC4F4368}"/>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8919" y="1766887"/>
            <a:ext cx="7019925" cy="6496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umble and Bumble — Daisy Millard Design">
            <a:extLst>
              <a:ext uri="{FF2B5EF4-FFF2-40B4-BE49-F238E27FC236}">
                <a16:creationId xmlns:a16="http://schemas.microsoft.com/office/drawing/2014/main" id="{C1A6543B-675E-43D1-80DB-417199C7E27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81953" y="1248541"/>
            <a:ext cx="2628095" cy="32115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a:extLst>
              <a:ext uri="{FF2B5EF4-FFF2-40B4-BE49-F238E27FC236}">
                <a16:creationId xmlns:a16="http://schemas.microsoft.com/office/drawing/2014/main" id="{BB8CA343-43F6-48E8-8D49-0C578ADD71AB}"/>
              </a:ext>
            </a:extLst>
          </p:cNvPr>
          <p:cNvSpPr/>
          <p:nvPr/>
        </p:nvSpPr>
        <p:spPr>
          <a:xfrm>
            <a:off x="626302" y="318002"/>
            <a:ext cx="10931359"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FF"/>
                </a:solidFill>
                <a:effectLst/>
                <a:uLnTx/>
                <a:uFillTx/>
                <a:latin typeface="Calibri" panose="020F0502020204030204"/>
                <a:ea typeface="+mn-ea"/>
                <a:cs typeface="+mn-cs"/>
              </a:rPr>
              <a:t>SUCH AS SEASONING…</a:t>
            </a:r>
          </a:p>
        </p:txBody>
      </p:sp>
      <p:pic>
        <p:nvPicPr>
          <p:cNvPr id="4" name="ES_Maraca Shake 1 - SFX Producer">
            <a:hlinkClick r:id="" action="ppaction://media"/>
            <a:extLst>
              <a:ext uri="{FF2B5EF4-FFF2-40B4-BE49-F238E27FC236}">
                <a16:creationId xmlns:a16="http://schemas.microsoft.com/office/drawing/2014/main" id="{5A3180F7-C25F-4B3C-9FB7-39356F6AA314}"/>
              </a:ext>
            </a:extLst>
          </p:cNvPr>
          <p:cNvPicPr>
            <a:picLocks noChangeAspect="1"/>
          </p:cNvPicPr>
          <p:nvPr>
            <a:audioFile r:link="rId1"/>
            <p:extLst>
              <p:ext uri="{DAA4B4D4-6D71-4841-9C94-3DE7FCFB9230}">
                <p14:media xmlns:p14="http://schemas.microsoft.com/office/powerpoint/2010/main" r:embed="rId2">
                  <p14:trim end="652"/>
                </p14:media>
              </p:ext>
            </p:extLst>
          </p:nvPr>
        </p:nvPicPr>
        <p:blipFill>
          <a:blip r:embed="rId8"/>
          <a:stretch>
            <a:fillRect/>
          </a:stretch>
        </p:blipFill>
        <p:spPr>
          <a:xfrm>
            <a:off x="12428829" y="167067"/>
            <a:ext cx="406400" cy="406400"/>
          </a:xfrm>
          <a:prstGeom prst="rect">
            <a:avLst/>
          </a:prstGeom>
        </p:spPr>
      </p:pic>
    </p:spTree>
    <p:extLst>
      <p:ext uri="{BB962C8B-B14F-4D97-AF65-F5344CB8AC3E}">
        <p14:creationId xmlns:p14="http://schemas.microsoft.com/office/powerpoint/2010/main" val="41913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36" fill="hold"/>
                                        <p:tgtEl>
                                          <p:spTgt spid="4"/>
                                        </p:tgtEl>
                                      </p:cBhvr>
                                    </p:cmd>
                                  </p:childTnLst>
                                </p:cTn>
                              </p:par>
                              <p:par>
                                <p:cTn id="7" presetID="10" presetClass="entr" presetSubtype="0" fill="hold" nodeType="withEffect">
                                  <p:stCondLst>
                                    <p:cond delay="25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50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par>
                          <p:cTn id="16" fill="hold">
                            <p:stCondLst>
                              <p:cond delay="5036"/>
                            </p:stCondLst>
                            <p:childTnLst>
                              <p:par>
                                <p:cTn id="17" presetID="10" presetClass="exit" presetSubtype="0" fill="hold" nodeType="after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36"/>
                                        </p:tgtEl>
                                      </p:cBhvr>
                                    </p:animEffect>
                                    <p:set>
                                      <p:cBhvr>
                                        <p:cTn id="22" dur="1" fill="hold">
                                          <p:stCondLst>
                                            <p:cond delay="49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Using Data</a:t>
            </a:r>
          </a:p>
        </p:txBody>
      </p:sp>
      <p:sp>
        <p:nvSpPr>
          <p:cNvPr id="9" name="TextBox 8">
            <a:extLst>
              <a:ext uri="{FF2B5EF4-FFF2-40B4-BE49-F238E27FC236}">
                <a16:creationId xmlns:a16="http://schemas.microsoft.com/office/drawing/2014/main" id="{61C83C99-643A-C266-4E60-0DA47EAC7390}"/>
              </a:ext>
            </a:extLst>
          </p:cNvPr>
          <p:cNvSpPr txBox="1"/>
          <p:nvPr/>
        </p:nvSpPr>
        <p:spPr>
          <a:xfrm>
            <a:off x="1055440" y="1228397"/>
            <a:ext cx="10513168" cy="440120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Using data is also an excellent way to demonstrate the skill of application as effective use of data enables you to write in context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Performing a calculation, or using data in a table, chart or graph, to support an argument, is an excellent way of writing in context and developing lines of contextualised analysis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If a question specifically refers to data, for example, ‘Using the data in Extract A, assess the value of qualitative research to a business such as Primark’, then you must use the data in order to secure full marks</a:t>
            </a:r>
            <a:endPar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grpSp>
        <p:nvGrpSpPr>
          <p:cNvPr id="2" name="Group 1">
            <a:extLst>
              <a:ext uri="{FF2B5EF4-FFF2-40B4-BE49-F238E27FC236}">
                <a16:creationId xmlns:a16="http://schemas.microsoft.com/office/drawing/2014/main" id="{C928ADC9-C32C-EFE0-C61A-3661860DD47F}"/>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E85B9C0B-88F7-78BD-B5F3-4B9FBA2691F4}"/>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8B9794E-3755-FF5B-310A-43A53C5F73E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EB3BA282-8E98-69DE-5EB5-CEFA648495B3}"/>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A05ACA81-4342-F03F-31E1-BE0AF45267DA}"/>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B38B7FB-15DB-A572-CAEC-487D8A76DD6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2CC5BDEF-A756-FB0D-C431-2E7A6B624ED3}"/>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350776D3-8B63-51D5-9494-65C9E91A5295}"/>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8B00CD9C-73EA-99F0-278E-F3B94EBB9B6F}"/>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C4BC609E-03B1-EF8E-9982-139C2D7D2B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338133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Developing Exam Skills – 4 Mark Explain Question</a:t>
            </a:r>
          </a:p>
        </p:txBody>
      </p:sp>
      <p:sp>
        <p:nvSpPr>
          <p:cNvPr id="9" name="TextBox 8">
            <a:extLst>
              <a:ext uri="{FF2B5EF4-FFF2-40B4-BE49-F238E27FC236}">
                <a16:creationId xmlns:a16="http://schemas.microsoft.com/office/drawing/2014/main" id="{61C83C99-643A-C266-4E60-0DA47EAC7390}"/>
              </a:ext>
            </a:extLst>
          </p:cNvPr>
          <p:cNvSpPr txBox="1"/>
          <p:nvPr/>
        </p:nvSpPr>
        <p:spPr>
          <a:xfrm>
            <a:off x="1127448" y="993764"/>
            <a:ext cx="10225870" cy="538609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4 mark questions only appear on Paper 1 and Paper 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 4 marks in the explain questions are allocated as follows: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•1 mark for knowledge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•2 marks for application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•1 mark for analysis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p:txBody>
      </p:sp>
      <p:grpSp>
        <p:nvGrpSpPr>
          <p:cNvPr id="2" name="Group 1">
            <a:extLst>
              <a:ext uri="{FF2B5EF4-FFF2-40B4-BE49-F238E27FC236}">
                <a16:creationId xmlns:a16="http://schemas.microsoft.com/office/drawing/2014/main" id="{C928ADC9-C32C-EFE0-C61A-3661860DD47F}"/>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E85B9C0B-88F7-78BD-B5F3-4B9FBA2691F4}"/>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8B9794E-3755-FF5B-310A-43A53C5F73E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EB3BA282-8E98-69DE-5EB5-CEFA648495B3}"/>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A05ACA81-4342-F03F-31E1-BE0AF45267DA}"/>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B38B7FB-15DB-A572-CAEC-487D8A76DD6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2CC5BDEF-A756-FB0D-C431-2E7A6B624ED3}"/>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350776D3-8B63-51D5-9494-65C9E91A5295}"/>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8B00CD9C-73EA-99F0-278E-F3B94EBB9B6F}"/>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C4BC609E-03B1-EF8E-9982-139C2D7D2B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601366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03A7D-F9A6-B439-FC32-63C40A247BB9}"/>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4D78099-1EC2-548A-1409-EC8C5A263992}"/>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Developing Exam Skills – 4 Mark Explain Question</a:t>
            </a:r>
          </a:p>
        </p:txBody>
      </p:sp>
      <p:sp>
        <p:nvSpPr>
          <p:cNvPr id="9" name="TextBox 8">
            <a:extLst>
              <a:ext uri="{FF2B5EF4-FFF2-40B4-BE49-F238E27FC236}">
                <a16:creationId xmlns:a16="http://schemas.microsoft.com/office/drawing/2014/main" id="{75BB4434-E68E-FB7B-01BC-964DE1DC52AB}"/>
              </a:ext>
            </a:extLst>
          </p:cNvPr>
          <p:cNvSpPr txBox="1"/>
          <p:nvPr/>
        </p:nvSpPr>
        <p:spPr>
          <a:xfrm>
            <a:off x="803045" y="1182231"/>
            <a:ext cx="10585910" cy="449353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Starting your answer with a definition will help you secure the knowledge marks, although you can secure the knowledge marks without a definition, if your answer demonstrates precise knowledge and understanding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Then, make your point, and develop your point, in context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To secure the application marks your answer needs to contain two distinct elements of context/application or two relevant/applied examples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Remember, there is only 1 mark for analysis. Do not over analyse and go beyond the scope of the question.</a:t>
            </a:r>
          </a:p>
        </p:txBody>
      </p:sp>
      <p:grpSp>
        <p:nvGrpSpPr>
          <p:cNvPr id="2" name="Group 1">
            <a:extLst>
              <a:ext uri="{FF2B5EF4-FFF2-40B4-BE49-F238E27FC236}">
                <a16:creationId xmlns:a16="http://schemas.microsoft.com/office/drawing/2014/main" id="{956E3FC5-20C4-A42F-98A9-A503278F5698}"/>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AEFADE49-5A0B-DD94-E12E-EA79F66F033C}"/>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3ED8119-8AC7-C95C-D17E-CCB701A1EB5D}"/>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71EB1814-9A26-722C-6FC5-4DAE11AA7B3C}"/>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F80865A4-A307-A457-F2E4-EFB9BBC04489}"/>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5944ECF-FD50-235E-4866-768AB945370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D865B98A-4449-C8A4-37F4-00A09F603781}"/>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7703341B-471B-1A45-E4E0-2C4A0376E9F4}"/>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B9A69323-CCAF-9A18-47F1-A690D5FAB42F}"/>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008230C1-D383-A6B9-4B36-5A02FC366D4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Tree>
    <p:extLst>
      <p:ext uri="{BB962C8B-B14F-4D97-AF65-F5344CB8AC3E}">
        <p14:creationId xmlns:p14="http://schemas.microsoft.com/office/powerpoint/2010/main" val="338402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Barker and Stonehouse</a:t>
            </a:r>
          </a:p>
        </p:txBody>
      </p:sp>
      <p:grpSp>
        <p:nvGrpSpPr>
          <p:cNvPr id="2" name="Group 1">
            <a:extLst>
              <a:ext uri="{FF2B5EF4-FFF2-40B4-BE49-F238E27FC236}">
                <a16:creationId xmlns:a16="http://schemas.microsoft.com/office/drawing/2014/main" id="{C928ADC9-C32C-EFE0-C61A-3661860DD47F}"/>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E85B9C0B-88F7-78BD-B5F3-4B9FBA2691F4}"/>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8B9794E-3755-FF5B-310A-43A53C5F73E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EB3BA282-8E98-69DE-5EB5-CEFA648495B3}"/>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A05ACA81-4342-F03F-31E1-BE0AF45267DA}"/>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B38B7FB-15DB-A572-CAEC-487D8A76DD6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2CC5BDEF-A756-FB0D-C431-2E7A6B624ED3}"/>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350776D3-8B63-51D5-9494-65C9E91A5295}"/>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8B00CD9C-73EA-99F0-278E-F3B94EBB9B6F}"/>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C4BC609E-03B1-EF8E-9982-139C2D7D2B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4" name="TextBox 3">
            <a:extLst>
              <a:ext uri="{FF2B5EF4-FFF2-40B4-BE49-F238E27FC236}">
                <a16:creationId xmlns:a16="http://schemas.microsoft.com/office/drawing/2014/main" id="{A51D54D9-B11B-7EC6-E831-7705016F9ECB}"/>
              </a:ext>
            </a:extLst>
          </p:cNvPr>
          <p:cNvSpPr txBox="1"/>
          <p:nvPr/>
        </p:nvSpPr>
        <p:spPr>
          <a:xfrm>
            <a:off x="1055440" y="982176"/>
            <a:ext cx="10513168" cy="452431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Furniture retailer Barker and Stonehouse is known for its high-quality and premium-priced furniture, such as sofas, beds, chairs and dining room tables.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Post-pandemic, consumers have a newfound appreciation of the home, and buying furniture has become self-indulgent. Many large-scale furniture purchases are bought using external finance and market research from Mintel revealed that over 50% of consumers who bought furniture in 2022 saw buying new furniture as more of a luxury than a necessity and a way to 'treat themselves'. Barker and Stonehouse benefitted from this, remaining profitable post-pandemic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However, the UK is currently experiencing a cost-of-living crisis caused by higher inflation, low wage growth and rising interest rates</a:t>
            </a:r>
          </a:p>
        </p:txBody>
      </p:sp>
    </p:spTree>
    <p:extLst>
      <p:ext uri="{BB962C8B-B14F-4D97-AF65-F5344CB8AC3E}">
        <p14:creationId xmlns:p14="http://schemas.microsoft.com/office/powerpoint/2010/main" val="244233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A8F44-8207-1C77-B2A5-82B44DE92D0D}"/>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A873998-5CB6-598E-A524-0A7293E8D7A8}"/>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Barker and Stonehouse</a:t>
            </a:r>
          </a:p>
        </p:txBody>
      </p:sp>
      <p:grpSp>
        <p:nvGrpSpPr>
          <p:cNvPr id="2" name="Group 1">
            <a:extLst>
              <a:ext uri="{FF2B5EF4-FFF2-40B4-BE49-F238E27FC236}">
                <a16:creationId xmlns:a16="http://schemas.microsoft.com/office/drawing/2014/main" id="{A61050A8-B278-D746-4D5E-B5823E2D8A9D}"/>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F2E904E4-62F7-891C-43A8-EB854B9FC5A8}"/>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030D97F4-1FA2-83EA-C194-713DF8E5EE4E}"/>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8FB20F0-4123-5EE0-6755-89E8D924FAB2}"/>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50D6FEC4-2C30-2B3F-8C8B-C702CABB2637}"/>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505471E-8E83-6154-99F7-02B0195FA450}"/>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3D599185-EE3D-42D2-1383-98F1298DA43A}"/>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33E770EA-033D-3794-1D66-D213AC3781E7}"/>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4A3028FC-6B36-0E9C-5A9B-80C534811809}"/>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807BDF66-C012-97AC-45B5-34444CC5567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4" name="TextBox 3">
            <a:extLst>
              <a:ext uri="{FF2B5EF4-FFF2-40B4-BE49-F238E27FC236}">
                <a16:creationId xmlns:a16="http://schemas.microsoft.com/office/drawing/2014/main" id="{F3DFC788-8E58-B226-92A4-D8D98C7C4778}"/>
              </a:ext>
            </a:extLst>
          </p:cNvPr>
          <p:cNvSpPr txBox="1"/>
          <p:nvPr/>
        </p:nvSpPr>
        <p:spPr>
          <a:xfrm>
            <a:off x="839416" y="-387424"/>
            <a:ext cx="10513168" cy="513986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Explain one effect on Barker and Stonehouse of rising interest rates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(4 marks)</a:t>
            </a:r>
          </a:p>
        </p:txBody>
      </p:sp>
    </p:spTree>
    <p:extLst>
      <p:ext uri="{BB962C8B-B14F-4D97-AF65-F5344CB8AC3E}">
        <p14:creationId xmlns:p14="http://schemas.microsoft.com/office/powerpoint/2010/main" val="217300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8FFC1-3230-E3EA-76CD-832536B465C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CC51A795-AA37-4CA9-7A3E-0787B59AF1F0}"/>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Barker and Stonehouse</a:t>
            </a:r>
          </a:p>
        </p:txBody>
      </p:sp>
      <p:grpSp>
        <p:nvGrpSpPr>
          <p:cNvPr id="2" name="Group 1">
            <a:extLst>
              <a:ext uri="{FF2B5EF4-FFF2-40B4-BE49-F238E27FC236}">
                <a16:creationId xmlns:a16="http://schemas.microsoft.com/office/drawing/2014/main" id="{614C6C81-8C9D-6D82-1365-ED75922A3AFD}"/>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BC5D80DF-F81A-36B6-A297-8D92E3B35201}"/>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A0F9F47A-4918-FF4C-3671-2D506ABE374F}"/>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CC758094-A80A-AA45-374A-19CC250E9ECF}"/>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48554202-80AA-F8E5-CE4D-A57C53CCE630}"/>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11AAF65-FE31-B327-76B9-88C1722427BA}"/>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5A941FC5-1491-F1E5-E043-E9318D2BE513}"/>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ABE94589-D2E1-D307-D17C-72C1E1294A92}"/>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A00016F0-6C96-8471-6BA8-E0BA9854E173}"/>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437117B2-DCFF-CD93-057B-29776937D6D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4" name="TextBox 3">
            <a:extLst>
              <a:ext uri="{FF2B5EF4-FFF2-40B4-BE49-F238E27FC236}">
                <a16:creationId xmlns:a16="http://schemas.microsoft.com/office/drawing/2014/main" id="{34368CBF-6B82-ED15-F1C8-659D604DDEB5}"/>
              </a:ext>
            </a:extLst>
          </p:cNvPr>
          <p:cNvSpPr txBox="1"/>
          <p:nvPr/>
        </p:nvSpPr>
        <p:spPr>
          <a:xfrm>
            <a:off x="1055440" y="1642480"/>
            <a:ext cx="10513168" cy="34163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Interest rates are the reward for saving and the cost of borrowing.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Rising interest rates may lead to lower furniture sales as lots of furniture is bought on finance and an increase in interest rates could lead to an increase in the cost of borrowing and therefore increase the price of buying something like a sofa on finance. Mintel said some people buy furniture as a luxury rather than needing to buy it. An increase in the price of buying furniture could lead to people waiting until they need to buy it or maybe buying it from somewhere cheaper such as IKEA. This could mean lower sales of furniture for B&amp;S and less sales revenue.</a:t>
            </a:r>
          </a:p>
        </p:txBody>
      </p:sp>
    </p:spTree>
    <p:extLst>
      <p:ext uri="{BB962C8B-B14F-4D97-AF65-F5344CB8AC3E}">
        <p14:creationId xmlns:p14="http://schemas.microsoft.com/office/powerpoint/2010/main" val="368193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Developing Exam Skills – The 10 and 12 Mark Questions</a:t>
            </a:r>
          </a:p>
        </p:txBody>
      </p:sp>
      <p:grpSp>
        <p:nvGrpSpPr>
          <p:cNvPr id="2" name="Group 1">
            <a:extLst>
              <a:ext uri="{FF2B5EF4-FFF2-40B4-BE49-F238E27FC236}">
                <a16:creationId xmlns:a16="http://schemas.microsoft.com/office/drawing/2014/main" id="{C928ADC9-C32C-EFE0-C61A-3661860DD47F}"/>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E85B9C0B-88F7-78BD-B5F3-4B9FBA2691F4}"/>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8B9794E-3755-FF5B-310A-43A53C5F73E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EB3BA282-8E98-69DE-5EB5-CEFA648495B3}"/>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A05ACA81-4342-F03F-31E1-BE0AF45267DA}"/>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B38B7FB-15DB-A572-CAEC-487D8A76DD6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2CC5BDEF-A756-FB0D-C431-2E7A6B624ED3}"/>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350776D3-8B63-51D5-9494-65C9E91A5295}"/>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8B00CD9C-73EA-99F0-278E-F3B94EBB9B6F}"/>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C4BC609E-03B1-EF8E-9982-139C2D7D2B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4" name="TextBox 3">
            <a:extLst>
              <a:ext uri="{FF2B5EF4-FFF2-40B4-BE49-F238E27FC236}">
                <a16:creationId xmlns:a16="http://schemas.microsoft.com/office/drawing/2014/main" id="{A51D54D9-B11B-7EC6-E831-7705016F9ECB}"/>
              </a:ext>
            </a:extLst>
          </p:cNvPr>
          <p:cNvSpPr txBox="1"/>
          <p:nvPr/>
        </p:nvSpPr>
        <p:spPr>
          <a:xfrm>
            <a:off x="787111" y="1012954"/>
            <a:ext cx="10617777" cy="483209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In the 10 and 12 mark assess questions, you must ensure that your answer is balanced and that you provide a supported judgement. Your judgement must also add value to your response and be more than just a summary or repetition of your previous arguments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 examiner reports frequently comment that many answers to the 10 and 12 mark questions lack balance and are often one-sided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 2023 Paper examiner report highlighted that in Q1b (a 10 mark question), the supported judgements often added little or no overall value to the answer</a:t>
            </a:r>
          </a:p>
        </p:txBody>
      </p:sp>
    </p:spTree>
    <p:extLst>
      <p:ext uri="{BB962C8B-B14F-4D97-AF65-F5344CB8AC3E}">
        <p14:creationId xmlns:p14="http://schemas.microsoft.com/office/powerpoint/2010/main" val="3666845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36C2-4BA8-7DF4-61A9-9C13F1082CC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7D12375-33CB-B09B-021E-5AC3F5F5BD97}"/>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The 10 and 12 Mark Questions – A Possible Structure</a:t>
            </a:r>
          </a:p>
        </p:txBody>
      </p:sp>
      <p:grpSp>
        <p:nvGrpSpPr>
          <p:cNvPr id="2" name="Group 1">
            <a:extLst>
              <a:ext uri="{FF2B5EF4-FFF2-40B4-BE49-F238E27FC236}">
                <a16:creationId xmlns:a16="http://schemas.microsoft.com/office/drawing/2014/main" id="{985AA9E2-CDC2-3D35-AE2F-5B73EDD3B92C}"/>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7F94C542-8E69-6EC4-1D31-7A8709A894C6}"/>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7A86D9E0-A5C8-173E-696B-6AD7E40ADF7A}"/>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E85A8561-5257-E76E-C09C-E509077C8C2D}"/>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199F5C6B-5F71-559D-47AE-1720E19DED7C}"/>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6989A12-D64E-4272-697C-FC0DB9FE6A59}"/>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12B36D0F-96B0-4C58-E14D-F14A442A3B82}"/>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6BB79B83-50F8-8F8F-E148-E65B718DCF67}"/>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054A1BD8-BA0E-4BDF-CB89-0A973A326A9E}"/>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AA45511A-CE8A-D727-6B4C-A1A6ACF8F6E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6" name="TextBox 5">
            <a:extLst>
              <a:ext uri="{FF2B5EF4-FFF2-40B4-BE49-F238E27FC236}">
                <a16:creationId xmlns:a16="http://schemas.microsoft.com/office/drawing/2014/main" id="{F53437E4-E703-2BD8-5166-AE91A4847C2A}"/>
              </a:ext>
            </a:extLst>
          </p:cNvPr>
          <p:cNvSpPr txBox="1"/>
          <p:nvPr/>
        </p:nvSpPr>
        <p:spPr>
          <a:xfrm>
            <a:off x="983432" y="1052736"/>
            <a:ext cx="11353396" cy="440120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Take the following question;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Assess the likely effect of an increase in interest rates on Aldi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One</a:t>
            </a: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 possible way of structuring an answer to this question could be: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	• A positive effect of an increase in interest rates on Aldi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	• A negative effect of an increase in interest rates on Aldi (this 		    	   provides balance)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 	• A supported judgement</a:t>
            </a:r>
          </a:p>
        </p:txBody>
      </p:sp>
    </p:spTree>
    <p:extLst>
      <p:ext uri="{BB962C8B-B14F-4D97-AF65-F5344CB8AC3E}">
        <p14:creationId xmlns:p14="http://schemas.microsoft.com/office/powerpoint/2010/main" val="4026896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Developing Exam Skills – The 10 and 12 Mark Questions</a:t>
            </a:r>
          </a:p>
        </p:txBody>
      </p:sp>
      <p:grpSp>
        <p:nvGrpSpPr>
          <p:cNvPr id="2" name="Group 1">
            <a:extLst>
              <a:ext uri="{FF2B5EF4-FFF2-40B4-BE49-F238E27FC236}">
                <a16:creationId xmlns:a16="http://schemas.microsoft.com/office/drawing/2014/main" id="{C928ADC9-C32C-EFE0-C61A-3661860DD47F}"/>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E85B9C0B-88F7-78BD-B5F3-4B9FBA2691F4}"/>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8B9794E-3755-FF5B-310A-43A53C5F73E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EB3BA282-8E98-69DE-5EB5-CEFA648495B3}"/>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A05ACA81-4342-F03F-31E1-BE0AF45267DA}"/>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B38B7FB-15DB-A572-CAEC-487D8A76DD6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2CC5BDEF-A756-FB0D-C431-2E7A6B624ED3}"/>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350776D3-8B63-51D5-9494-65C9E91A5295}"/>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8B00CD9C-73EA-99F0-278E-F3B94EBB9B6F}"/>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C4BC609E-03B1-EF8E-9982-139C2D7D2B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4" name="TextBox 3">
            <a:extLst>
              <a:ext uri="{FF2B5EF4-FFF2-40B4-BE49-F238E27FC236}">
                <a16:creationId xmlns:a16="http://schemas.microsoft.com/office/drawing/2014/main" id="{A51D54D9-B11B-7EC6-E831-7705016F9ECB}"/>
              </a:ext>
            </a:extLst>
          </p:cNvPr>
          <p:cNvSpPr txBox="1"/>
          <p:nvPr/>
        </p:nvSpPr>
        <p:spPr>
          <a:xfrm>
            <a:off x="1127448" y="591346"/>
            <a:ext cx="10297144" cy="557075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Note, </a:t>
            </a: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 difference between a 10 mark assess question and a 12 mark assess question is the words ‘wide ranging’ in part of the 12 mark level 4 descriptor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 level 4 descriptor for a 12 mark question states that ‘assessment is balanced, wide ranging and well contextualised, using quantitative and/or qualitative information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Whereas in a 10 mark question, the level 4 descriptor states that ‘assessment is balanced and well contextualised, using quantitative and/or qualitative information’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Therefore, there is an expectancy in the 12 mark questions that your analysis and evaluation will be slightly more wide ranging, with more breadth and depth than a 10 mark question</a:t>
            </a:r>
          </a:p>
        </p:txBody>
      </p:sp>
    </p:spTree>
    <p:extLst>
      <p:ext uri="{BB962C8B-B14F-4D97-AF65-F5344CB8AC3E}">
        <p14:creationId xmlns:p14="http://schemas.microsoft.com/office/powerpoint/2010/main" val="111355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94ABCC-3243-455A-9DC5-4DBA21098675}"/>
              </a:ext>
            </a:extLst>
          </p:cNvPr>
          <p:cNvSpPr/>
          <p:nvPr/>
        </p:nvSpPr>
        <p:spPr>
          <a:xfrm>
            <a:off x="2327228" y="670163"/>
            <a:ext cx="7731172" cy="5578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prstClr val="white"/>
                </a:solidFill>
                <a:effectLst/>
                <a:uLnTx/>
                <a:uFillTx/>
                <a:latin typeface="HelveticaNeue MediumCond" panose="02000400000000000000" pitchFamily="2" charset="0"/>
                <a:ea typeface="+mn-ea"/>
                <a:cs typeface="+mn-cs"/>
              </a:rPr>
              <a:t>Get ready for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dirty="0">
                <a:ln>
                  <a:noFill/>
                </a:ln>
                <a:solidFill>
                  <a:prstClr val="white"/>
                </a:solidFill>
                <a:effectLst/>
                <a:uLnTx/>
                <a:uFillTx/>
                <a:latin typeface="HelveticaNeue MediumCond" panose="02000400000000000000" pitchFamily="2" charset="0"/>
                <a:ea typeface="+mn-ea"/>
                <a:cs typeface="+mn-cs"/>
              </a:rPr>
              <a:t>5,4,3,2,1!</a:t>
            </a:r>
          </a:p>
        </p:txBody>
      </p:sp>
      <p:pic>
        <p:nvPicPr>
          <p:cNvPr id="3" name="Picture 2" descr="http://gifmaker.me/files/download/home/20161213/20/IvzgJ4R0KXSkj3yjUTrcKT/output_Q0rD6r.gif">
            <a:extLst>
              <a:ext uri="{FF2B5EF4-FFF2-40B4-BE49-F238E27FC236}">
                <a16:creationId xmlns:a16="http://schemas.microsoft.com/office/drawing/2014/main" id="{5655E22E-594E-40EA-AE4D-BE9F49DEEC0D}"/>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7159"/>
            <a:ext cx="9105900" cy="68651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32348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Lidl GB to reach 1,100 stores by the end of 2025</a:t>
            </a:r>
          </a:p>
        </p:txBody>
      </p:sp>
      <p:grpSp>
        <p:nvGrpSpPr>
          <p:cNvPr id="2" name="Group 1">
            <a:extLst>
              <a:ext uri="{FF2B5EF4-FFF2-40B4-BE49-F238E27FC236}">
                <a16:creationId xmlns:a16="http://schemas.microsoft.com/office/drawing/2014/main" id="{C928ADC9-C32C-EFE0-C61A-3661860DD47F}"/>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E85B9C0B-88F7-78BD-B5F3-4B9FBA2691F4}"/>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8B9794E-3755-FF5B-310A-43A53C5F73E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EB3BA282-8E98-69DE-5EB5-CEFA648495B3}"/>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A05ACA81-4342-F03F-31E1-BE0AF45267DA}"/>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B38B7FB-15DB-A572-CAEC-487D8A76DD6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2CC5BDEF-A756-FB0D-C431-2E7A6B624ED3}"/>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350776D3-8B63-51D5-9494-65C9E91A5295}"/>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8B00CD9C-73EA-99F0-278E-F3B94EBB9B6F}"/>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C4BC609E-03B1-EF8E-9982-139C2D7D2B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4" name="TextBox 3">
            <a:extLst>
              <a:ext uri="{FF2B5EF4-FFF2-40B4-BE49-F238E27FC236}">
                <a16:creationId xmlns:a16="http://schemas.microsoft.com/office/drawing/2014/main" id="{A51D54D9-B11B-7EC6-E831-7705016F9ECB}"/>
              </a:ext>
            </a:extLst>
          </p:cNvPr>
          <p:cNvSpPr txBox="1"/>
          <p:nvPr/>
        </p:nvSpPr>
        <p:spPr>
          <a:xfrm>
            <a:off x="911424" y="924564"/>
            <a:ext cx="10369152" cy="529375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0" i="0" u="none" strike="noStrike" kern="1200" cap="none" spc="0" normalizeH="0" baseline="0" noProof="0" dirty="0">
                <a:ln>
                  <a:noFill/>
                </a:ln>
                <a:solidFill>
                  <a:srgbClr val="121212"/>
                </a:solidFill>
                <a:effectLst/>
                <a:uLnTx/>
                <a:uFillTx/>
                <a:latin typeface="Calibri" panose="020F0502020204030204"/>
                <a:ea typeface="ＭＳ Ｐゴシック" charset="0"/>
                <a:cs typeface="Arial" charset="0"/>
              </a:rPr>
              <a:t>Lidl has announced ambitious expansion plans as it looks to reach 1,100 stores by the end of 2025. The discount supermarket chain currently has 880 stores, but Lidl saw a record number of shoppers in 2023, with over 1.4 million switching to Lidl from other supermarkets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600" b="0" i="0" u="none" strike="noStrike" kern="1200" cap="none" spc="0" normalizeH="0" baseline="0" noProof="0" dirty="0">
              <a:ln>
                <a:noFill/>
              </a:ln>
              <a:solidFill>
                <a:srgbClr val="121212"/>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0" i="0" u="none" strike="noStrike" kern="1200" cap="none" spc="0" normalizeH="0" baseline="0" noProof="0" dirty="0">
                <a:ln>
                  <a:noFill/>
                </a:ln>
                <a:solidFill>
                  <a:srgbClr val="121212"/>
                </a:solidFill>
                <a:effectLst/>
                <a:uLnTx/>
                <a:uFillTx/>
                <a:latin typeface="Calibri" panose="020F0502020204030204"/>
                <a:ea typeface="ＭＳ Ｐゴシック" charset="0"/>
                <a:cs typeface="Arial" charset="0"/>
              </a:rPr>
              <a:t>Lidl GB CEO Christian </a:t>
            </a:r>
            <a:r>
              <a:rPr kumimoji="0" lang="en-GB" sz="2600" b="0" i="0" u="none" strike="noStrike" kern="1200" cap="none" spc="0" normalizeH="0" baseline="0" noProof="0" dirty="0" err="1">
                <a:ln>
                  <a:noFill/>
                </a:ln>
                <a:solidFill>
                  <a:srgbClr val="121212"/>
                </a:solidFill>
                <a:effectLst/>
                <a:uLnTx/>
                <a:uFillTx/>
                <a:latin typeface="Calibri" panose="020F0502020204030204"/>
                <a:ea typeface="ＭＳ Ｐゴシック" charset="0"/>
                <a:cs typeface="Arial" charset="0"/>
              </a:rPr>
              <a:t>Hartnagel</a:t>
            </a:r>
            <a:r>
              <a:rPr kumimoji="0" lang="en-GB" sz="2600" b="0" i="0" u="none" strike="noStrike" kern="1200" cap="none" spc="0" normalizeH="0" baseline="0" noProof="0" dirty="0">
                <a:ln>
                  <a:noFill/>
                </a:ln>
                <a:solidFill>
                  <a:srgbClr val="121212"/>
                </a:solidFill>
                <a:effectLst/>
                <a:uLnTx/>
                <a:uFillTx/>
                <a:latin typeface="Calibri" panose="020F0502020204030204"/>
                <a:ea typeface="ＭＳ Ｐゴシック" charset="0"/>
                <a:cs typeface="Arial" charset="0"/>
              </a:rPr>
              <a:t> said that Lidl is ‘more committed than ever to ensuring that every household can access one of our stores. Our new store target marks a significant investment for the business. We remain committed to our bricks and mortar strategy and maintaining our store opening pace; roughly a store a week’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600" b="0" i="0" u="none" strike="noStrike" kern="1200" cap="none" spc="0" normalizeH="0" baseline="0" noProof="0" dirty="0">
              <a:ln>
                <a:noFill/>
              </a:ln>
              <a:solidFill>
                <a:srgbClr val="121212"/>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0" i="0" u="none" strike="noStrike" kern="1200" cap="none" spc="0" normalizeH="0" baseline="0" noProof="0" dirty="0">
                <a:ln>
                  <a:noFill/>
                </a:ln>
                <a:solidFill>
                  <a:srgbClr val="121212"/>
                </a:solidFill>
                <a:effectLst/>
                <a:uLnTx/>
                <a:uFillTx/>
                <a:latin typeface="Calibri" panose="020F0502020204030204"/>
                <a:ea typeface="ＭＳ Ｐゴシック" charset="0"/>
                <a:cs typeface="Arial" charset="0"/>
              </a:rPr>
              <a:t>Over 21,000 employees work in the supermarkets, and the new stores will create a further 4,000 store jobs</a:t>
            </a:r>
          </a:p>
        </p:txBody>
      </p:sp>
    </p:spTree>
    <p:extLst>
      <p:ext uri="{BB962C8B-B14F-4D97-AF65-F5344CB8AC3E}">
        <p14:creationId xmlns:p14="http://schemas.microsoft.com/office/powerpoint/2010/main" val="174292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Assess Question</a:t>
            </a:r>
          </a:p>
        </p:txBody>
      </p:sp>
      <p:grpSp>
        <p:nvGrpSpPr>
          <p:cNvPr id="2" name="Group 1">
            <a:extLst>
              <a:ext uri="{FF2B5EF4-FFF2-40B4-BE49-F238E27FC236}">
                <a16:creationId xmlns:a16="http://schemas.microsoft.com/office/drawing/2014/main" id="{C928ADC9-C32C-EFE0-C61A-3661860DD47F}"/>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E85B9C0B-88F7-78BD-B5F3-4B9FBA2691F4}"/>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8B9794E-3755-FF5B-310A-43A53C5F73EC}"/>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EB3BA282-8E98-69DE-5EB5-CEFA648495B3}"/>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A05ACA81-4342-F03F-31E1-BE0AF45267DA}"/>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B38B7FB-15DB-A572-CAEC-487D8A76DD6D}"/>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2CC5BDEF-A756-FB0D-C431-2E7A6B624ED3}"/>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350776D3-8B63-51D5-9494-65C9E91A5295}"/>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8B00CD9C-73EA-99F0-278E-F3B94EBB9B6F}"/>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C4BC609E-03B1-EF8E-9982-139C2D7D2B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4" name="TextBox 3">
            <a:extLst>
              <a:ext uri="{FF2B5EF4-FFF2-40B4-BE49-F238E27FC236}">
                <a16:creationId xmlns:a16="http://schemas.microsoft.com/office/drawing/2014/main" id="{A51D54D9-B11B-7EC6-E831-7705016F9ECB}"/>
              </a:ext>
            </a:extLst>
          </p:cNvPr>
          <p:cNvSpPr txBox="1"/>
          <p:nvPr/>
        </p:nvSpPr>
        <p:spPr>
          <a:xfrm>
            <a:off x="483666" y="1700808"/>
            <a:ext cx="11190292" cy="32316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Assess the impact of LIDL GBs ambitious growth plans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(12  marks)  </a:t>
            </a:r>
          </a:p>
        </p:txBody>
      </p:sp>
    </p:spTree>
    <p:extLst>
      <p:ext uri="{BB962C8B-B14F-4D97-AF65-F5344CB8AC3E}">
        <p14:creationId xmlns:p14="http://schemas.microsoft.com/office/powerpoint/2010/main" val="1671690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51A8AE-F8B6-BD43-B3D0-37EDCBE81E9E}"/>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Lidl GB to reach 1,100 stores by the end of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3576F59D-D604-7477-DA5F-C78210426D25}"/>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95B03E90-AEAF-6DCA-4C65-1E090060684E}"/>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C3B7CE8-0BDE-34B6-8933-7975F57A70B7}"/>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407542F6-B1DF-2E16-C9B0-69AC24D154DB}"/>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3427FAC9-0B81-CDAC-156A-A90A724AD5C4}"/>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9F2779B-7EEB-A80D-07EC-958F1983CA34}"/>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3A65B0E1-2E6C-40DB-63E5-EDAC02E6EDC7}"/>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E3548388-5306-F47B-1084-701C988BA3BA}"/>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7522223B-4704-E1E1-5B83-87DB85DCB774}"/>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1771498F-15B5-B9CB-CC08-D7F0C17C67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5" name="TextBox 4">
            <a:extLst>
              <a:ext uri="{FF2B5EF4-FFF2-40B4-BE49-F238E27FC236}">
                <a16:creationId xmlns:a16="http://schemas.microsoft.com/office/drawing/2014/main" id="{FC1AE5D0-3C5F-0900-6000-CC2D35B4CF69}"/>
              </a:ext>
            </a:extLst>
          </p:cNvPr>
          <p:cNvSpPr txBox="1"/>
          <p:nvPr/>
        </p:nvSpPr>
        <p:spPr>
          <a:xfrm>
            <a:off x="623392" y="1436147"/>
            <a:ext cx="11067754" cy="433965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 positive impact could be greater market power.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By opening a lot more supermarkets Lidl will need to buy more things from their suppliers, such as more milk and fruit and veg to stock the new stores. Having over 1100 supermarkets is likely to give them far more market power which could allow them to have greater buying power. This may mean that Lidl could put more pressure on some of their suppliers to sell them grocery items such as baked beans at a much lower price as they will be buying them in far bigger quantities. This is an example of purchasing economies of scale. Because Lidl is a discount supermarket who compete mainly on price, cheaper supplies could allow them to reduce </a:t>
            </a:r>
            <a:r>
              <a:rPr kumimoji="0" lang="en-GB" sz="2300" b="0" i="0" u="none" strike="noStrike" kern="1200" cap="none" spc="0" normalizeH="0" baseline="0" noProof="0">
                <a:ln>
                  <a:noFill/>
                </a:ln>
                <a:solidFill>
                  <a:prstClr val="black"/>
                </a:solidFill>
                <a:effectLst/>
                <a:uLnTx/>
                <a:uFillTx/>
                <a:latin typeface="Calibri" panose="020F0502020204030204"/>
                <a:ea typeface="ＭＳ Ｐゴシック" charset="0"/>
                <a:cs typeface="Arial" charset="0"/>
              </a:rPr>
              <a:t>prices further which might </a:t>
            </a:r>
            <a:r>
              <a:rPr kumimoji="0" lang="en-GB" sz="23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attract even more people away from rival supermarkets, such as Tesco and ASDA and this could increase their market share.</a:t>
            </a:r>
          </a:p>
        </p:txBody>
      </p:sp>
    </p:spTree>
    <p:extLst>
      <p:ext uri="{BB962C8B-B14F-4D97-AF65-F5344CB8AC3E}">
        <p14:creationId xmlns:p14="http://schemas.microsoft.com/office/powerpoint/2010/main" val="3488733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76F59D-D604-7477-DA5F-C78210426D25}"/>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95B03E90-AEAF-6DCA-4C65-1E090060684E}"/>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C3B7CE8-0BDE-34B6-8933-7975F57A70B7}"/>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407542F6-B1DF-2E16-C9B0-69AC24D154DB}"/>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3427FAC9-0B81-CDAC-156A-A90A724AD5C4}"/>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9F2779B-7EEB-A80D-07EC-958F1983CA34}"/>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3A65B0E1-2E6C-40DB-63E5-EDAC02E6EDC7}"/>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E3548388-5306-F47B-1084-701C988BA3BA}"/>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7522223B-4704-E1E1-5B83-87DB85DCB774}"/>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1771498F-15B5-B9CB-CC08-D7F0C17C679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5" name="TextBox 4">
            <a:extLst>
              <a:ext uri="{FF2B5EF4-FFF2-40B4-BE49-F238E27FC236}">
                <a16:creationId xmlns:a16="http://schemas.microsoft.com/office/drawing/2014/main" id="{FC1AE5D0-3C5F-0900-6000-CC2D35B4CF69}"/>
              </a:ext>
            </a:extLst>
          </p:cNvPr>
          <p:cNvSpPr txBox="1"/>
          <p:nvPr/>
        </p:nvSpPr>
        <p:spPr>
          <a:xfrm>
            <a:off x="644050" y="1279401"/>
            <a:ext cx="11067754" cy="449353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rPr>
              <a:t>But the rapid growth might lead to diseconomies of scale.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300" b="0" i="0" u="none" strike="noStrike" kern="1200" cap="none" spc="0" normalizeH="0" baseline="0" noProof="0" dirty="0">
              <a:ln>
                <a:noFill/>
              </a:ln>
              <a:solidFill>
                <a:prstClr val="black"/>
              </a:solidFill>
              <a:effectLst/>
              <a:uLnTx/>
              <a:uFillTx/>
              <a:latin typeface="Calibri" panose="020F0502020204030204"/>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Rapid growth could mean they experience diseconomies of scale which is where unit costs increase. Opening so many stores in such a short period, such as one a week and increasing employees by 4,000 may mean Lidl suffer from poor communication and co-ordination issues. Communication between Head Office and the supermarkets could get worse resulting in them becoming less responsive to shoppers need and they may struggle to co-ordinate all their staff which may result in staff becoming less productive and efficient, increasing unit costs. This could make it harder for them to keep their low prices as they might need to increase prices to cover any cost increase to protect their margins. Higher prices might mean customers switch to rivals such as Aldi if their prices are cheaper, resulting in lower market share.</a:t>
            </a:r>
          </a:p>
        </p:txBody>
      </p:sp>
      <p:sp>
        <p:nvSpPr>
          <p:cNvPr id="4" name="Rectangle 3">
            <a:extLst>
              <a:ext uri="{FF2B5EF4-FFF2-40B4-BE49-F238E27FC236}">
                <a16:creationId xmlns:a16="http://schemas.microsoft.com/office/drawing/2014/main" id="{35BC6CE7-FA88-D8E8-50F6-7848EA5BA280}"/>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Lidl GB to reach 1,100 stores by the end of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516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76F59D-D604-7477-DA5F-C78210426D25}"/>
              </a:ext>
            </a:extLst>
          </p:cNvPr>
          <p:cNvGrpSpPr/>
          <p:nvPr/>
        </p:nvGrpSpPr>
        <p:grpSpPr>
          <a:xfrm>
            <a:off x="0" y="6239434"/>
            <a:ext cx="12192000" cy="618565"/>
            <a:chOff x="0" y="6239434"/>
            <a:chExt cx="12192000" cy="618565"/>
          </a:xfrm>
        </p:grpSpPr>
        <p:grpSp>
          <p:nvGrpSpPr>
            <p:cNvPr id="3" name="Group 2">
              <a:extLst>
                <a:ext uri="{FF2B5EF4-FFF2-40B4-BE49-F238E27FC236}">
                  <a16:creationId xmlns:a16="http://schemas.microsoft.com/office/drawing/2014/main" id="{95B03E90-AEAF-6DCA-4C65-1E090060684E}"/>
                </a:ext>
              </a:extLst>
            </p:cNvPr>
            <p:cNvGrpSpPr/>
            <p:nvPr/>
          </p:nvGrpSpPr>
          <p:grpSpPr>
            <a:xfrm>
              <a:off x="0" y="6239434"/>
              <a:ext cx="12192000" cy="618565"/>
              <a:chOff x="336332" y="0"/>
              <a:chExt cx="11855668" cy="6858000"/>
            </a:xfrm>
          </p:grpSpPr>
          <p:sp>
            <p:nvSpPr>
              <p:cNvPr id="20" name="Rectangle 19">
                <a:extLst>
                  <a:ext uri="{FF2B5EF4-FFF2-40B4-BE49-F238E27FC236}">
                    <a16:creationId xmlns:a16="http://schemas.microsoft.com/office/drawing/2014/main" id="{6C3B7CE8-0BDE-34B6-8933-7975F57A70B7}"/>
                  </a:ext>
                </a:extLst>
              </p:cNvPr>
              <p:cNvSpPr/>
              <p:nvPr/>
            </p:nvSpPr>
            <p:spPr>
              <a:xfrm>
                <a:off x="336332" y="0"/>
                <a:ext cx="118556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407542F6-B1DF-2E16-C9B0-69AC24D154DB}"/>
                  </a:ext>
                </a:extLst>
              </p:cNvPr>
              <p:cNvGrpSpPr/>
              <p:nvPr/>
            </p:nvGrpSpPr>
            <p:grpSpPr>
              <a:xfrm>
                <a:off x="5073505" y="0"/>
                <a:ext cx="7118495" cy="6858000"/>
                <a:chOff x="5073505" y="0"/>
                <a:chExt cx="7118495" cy="6858000"/>
              </a:xfrm>
            </p:grpSpPr>
            <p:sp>
              <p:nvSpPr>
                <p:cNvPr id="22" name="Parallelogram 21">
                  <a:extLst>
                    <a:ext uri="{FF2B5EF4-FFF2-40B4-BE49-F238E27FC236}">
                      <a16:creationId xmlns:a16="http://schemas.microsoft.com/office/drawing/2014/main" id="{3427FAC9-0B81-CDAC-156A-A90A724AD5C4}"/>
                    </a:ext>
                  </a:extLst>
                </p:cNvPr>
                <p:cNvSpPr/>
                <p:nvPr/>
              </p:nvSpPr>
              <p:spPr>
                <a:xfrm>
                  <a:off x="5073505" y="0"/>
                  <a:ext cx="6782162"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9F2779B-7EEB-A80D-07EC-958F1983CA34}"/>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 name="Group 15">
              <a:extLst>
                <a:ext uri="{FF2B5EF4-FFF2-40B4-BE49-F238E27FC236}">
                  <a16:creationId xmlns:a16="http://schemas.microsoft.com/office/drawing/2014/main" id="{3A65B0E1-2E6C-40DB-63E5-EDAC02E6EDC7}"/>
                </a:ext>
              </a:extLst>
            </p:cNvPr>
            <p:cNvGrpSpPr/>
            <p:nvPr/>
          </p:nvGrpSpPr>
          <p:grpSpPr>
            <a:xfrm>
              <a:off x="191344" y="6347920"/>
              <a:ext cx="3456232" cy="380480"/>
              <a:chOff x="191344" y="6347920"/>
              <a:chExt cx="3456232" cy="380480"/>
            </a:xfrm>
          </p:grpSpPr>
          <p:sp>
            <p:nvSpPr>
              <p:cNvPr id="18" name="TextBox 17">
                <a:extLst>
                  <a:ext uri="{FF2B5EF4-FFF2-40B4-BE49-F238E27FC236}">
                    <a16:creationId xmlns:a16="http://schemas.microsoft.com/office/drawing/2014/main" id="{E3548388-5306-F47B-1084-701C988BA3BA}"/>
                  </a:ext>
                </a:extLst>
              </p:cNvPr>
              <p:cNvSpPr txBox="1"/>
              <p:nvPr/>
            </p:nvSpPr>
            <p:spPr>
              <a:xfrm>
                <a:off x="2381020" y="6347920"/>
                <a:ext cx="1266556" cy="380480"/>
              </a:xfrm>
              <a:prstGeom prst="rect">
                <a:avLst/>
              </a:prstGeom>
              <a:solidFill>
                <a:schemeClr val="bg1"/>
              </a:solid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a:ea typeface="ＭＳ Ｐゴシック" charset="0"/>
                    <a:cs typeface="Arial" charset="0"/>
                  </a:rPr>
                  <a:t>BUSINESS</a:t>
                </a:r>
              </a:p>
            </p:txBody>
          </p:sp>
          <p:sp>
            <p:nvSpPr>
              <p:cNvPr id="19" name="TextBox 18">
                <a:extLst>
                  <a:ext uri="{FF2B5EF4-FFF2-40B4-BE49-F238E27FC236}">
                    <a16:creationId xmlns:a16="http://schemas.microsoft.com/office/drawing/2014/main" id="{7522223B-4704-E1E1-5B83-87DB85DCB774}"/>
                  </a:ext>
                </a:extLst>
              </p:cNvPr>
              <p:cNvSpPr txBox="1"/>
              <p:nvPr/>
            </p:nvSpPr>
            <p:spPr>
              <a:xfrm>
                <a:off x="191344" y="6347920"/>
                <a:ext cx="2232248" cy="380480"/>
              </a:xfrm>
              <a:prstGeom prst="rect">
                <a:avLst/>
              </a:prstGeom>
              <a:noFill/>
            </p:spPr>
            <p:txBody>
              <a:bodyPr wrap="square" lIns="108000" tIns="36000" rIns="108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ＭＳ Ｐゴシック" charset="0"/>
                    <a:cs typeface="Arial" charset="0"/>
                  </a:rPr>
                  <a:t>EDEXCEL A LEVEL</a:t>
                </a:r>
              </a:p>
            </p:txBody>
          </p:sp>
        </p:grpSp>
        <p:pic>
          <p:nvPicPr>
            <p:cNvPr id="17" name="Picture 16" descr="Logo&#10;&#10;Description automatically generated">
              <a:extLst>
                <a:ext uri="{FF2B5EF4-FFF2-40B4-BE49-F238E27FC236}">
                  <a16:creationId xmlns:a16="http://schemas.microsoft.com/office/drawing/2014/main" id="{1771498F-15B5-B9CB-CC08-D7F0C17C679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120" y="6295961"/>
              <a:ext cx="1453026" cy="442995"/>
            </a:xfrm>
            <a:prstGeom prst="rect">
              <a:avLst/>
            </a:prstGeom>
          </p:spPr>
        </p:pic>
      </p:grpSp>
      <p:sp>
        <p:nvSpPr>
          <p:cNvPr id="5" name="TextBox 4">
            <a:extLst>
              <a:ext uri="{FF2B5EF4-FFF2-40B4-BE49-F238E27FC236}">
                <a16:creationId xmlns:a16="http://schemas.microsoft.com/office/drawing/2014/main" id="{FC1AE5D0-3C5F-0900-6000-CC2D35B4CF69}"/>
              </a:ext>
            </a:extLst>
          </p:cNvPr>
          <p:cNvSpPr txBox="1"/>
          <p:nvPr/>
        </p:nvSpPr>
        <p:spPr>
          <a:xfrm>
            <a:off x="772016" y="1412776"/>
            <a:ext cx="11067754"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 think growth will have a positive impact. It could not only result in purchasing economies of scale which could allow them to reduce prices further and encourage shoppers to keep switching to Lidl, but it could allow them to reach more shoppers in places where they don’t have a store and help with their aim to ensure every household can access a Lidl shop. This may increase sales even more. It could depend on though whether they can avoid diseconomies of scale which is possible with strong leadership and planning.</a:t>
            </a:r>
          </a:p>
        </p:txBody>
      </p:sp>
      <p:sp>
        <p:nvSpPr>
          <p:cNvPr id="4" name="Rectangle 3">
            <a:extLst>
              <a:ext uri="{FF2B5EF4-FFF2-40B4-BE49-F238E27FC236}">
                <a16:creationId xmlns:a16="http://schemas.microsoft.com/office/drawing/2014/main" id="{EF199B62-A7E3-91C6-37B5-ECA17B322D9D}"/>
              </a:ext>
            </a:extLst>
          </p:cNvPr>
          <p:cNvSpPr/>
          <p:nvPr/>
        </p:nvSpPr>
        <p:spPr>
          <a:xfrm>
            <a:off x="483666" y="194341"/>
            <a:ext cx="11228138" cy="61856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Aldi To Create 6,000 New Jobs in £1.3bn Expansion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65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54321">
            <a:hlinkClick r:id="" action="ppaction://media"/>
            <a:extLst>
              <a:ext uri="{FF2B5EF4-FFF2-40B4-BE49-F238E27FC236}">
                <a16:creationId xmlns:a16="http://schemas.microsoft.com/office/drawing/2014/main" id="{811A82DA-5661-4CB0-9674-D07C110DB2EE}"/>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524000" y="0"/>
            <a:ext cx="9144000" cy="6858000"/>
          </a:xfrm>
          <a:prstGeom prst="rect">
            <a:avLst/>
          </a:prstGeom>
        </p:spPr>
      </p:pic>
      <p:sp>
        <p:nvSpPr>
          <p:cNvPr id="5" name="Rectangle 4">
            <a:extLst>
              <a:ext uri="{FF2B5EF4-FFF2-40B4-BE49-F238E27FC236}">
                <a16:creationId xmlns:a16="http://schemas.microsoft.com/office/drawing/2014/main" id="{81F98B71-BC73-4708-9F92-C1C44BAE0641}"/>
              </a:ext>
            </a:extLst>
          </p:cNvPr>
          <p:cNvSpPr/>
          <p:nvPr/>
        </p:nvSpPr>
        <p:spPr>
          <a:xfrm>
            <a:off x="1524000" y="-7159"/>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descr="http://gifmaker.me/files/download/home/20161213/20/IvzgJ4R0KXSkj3yjUTrcKT/output_Q0rD6r.gif">
            <a:extLst>
              <a:ext uri="{FF2B5EF4-FFF2-40B4-BE49-F238E27FC236}">
                <a16:creationId xmlns:a16="http://schemas.microsoft.com/office/drawing/2014/main" id="{7C33F3D6-6B2E-4B4F-A297-44B0257B63A9}"/>
              </a:ext>
            </a:extLst>
          </p:cNvPr>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24000" y="-7159"/>
            <a:ext cx="9105900" cy="68651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FB2DBC9A-6F83-47AA-9CBC-46B696CB5E3F}"/>
              </a:ext>
            </a:extLst>
          </p:cNvPr>
          <p:cNvGraphicFramePr>
            <a:graphicFrameLocks noGrp="1"/>
          </p:cNvGraphicFramePr>
          <p:nvPr/>
        </p:nvGraphicFramePr>
        <p:xfrm>
          <a:off x="2800350" y="1304925"/>
          <a:ext cx="6591300" cy="4248150"/>
        </p:xfrm>
        <a:graphic>
          <a:graphicData uri="http://schemas.openxmlformats.org/drawingml/2006/table">
            <a:tbl>
              <a:tblPr bandRow="1">
                <a:tableStyleId>{5C22544A-7EE6-4342-B048-85BDC9FD1C3A}</a:tableStyleId>
              </a:tblPr>
              <a:tblGrid>
                <a:gridCol w="865108">
                  <a:extLst>
                    <a:ext uri="{9D8B030D-6E8A-4147-A177-3AD203B41FA5}">
                      <a16:colId xmlns:a16="http://schemas.microsoft.com/office/drawing/2014/main" val="4019466408"/>
                    </a:ext>
                  </a:extLst>
                </a:gridCol>
                <a:gridCol w="5726192">
                  <a:extLst>
                    <a:ext uri="{9D8B030D-6E8A-4147-A177-3AD203B41FA5}">
                      <a16:colId xmlns:a16="http://schemas.microsoft.com/office/drawing/2014/main" val="294402401"/>
                    </a:ext>
                  </a:extLst>
                </a:gridCol>
              </a:tblGrid>
              <a:tr h="849630">
                <a:tc>
                  <a:txBody>
                    <a:bodyPr/>
                    <a:lstStyle/>
                    <a:p>
                      <a:pPr algn="ctr"/>
                      <a:r>
                        <a:rPr lang="en-GB" sz="4400" b="1" dirty="0">
                          <a:solidFill>
                            <a:schemeClr val="bg1"/>
                          </a:solidFill>
                          <a:effectLst>
                            <a:outerShdw blurRad="38100" dist="38100" dir="2700000" algn="tl">
                              <a:srgbClr val="000000">
                                <a:alpha val="43137"/>
                              </a:srgbClr>
                            </a:outerShdw>
                          </a:effectLs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21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elements of Porter’s Five Forces model</a:t>
                      </a:r>
                      <a:endParaRPr lang="en-GB" sz="2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7EF"/>
                    </a:solidFill>
                  </a:tcPr>
                </a:tc>
                <a:extLst>
                  <a:ext uri="{0D108BD9-81ED-4DB2-BD59-A6C34878D82A}">
                    <a16:rowId xmlns:a16="http://schemas.microsoft.com/office/drawing/2014/main" val="3650109589"/>
                  </a:ext>
                </a:extLst>
              </a:tr>
              <a:tr h="849630">
                <a:tc>
                  <a:txBody>
                    <a:bodyPr/>
                    <a:lstStyle/>
                    <a:p>
                      <a:pPr algn="ctr"/>
                      <a:r>
                        <a:rPr lang="en-GB" sz="4400" b="1" dirty="0">
                          <a:solidFill>
                            <a:schemeClr val="bg1"/>
                          </a:solidFill>
                          <a:effectLst>
                            <a:outerShdw blurRad="38100" dist="38100" dir="2700000" algn="tl">
                              <a:srgbClr val="000000">
                                <a:alpha val="43137"/>
                              </a:srgbClr>
                            </a:outerShdw>
                          </a:effectLs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C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elements of the Ansoff Matrix</a:t>
                      </a:r>
                      <a:endParaRPr lang="en-GB" sz="2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4F9"/>
                    </a:solidFill>
                  </a:tcPr>
                </a:tc>
                <a:extLst>
                  <a:ext uri="{0D108BD9-81ED-4DB2-BD59-A6C34878D82A}">
                    <a16:rowId xmlns:a16="http://schemas.microsoft.com/office/drawing/2014/main" val="2534768836"/>
                  </a:ext>
                </a:extLst>
              </a:tr>
              <a:tr h="849630">
                <a:tc>
                  <a:txBody>
                    <a:bodyPr/>
                    <a:lstStyle/>
                    <a:p>
                      <a:pPr algn="ctr"/>
                      <a:r>
                        <a:rPr lang="en-GB" sz="4400" b="1" dirty="0">
                          <a:solidFill>
                            <a:schemeClr val="bg1"/>
                          </a:solidFill>
                          <a:effectLst>
                            <a:outerShdw blurRad="38100" dist="38100" dir="2700000" algn="tl">
                              <a:srgbClr val="000000">
                                <a:alpha val="43137"/>
                              </a:srgbClr>
                            </a:outerShdw>
                          </a:effectLs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73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types of company culture</a:t>
                      </a:r>
                      <a:endParaRPr lang="en-GB" sz="2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E3"/>
                    </a:solidFill>
                  </a:tcPr>
                </a:tc>
                <a:extLst>
                  <a:ext uri="{0D108BD9-81ED-4DB2-BD59-A6C34878D82A}">
                    <a16:rowId xmlns:a16="http://schemas.microsoft.com/office/drawing/2014/main" val="1230306024"/>
                  </a:ext>
                </a:extLst>
              </a:tr>
              <a:tr h="849630">
                <a:tc>
                  <a:txBody>
                    <a:bodyPr/>
                    <a:lstStyle/>
                    <a:p>
                      <a:pPr algn="ctr"/>
                      <a:r>
                        <a:rPr lang="en-GB" sz="4400" b="1" dirty="0">
                          <a:solidFill>
                            <a:schemeClr val="bg1"/>
                          </a:solidFill>
                          <a:effectLst>
                            <a:outerShdw blurRad="38100" dist="38100" dir="2700000" algn="tl">
                              <a:srgbClr val="000000">
                                <a:alpha val="43137"/>
                              </a:srgbClr>
                            </a:outerShdw>
                          </a:effectLs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A02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effectLst>
                            <a:outerShdw blurRad="38100" dist="38100" dir="2700000" algn="tl">
                              <a:srgbClr val="000000">
                                <a:alpha val="43137"/>
                              </a:srgbClr>
                            </a:outerShdw>
                          </a:effectLst>
                        </a:rPr>
                        <a:t>entrepreneurial roles</a:t>
                      </a:r>
                      <a:endParaRPr lang="en-GB" sz="2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E0"/>
                    </a:solidFill>
                  </a:tcPr>
                </a:tc>
                <a:extLst>
                  <a:ext uri="{0D108BD9-81ED-4DB2-BD59-A6C34878D82A}">
                    <a16:rowId xmlns:a16="http://schemas.microsoft.com/office/drawing/2014/main" val="63895748"/>
                  </a:ext>
                </a:extLst>
              </a:tr>
              <a:tr h="849630">
                <a:tc>
                  <a:txBody>
                    <a:bodyPr/>
                    <a:lstStyle/>
                    <a:p>
                      <a:pPr algn="ctr"/>
                      <a:r>
                        <a:rPr lang="en-GB" sz="4400" b="1" dirty="0">
                          <a:solidFill>
                            <a:schemeClr val="bg1"/>
                          </a:solidFill>
                          <a:effectLst>
                            <a:outerShdw blurRad="38100" dist="38100" dir="2700000" algn="tl">
                              <a:srgbClr val="000000">
                                <a:alpha val="43137"/>
                              </a:srgbClr>
                            </a:outerShdw>
                          </a:effectLs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373A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liquidity ratio and its formula</a:t>
                      </a:r>
                      <a:endParaRPr lang="en-GB" sz="2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CF3"/>
                    </a:solidFill>
                  </a:tcPr>
                </a:tc>
                <a:extLst>
                  <a:ext uri="{0D108BD9-81ED-4DB2-BD59-A6C34878D82A}">
                    <a16:rowId xmlns:a16="http://schemas.microsoft.com/office/drawing/2014/main" val="570294600"/>
                  </a:ext>
                </a:extLst>
              </a:tr>
            </a:tbl>
          </a:graphicData>
        </a:graphic>
      </p:graphicFrame>
    </p:spTree>
    <p:custDataLst>
      <p:tags r:id="rId1"/>
    </p:custDataLst>
    <p:extLst>
      <p:ext uri="{BB962C8B-B14F-4D97-AF65-F5344CB8AC3E}">
        <p14:creationId xmlns:p14="http://schemas.microsoft.com/office/powerpoint/2010/main" val="39962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1463" fill="hold"/>
                                        <p:tgtEl>
                                          <p:spTgt spid="2"/>
                                        </p:tgtEl>
                                      </p:cBhvr>
                                    </p:cmd>
                                  </p:childTnLst>
                                </p:cTn>
                              </p:par>
                              <p:par>
                                <p:cTn id="7" presetID="10" presetClass="entr" presetSubtype="0" fill="hold" nodeType="withEffect">
                                  <p:stCondLst>
                                    <p:cond delay="14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14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14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xit" presetSubtype="0" fill="hold" nodeType="withEffect">
                                  <p:stCondLst>
                                    <p:cond delay="10700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nodeType="withEffect">
                                  <p:stCondLst>
                                    <p:cond delay="10700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10700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121463"/>
                            </p:stCondLst>
                            <p:childTnLst>
                              <p:par>
                                <p:cTn id="26" presetID="10" presetClass="entr" presetSubtype="0" fill="hold" grpId="2"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2"/>
                </p:tgtEl>
              </p:cMediaNode>
            </p:video>
          </p:childTnLst>
        </p:cTn>
      </p:par>
    </p:tnLst>
    <p:bldLst>
      <p:bldP spid="5" grpId="0" animBg="1"/>
      <p:bldP spid="5" grpId="1" animBg="1"/>
      <p:bldP spid="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2" descr="http://gifmaker.me/files/download/home/20161213/20/IvzgJ4R0KXSkj3yjUTrcKT/output_Q0rD6r.gif">
            <a:extLst>
              <a:ext uri="{FF2B5EF4-FFF2-40B4-BE49-F238E27FC236}">
                <a16:creationId xmlns:a16="http://schemas.microsoft.com/office/drawing/2014/main" id="{C02C4199-C307-4507-83CA-14F362606F41}"/>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7159"/>
            <a:ext cx="9105900" cy="68651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5FF6ADB7-1FE1-42B6-98CE-CBD74631B6D1}"/>
              </a:ext>
            </a:extLst>
          </p:cNvPr>
          <p:cNvGraphicFramePr>
            <a:graphicFrameLocks noGrp="1"/>
          </p:cNvGraphicFramePr>
          <p:nvPr/>
        </p:nvGraphicFramePr>
        <p:xfrm>
          <a:off x="2800350" y="1304925"/>
          <a:ext cx="6591300" cy="4089630"/>
        </p:xfrm>
        <a:graphic>
          <a:graphicData uri="http://schemas.openxmlformats.org/drawingml/2006/table">
            <a:tbl>
              <a:tblPr bandRow="1">
                <a:tableStyleId>{5C22544A-7EE6-4342-B048-85BDC9FD1C3A}</a:tableStyleId>
              </a:tblPr>
              <a:tblGrid>
                <a:gridCol w="865108">
                  <a:extLst>
                    <a:ext uri="{9D8B030D-6E8A-4147-A177-3AD203B41FA5}">
                      <a16:colId xmlns:a16="http://schemas.microsoft.com/office/drawing/2014/main" val="4019466408"/>
                    </a:ext>
                  </a:extLst>
                </a:gridCol>
                <a:gridCol w="5726192">
                  <a:extLst>
                    <a:ext uri="{9D8B030D-6E8A-4147-A177-3AD203B41FA5}">
                      <a16:colId xmlns:a16="http://schemas.microsoft.com/office/drawing/2014/main" val="294402401"/>
                    </a:ext>
                  </a:extLst>
                </a:gridCol>
              </a:tblGrid>
              <a:tr h="849630">
                <a:tc>
                  <a:txBody>
                    <a:bodyPr/>
                    <a:lstStyle/>
                    <a:p>
                      <a:pPr algn="ctr"/>
                      <a:r>
                        <a:rPr lang="en-GB" sz="4400" b="1" dirty="0">
                          <a:solidFill>
                            <a:schemeClr val="bg1"/>
                          </a:solidFill>
                          <a:effectLst>
                            <a:outerShdw blurRad="38100" dist="38100" dir="2700000" algn="tl">
                              <a:srgbClr val="000000">
                                <a:alpha val="43137"/>
                              </a:srgbClr>
                            </a:outerShdw>
                          </a:effectLs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21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elements of Porter’s Five Forces model</a:t>
                      </a:r>
                      <a:endParaRPr lang="en-GB" sz="2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7EF"/>
                    </a:solidFill>
                  </a:tcPr>
                </a:tc>
                <a:extLst>
                  <a:ext uri="{0D108BD9-81ED-4DB2-BD59-A6C34878D82A}">
                    <a16:rowId xmlns:a16="http://schemas.microsoft.com/office/drawing/2014/main" val="3650109589"/>
                  </a:ext>
                </a:extLst>
              </a:tr>
              <a:tr h="648000">
                <a:tc gridSpan="2">
                  <a:txBody>
                    <a:bodyPr/>
                    <a:lstStyle/>
                    <a:p>
                      <a:pPr algn="ctr"/>
                      <a:r>
                        <a:rPr lang="en-GB" sz="2400" b="0" dirty="0">
                          <a:solidFill>
                            <a:schemeClr val="tx1"/>
                          </a:solidFill>
                          <a:effectLst/>
                        </a:rPr>
                        <a:t>Bargaining power of suppliers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E9F4F9"/>
                    </a:solidFill>
                  </a:tcPr>
                </a:tc>
                <a:extLst>
                  <a:ext uri="{0D108BD9-81ED-4DB2-BD59-A6C34878D82A}">
                    <a16:rowId xmlns:a16="http://schemas.microsoft.com/office/drawing/2014/main" val="2534768836"/>
                  </a:ext>
                </a:extLst>
              </a:tr>
              <a:tr h="648000">
                <a:tc gridSpan="2">
                  <a:txBody>
                    <a:bodyPr/>
                    <a:lstStyle/>
                    <a:p>
                      <a:pPr algn="ctr"/>
                      <a:r>
                        <a:rPr lang="en-GB" sz="2400" b="0" dirty="0">
                          <a:solidFill>
                            <a:schemeClr val="tx1"/>
                          </a:solidFill>
                          <a:effectLst/>
                        </a:rPr>
                        <a:t>Bargaining power of buyers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F7F8E3"/>
                    </a:solidFill>
                  </a:tcPr>
                </a:tc>
                <a:extLst>
                  <a:ext uri="{0D108BD9-81ED-4DB2-BD59-A6C34878D82A}">
                    <a16:rowId xmlns:a16="http://schemas.microsoft.com/office/drawing/2014/main" val="1230306024"/>
                  </a:ext>
                </a:extLst>
              </a:tr>
              <a:tr h="648000">
                <a:tc gridSpan="2">
                  <a:txBody>
                    <a:bodyPr/>
                    <a:lstStyle/>
                    <a:p>
                      <a:pPr algn="ctr"/>
                      <a:r>
                        <a:rPr lang="en-GB" sz="2400" b="0" dirty="0">
                          <a:solidFill>
                            <a:schemeClr val="tx1"/>
                          </a:solidFill>
                          <a:effectLst/>
                        </a:rPr>
                        <a:t>Threat of new entrants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FFF3E0"/>
                    </a:solidFill>
                  </a:tcPr>
                </a:tc>
                <a:extLst>
                  <a:ext uri="{0D108BD9-81ED-4DB2-BD59-A6C34878D82A}">
                    <a16:rowId xmlns:a16="http://schemas.microsoft.com/office/drawing/2014/main" val="63895748"/>
                  </a:ext>
                </a:extLst>
              </a:tr>
              <a:tr h="648000">
                <a:tc gridSpan="2">
                  <a:txBody>
                    <a:bodyPr/>
                    <a:lstStyle/>
                    <a:p>
                      <a:pPr algn="ctr"/>
                      <a:r>
                        <a:rPr lang="en-US" sz="2400" b="0" dirty="0">
                          <a:solidFill>
                            <a:schemeClr val="tx1"/>
                          </a:solidFill>
                          <a:effectLst/>
                        </a:rPr>
                        <a:t>Threat of substitute products/services</a:t>
                      </a:r>
                      <a:endParaRPr lang="en-GB" sz="2400" b="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F6ECF3"/>
                    </a:solidFill>
                  </a:tcPr>
                </a:tc>
                <a:extLst>
                  <a:ext uri="{0D108BD9-81ED-4DB2-BD59-A6C34878D82A}">
                    <a16:rowId xmlns:a16="http://schemas.microsoft.com/office/drawing/2014/main" val="570294600"/>
                  </a:ext>
                </a:extLst>
              </a:tr>
              <a:tr h="648000">
                <a:tc gridSpan="2">
                  <a:txBody>
                    <a:bodyPr/>
                    <a:lstStyle/>
                    <a:p>
                      <a:pPr algn="ctr"/>
                      <a:r>
                        <a:rPr lang="en-GB" sz="2400" b="0" dirty="0">
                          <a:solidFill>
                            <a:schemeClr val="tx1"/>
                          </a:solidFill>
                          <a:effectLst/>
                        </a:rPr>
                        <a:t>Rivalry among existing firms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581402882"/>
                  </a:ext>
                </a:extLst>
              </a:tr>
            </a:tbl>
          </a:graphicData>
        </a:graphic>
      </p:graphicFrame>
    </p:spTree>
    <p:custDataLst>
      <p:tags r:id="rId1"/>
    </p:custDataLst>
    <p:extLst>
      <p:ext uri="{BB962C8B-B14F-4D97-AF65-F5344CB8AC3E}">
        <p14:creationId xmlns:p14="http://schemas.microsoft.com/office/powerpoint/2010/main" val="3724460831"/>
      </p:ext>
    </p:extLst>
  </p:cSld>
  <p:clrMapOvr>
    <a:masterClrMapping/>
  </p:clrMapOvr>
  <mc:AlternateContent xmlns:mc="http://schemas.openxmlformats.org/markup-compatibility/2006" xmlns:p14="http://schemas.microsoft.com/office/powerpoint/2010/main">
    <mc:Choice Requires="p14">
      <p:transition p14:dur="10" advTm="95000"/>
    </mc:Choice>
    <mc:Fallback xmlns="">
      <p:transition advTm="9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F6CE8C-ADE3-44B0-B2DA-E54DAC271BF7}"/>
              </a:ext>
            </a:extLst>
          </p:cNvPr>
          <p:cNvSpPr/>
          <p:nvPr/>
        </p:nvSpPr>
        <p:spPr>
          <a:xfrm>
            <a:off x="2230414" y="631491"/>
            <a:ext cx="7731172" cy="5578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prstClr val="white"/>
                </a:solidFill>
                <a:effectLst/>
                <a:uLnTx/>
                <a:uFillTx/>
                <a:latin typeface="HelveticaNeue MediumCond" panose="02000400000000000000" pitchFamily="2" charset="0"/>
                <a:ea typeface="+mn-ea"/>
                <a:cs typeface="+mn-cs"/>
              </a:rPr>
              <a:t>5,4,3,2,1!</a:t>
            </a:r>
          </a:p>
        </p:txBody>
      </p:sp>
      <p:pic>
        <p:nvPicPr>
          <p:cNvPr id="14" name="Picture 2" descr="http://gifmaker.me/files/download/home/20161213/20/IvzgJ4R0KXSkj3yjUTrcKT/output_Q0rD6r.gif">
            <a:extLst>
              <a:ext uri="{FF2B5EF4-FFF2-40B4-BE49-F238E27FC236}">
                <a16:creationId xmlns:a16="http://schemas.microsoft.com/office/drawing/2014/main" id="{C02C4199-C307-4507-83CA-14F362606F41}"/>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7159"/>
            <a:ext cx="9105900" cy="68651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5FF6ADB7-1FE1-42B6-98CE-CBD74631B6D1}"/>
              </a:ext>
            </a:extLst>
          </p:cNvPr>
          <p:cNvGraphicFramePr>
            <a:graphicFrameLocks noGrp="1"/>
          </p:cNvGraphicFramePr>
          <p:nvPr/>
        </p:nvGraphicFramePr>
        <p:xfrm>
          <a:off x="2800350" y="1304925"/>
          <a:ext cx="6591300" cy="3441630"/>
        </p:xfrm>
        <a:graphic>
          <a:graphicData uri="http://schemas.openxmlformats.org/drawingml/2006/table">
            <a:tbl>
              <a:tblPr bandRow="1">
                <a:tableStyleId>{5C22544A-7EE6-4342-B048-85BDC9FD1C3A}</a:tableStyleId>
              </a:tblPr>
              <a:tblGrid>
                <a:gridCol w="865108">
                  <a:extLst>
                    <a:ext uri="{9D8B030D-6E8A-4147-A177-3AD203B41FA5}">
                      <a16:colId xmlns:a16="http://schemas.microsoft.com/office/drawing/2014/main" val="4019466408"/>
                    </a:ext>
                  </a:extLst>
                </a:gridCol>
                <a:gridCol w="5726192">
                  <a:extLst>
                    <a:ext uri="{9D8B030D-6E8A-4147-A177-3AD203B41FA5}">
                      <a16:colId xmlns:a16="http://schemas.microsoft.com/office/drawing/2014/main" val="294402401"/>
                    </a:ext>
                  </a:extLst>
                </a:gridCol>
              </a:tblGrid>
              <a:tr h="849630">
                <a:tc>
                  <a:txBody>
                    <a:bodyPr/>
                    <a:lstStyle/>
                    <a:p>
                      <a:pPr algn="ctr"/>
                      <a:r>
                        <a:rPr lang="en-GB" sz="4400" b="1" dirty="0">
                          <a:solidFill>
                            <a:schemeClr val="bg1"/>
                          </a:solidFill>
                          <a:effectLst>
                            <a:outerShdw blurRad="38100" dist="38100" dir="2700000" algn="tl">
                              <a:srgbClr val="000000">
                                <a:alpha val="43137"/>
                              </a:srgbClr>
                            </a:outerShdw>
                          </a:effectLst>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C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elements of the Ansoff Matrix</a:t>
                      </a:r>
                      <a:endParaRPr lang="en-GB" sz="2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4F9"/>
                    </a:solidFill>
                  </a:tcPr>
                </a:tc>
                <a:extLst>
                  <a:ext uri="{0D108BD9-81ED-4DB2-BD59-A6C34878D82A}">
                    <a16:rowId xmlns:a16="http://schemas.microsoft.com/office/drawing/2014/main" val="3650109589"/>
                  </a:ext>
                </a:extLst>
              </a:tr>
              <a:tr h="648000">
                <a:tc gridSpan="2">
                  <a:txBody>
                    <a:bodyPr/>
                    <a:lstStyle/>
                    <a:p>
                      <a:pPr algn="ctr"/>
                      <a:r>
                        <a:rPr lang="en-GB" sz="2400" b="0" dirty="0">
                          <a:solidFill>
                            <a:schemeClr val="tx1"/>
                          </a:solidFill>
                          <a:effectLst/>
                        </a:rPr>
                        <a:t>Market penetration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E9F4F9"/>
                    </a:solidFill>
                  </a:tcPr>
                </a:tc>
                <a:extLst>
                  <a:ext uri="{0D108BD9-81ED-4DB2-BD59-A6C34878D82A}">
                    <a16:rowId xmlns:a16="http://schemas.microsoft.com/office/drawing/2014/main" val="2534768836"/>
                  </a:ext>
                </a:extLst>
              </a:tr>
              <a:tr h="648000">
                <a:tc gridSpan="2">
                  <a:txBody>
                    <a:bodyPr/>
                    <a:lstStyle/>
                    <a:p>
                      <a:pPr algn="ctr"/>
                      <a:r>
                        <a:rPr lang="en-GB" sz="2400" b="0" dirty="0">
                          <a:solidFill>
                            <a:schemeClr val="tx1"/>
                          </a:solidFill>
                          <a:effectLst/>
                        </a:rPr>
                        <a:t>Market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F7F8E3"/>
                    </a:solidFill>
                  </a:tcPr>
                </a:tc>
                <a:extLst>
                  <a:ext uri="{0D108BD9-81ED-4DB2-BD59-A6C34878D82A}">
                    <a16:rowId xmlns:a16="http://schemas.microsoft.com/office/drawing/2014/main" val="1230306024"/>
                  </a:ext>
                </a:extLst>
              </a:tr>
              <a:tr h="648000">
                <a:tc gridSpan="2">
                  <a:txBody>
                    <a:bodyPr/>
                    <a:lstStyle/>
                    <a:p>
                      <a:pPr algn="ctr"/>
                      <a:r>
                        <a:rPr lang="en-GB" sz="2400" b="0" dirty="0">
                          <a:solidFill>
                            <a:schemeClr val="tx1"/>
                          </a:solidFill>
                          <a:effectLst/>
                        </a:rPr>
                        <a:t>Product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FFF3E0"/>
                    </a:solidFill>
                  </a:tcPr>
                </a:tc>
                <a:extLst>
                  <a:ext uri="{0D108BD9-81ED-4DB2-BD59-A6C34878D82A}">
                    <a16:rowId xmlns:a16="http://schemas.microsoft.com/office/drawing/2014/main" val="63895748"/>
                  </a:ext>
                </a:extLst>
              </a:tr>
              <a:tr h="648000">
                <a:tc gridSpan="2">
                  <a:txBody>
                    <a:bodyPr/>
                    <a:lstStyle/>
                    <a:p>
                      <a:pPr algn="ctr"/>
                      <a:r>
                        <a:rPr lang="en-GB" sz="2400" b="0" dirty="0">
                          <a:solidFill>
                            <a:schemeClr val="tx1"/>
                          </a:solidFill>
                          <a:effectLst/>
                        </a:rPr>
                        <a:t>Diversification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F6ECF3"/>
                    </a:solidFill>
                  </a:tcPr>
                </a:tc>
                <a:extLst>
                  <a:ext uri="{0D108BD9-81ED-4DB2-BD59-A6C34878D82A}">
                    <a16:rowId xmlns:a16="http://schemas.microsoft.com/office/drawing/2014/main" val="570294600"/>
                  </a:ext>
                </a:extLst>
              </a:tr>
            </a:tbl>
          </a:graphicData>
        </a:graphic>
      </p:graphicFrame>
    </p:spTree>
    <p:custDataLst>
      <p:tags r:id="rId1"/>
    </p:custDataLst>
    <p:extLst>
      <p:ext uri="{BB962C8B-B14F-4D97-AF65-F5344CB8AC3E}">
        <p14:creationId xmlns:p14="http://schemas.microsoft.com/office/powerpoint/2010/main" val="4235377820"/>
      </p:ext>
    </p:extLst>
  </p:cSld>
  <p:clrMapOvr>
    <a:masterClrMapping/>
  </p:clrMapOvr>
  <mc:AlternateContent xmlns:mc="http://schemas.openxmlformats.org/markup-compatibility/2006" xmlns:p14="http://schemas.microsoft.com/office/powerpoint/2010/main">
    <mc:Choice Requires="p14">
      <p:transition p14:dur="10" advTm="95000"/>
    </mc:Choice>
    <mc:Fallback xmlns="">
      <p:transition advTm="9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A162EC-14B4-4A93-81A8-6D8A754B9020}"/>
              </a:ext>
            </a:extLst>
          </p:cNvPr>
          <p:cNvSpPr/>
          <p:nvPr/>
        </p:nvSpPr>
        <p:spPr>
          <a:xfrm>
            <a:off x="2230414" y="631491"/>
            <a:ext cx="7731172" cy="5578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dirty="0">
                <a:ln>
                  <a:noFill/>
                </a:ln>
                <a:solidFill>
                  <a:prstClr val="white"/>
                </a:solidFill>
                <a:effectLst/>
                <a:uLnTx/>
                <a:uFillTx/>
                <a:latin typeface="HelveticaNeue MediumCond" panose="02000400000000000000" pitchFamily="2" charset="0"/>
                <a:ea typeface="+mn-ea"/>
                <a:cs typeface="+mn-cs"/>
              </a:rPr>
              <a:t>5,4,3,2,1!</a:t>
            </a:r>
          </a:p>
        </p:txBody>
      </p:sp>
      <p:pic>
        <p:nvPicPr>
          <p:cNvPr id="14" name="Picture 2" descr="http://gifmaker.me/files/download/home/20161213/20/IvzgJ4R0KXSkj3yjUTrcKT/output_Q0rD6r.gif">
            <a:extLst>
              <a:ext uri="{FF2B5EF4-FFF2-40B4-BE49-F238E27FC236}">
                <a16:creationId xmlns:a16="http://schemas.microsoft.com/office/drawing/2014/main" id="{C02C4199-C307-4507-83CA-14F362606F41}"/>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7159"/>
            <a:ext cx="9105900" cy="68651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5FF6ADB7-1FE1-42B6-98CE-CBD74631B6D1}"/>
              </a:ext>
            </a:extLst>
          </p:cNvPr>
          <p:cNvGraphicFramePr>
            <a:graphicFrameLocks noGrp="1"/>
          </p:cNvGraphicFramePr>
          <p:nvPr/>
        </p:nvGraphicFramePr>
        <p:xfrm>
          <a:off x="2800350" y="1304925"/>
          <a:ext cx="6591300" cy="2793630"/>
        </p:xfrm>
        <a:graphic>
          <a:graphicData uri="http://schemas.openxmlformats.org/drawingml/2006/table">
            <a:tbl>
              <a:tblPr bandRow="1">
                <a:tableStyleId>{5C22544A-7EE6-4342-B048-85BDC9FD1C3A}</a:tableStyleId>
              </a:tblPr>
              <a:tblGrid>
                <a:gridCol w="865108">
                  <a:extLst>
                    <a:ext uri="{9D8B030D-6E8A-4147-A177-3AD203B41FA5}">
                      <a16:colId xmlns:a16="http://schemas.microsoft.com/office/drawing/2014/main" val="4019466408"/>
                    </a:ext>
                  </a:extLst>
                </a:gridCol>
                <a:gridCol w="5726192">
                  <a:extLst>
                    <a:ext uri="{9D8B030D-6E8A-4147-A177-3AD203B41FA5}">
                      <a16:colId xmlns:a16="http://schemas.microsoft.com/office/drawing/2014/main" val="294402401"/>
                    </a:ext>
                  </a:extLst>
                </a:gridCol>
              </a:tblGrid>
              <a:tr h="849630">
                <a:tc>
                  <a:txBody>
                    <a:bodyPr/>
                    <a:lstStyle/>
                    <a:p>
                      <a:pPr algn="ctr"/>
                      <a:r>
                        <a:rPr lang="en-GB" sz="4400" b="1" dirty="0">
                          <a:solidFill>
                            <a:schemeClr val="bg1"/>
                          </a:solidFill>
                          <a:effectLst>
                            <a:outerShdw blurRad="38100" dist="38100" dir="2700000" algn="tl">
                              <a:srgbClr val="000000">
                                <a:alpha val="43137"/>
                              </a:srgbClr>
                            </a:outerShdw>
                          </a:effectLs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73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types of company culture </a:t>
                      </a:r>
                      <a:endParaRPr lang="en-GB" sz="2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8E3"/>
                    </a:solidFill>
                  </a:tcPr>
                </a:tc>
                <a:extLst>
                  <a:ext uri="{0D108BD9-81ED-4DB2-BD59-A6C34878D82A}">
                    <a16:rowId xmlns:a16="http://schemas.microsoft.com/office/drawing/2014/main" val="3650109589"/>
                  </a:ext>
                </a:extLst>
              </a:tr>
              <a:tr h="648000">
                <a:tc gridSpan="2">
                  <a:txBody>
                    <a:bodyPr/>
                    <a:lstStyle/>
                    <a:p>
                      <a:pPr algn="ctr"/>
                      <a:r>
                        <a:rPr lang="en-GB" sz="2400" b="0" dirty="0">
                          <a:solidFill>
                            <a:schemeClr val="tx1"/>
                          </a:solidFill>
                          <a:effectLst/>
                        </a:rPr>
                        <a:t>Power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E9F4F9"/>
                    </a:solidFill>
                  </a:tcPr>
                </a:tc>
                <a:extLst>
                  <a:ext uri="{0D108BD9-81ED-4DB2-BD59-A6C34878D82A}">
                    <a16:rowId xmlns:a16="http://schemas.microsoft.com/office/drawing/2014/main" val="2534768836"/>
                  </a:ext>
                </a:extLst>
              </a:tr>
              <a:tr h="648000">
                <a:tc gridSpan="2">
                  <a:txBody>
                    <a:bodyPr/>
                    <a:lstStyle/>
                    <a:p>
                      <a:pPr algn="ctr"/>
                      <a:r>
                        <a:rPr lang="en-GB" sz="2400" b="0" dirty="0">
                          <a:solidFill>
                            <a:schemeClr val="tx1"/>
                          </a:solidFill>
                          <a:effectLst/>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F7F8E3"/>
                    </a:solidFill>
                  </a:tcPr>
                </a:tc>
                <a:extLst>
                  <a:ext uri="{0D108BD9-81ED-4DB2-BD59-A6C34878D82A}">
                    <a16:rowId xmlns:a16="http://schemas.microsoft.com/office/drawing/2014/main" val="1230306024"/>
                  </a:ext>
                </a:extLst>
              </a:tr>
              <a:tr h="648000">
                <a:tc gridSpan="2">
                  <a:txBody>
                    <a:bodyPr/>
                    <a:lstStyle/>
                    <a:p>
                      <a:pPr algn="ctr"/>
                      <a:r>
                        <a:rPr lang="en-GB" sz="2400" b="0" dirty="0">
                          <a:solidFill>
                            <a:schemeClr val="tx1"/>
                          </a:solidFill>
                          <a:effectLst/>
                        </a:rPr>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FFF3E0"/>
                    </a:solidFill>
                  </a:tcPr>
                </a:tc>
                <a:extLst>
                  <a:ext uri="{0D108BD9-81ED-4DB2-BD59-A6C34878D82A}">
                    <a16:rowId xmlns:a16="http://schemas.microsoft.com/office/drawing/2014/main" val="63895748"/>
                  </a:ext>
                </a:extLst>
              </a:tr>
            </a:tbl>
          </a:graphicData>
        </a:graphic>
      </p:graphicFrame>
    </p:spTree>
    <p:custDataLst>
      <p:tags r:id="rId1"/>
    </p:custDataLst>
    <p:extLst>
      <p:ext uri="{BB962C8B-B14F-4D97-AF65-F5344CB8AC3E}">
        <p14:creationId xmlns:p14="http://schemas.microsoft.com/office/powerpoint/2010/main" val="3131169644"/>
      </p:ext>
    </p:extLst>
  </p:cSld>
  <p:clrMapOvr>
    <a:masterClrMapping/>
  </p:clrMapOvr>
  <mc:AlternateContent xmlns:mc="http://schemas.openxmlformats.org/markup-compatibility/2006" xmlns:p14="http://schemas.microsoft.com/office/powerpoint/2010/main">
    <mc:Choice Requires="p14">
      <p:transition p14:dur="10" advTm="95000"/>
    </mc:Choice>
    <mc:Fallback xmlns="">
      <p:transition advTm="9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070DF6-7648-4EDD-B831-5E949B6AFAF6}"/>
              </a:ext>
            </a:extLst>
          </p:cNvPr>
          <p:cNvSpPr/>
          <p:nvPr/>
        </p:nvSpPr>
        <p:spPr>
          <a:xfrm>
            <a:off x="2230414" y="631491"/>
            <a:ext cx="7731172" cy="5578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dirty="0">
                <a:ln>
                  <a:noFill/>
                </a:ln>
                <a:solidFill>
                  <a:prstClr val="white"/>
                </a:solidFill>
                <a:effectLst/>
                <a:uLnTx/>
                <a:uFillTx/>
                <a:latin typeface="HelveticaNeue MediumCond" panose="02000400000000000000" pitchFamily="2" charset="0"/>
                <a:ea typeface="+mn-ea"/>
                <a:cs typeface="+mn-cs"/>
              </a:rPr>
              <a:t>5,4,3,2,1!</a:t>
            </a:r>
          </a:p>
        </p:txBody>
      </p:sp>
      <p:pic>
        <p:nvPicPr>
          <p:cNvPr id="14" name="Picture 2" descr="http://gifmaker.me/files/download/home/20161213/20/IvzgJ4R0KXSkj3yjUTrcKT/output_Q0rD6r.gif">
            <a:extLst>
              <a:ext uri="{FF2B5EF4-FFF2-40B4-BE49-F238E27FC236}">
                <a16:creationId xmlns:a16="http://schemas.microsoft.com/office/drawing/2014/main" id="{C02C4199-C307-4507-83CA-14F362606F41}"/>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7159"/>
            <a:ext cx="9105900" cy="68651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5FF6ADB7-1FE1-42B6-98CE-CBD74631B6D1}"/>
              </a:ext>
            </a:extLst>
          </p:cNvPr>
          <p:cNvGraphicFramePr>
            <a:graphicFrameLocks noGrp="1"/>
          </p:cNvGraphicFramePr>
          <p:nvPr/>
        </p:nvGraphicFramePr>
        <p:xfrm>
          <a:off x="2800350" y="1304925"/>
          <a:ext cx="6591300" cy="2145630"/>
        </p:xfrm>
        <a:graphic>
          <a:graphicData uri="http://schemas.openxmlformats.org/drawingml/2006/table">
            <a:tbl>
              <a:tblPr bandRow="1">
                <a:tableStyleId>{5C22544A-7EE6-4342-B048-85BDC9FD1C3A}</a:tableStyleId>
              </a:tblPr>
              <a:tblGrid>
                <a:gridCol w="865108">
                  <a:extLst>
                    <a:ext uri="{9D8B030D-6E8A-4147-A177-3AD203B41FA5}">
                      <a16:colId xmlns:a16="http://schemas.microsoft.com/office/drawing/2014/main" val="4019466408"/>
                    </a:ext>
                  </a:extLst>
                </a:gridCol>
                <a:gridCol w="5726192">
                  <a:extLst>
                    <a:ext uri="{9D8B030D-6E8A-4147-A177-3AD203B41FA5}">
                      <a16:colId xmlns:a16="http://schemas.microsoft.com/office/drawing/2014/main" val="294402401"/>
                    </a:ext>
                  </a:extLst>
                </a:gridCol>
              </a:tblGrid>
              <a:tr h="849630">
                <a:tc>
                  <a:txBody>
                    <a:bodyPr/>
                    <a:lstStyle/>
                    <a:p>
                      <a:pPr algn="ctr"/>
                      <a:r>
                        <a:rPr lang="en-GB" sz="4400" b="1" dirty="0">
                          <a:solidFill>
                            <a:schemeClr val="bg1"/>
                          </a:solidFill>
                          <a:effectLst>
                            <a:outerShdw blurRad="38100" dist="38100" dir="2700000" algn="tl">
                              <a:srgbClr val="000000">
                                <a:alpha val="43137"/>
                              </a:srgbClr>
                            </a:outerShdw>
                          </a:effectLst>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A02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entrepreneurial roles</a:t>
                      </a:r>
                      <a:endParaRPr lang="en-GB" sz="2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E0"/>
                    </a:solidFill>
                  </a:tcPr>
                </a:tc>
                <a:extLst>
                  <a:ext uri="{0D108BD9-81ED-4DB2-BD59-A6C34878D82A}">
                    <a16:rowId xmlns:a16="http://schemas.microsoft.com/office/drawing/2014/main" val="3650109589"/>
                  </a:ext>
                </a:extLst>
              </a:tr>
              <a:tr h="648000">
                <a:tc gridSpan="2">
                  <a:txBody>
                    <a:bodyPr/>
                    <a:lstStyle/>
                    <a:p>
                      <a:pPr algn="ctr"/>
                      <a:r>
                        <a:rPr lang="en-GB" sz="2400" b="0" dirty="0">
                          <a:solidFill>
                            <a:schemeClr val="tx1"/>
                          </a:solidFill>
                          <a:effectLst/>
                        </a:rPr>
                        <a:t>Creating and setting up a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E9F4F9"/>
                    </a:solidFill>
                  </a:tcPr>
                </a:tc>
                <a:extLst>
                  <a:ext uri="{0D108BD9-81ED-4DB2-BD59-A6C34878D82A}">
                    <a16:rowId xmlns:a16="http://schemas.microsoft.com/office/drawing/2014/main" val="2534768836"/>
                  </a:ext>
                </a:extLst>
              </a:tr>
              <a:tr h="648000">
                <a:tc gridSpan="2">
                  <a:txBody>
                    <a:bodyPr/>
                    <a:lstStyle/>
                    <a:p>
                      <a:pPr algn="ctr"/>
                      <a:r>
                        <a:rPr lang="en-GB" sz="2400" b="0" dirty="0">
                          <a:solidFill>
                            <a:schemeClr val="tx1"/>
                          </a:solidFill>
                          <a:effectLst/>
                        </a:rPr>
                        <a:t>Running and expanding/developing a 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F7F8E3"/>
                    </a:solidFill>
                  </a:tcPr>
                </a:tc>
                <a:extLst>
                  <a:ext uri="{0D108BD9-81ED-4DB2-BD59-A6C34878D82A}">
                    <a16:rowId xmlns:a16="http://schemas.microsoft.com/office/drawing/2014/main" val="1230306024"/>
                  </a:ext>
                </a:extLst>
              </a:tr>
            </a:tbl>
          </a:graphicData>
        </a:graphic>
      </p:graphicFrame>
    </p:spTree>
    <p:custDataLst>
      <p:tags r:id="rId1"/>
    </p:custDataLst>
    <p:extLst>
      <p:ext uri="{BB962C8B-B14F-4D97-AF65-F5344CB8AC3E}">
        <p14:creationId xmlns:p14="http://schemas.microsoft.com/office/powerpoint/2010/main" val="3763426799"/>
      </p:ext>
    </p:extLst>
  </p:cSld>
  <p:clrMapOvr>
    <a:masterClrMapping/>
  </p:clrMapOvr>
  <mc:AlternateContent xmlns:mc="http://schemas.openxmlformats.org/markup-compatibility/2006" xmlns:p14="http://schemas.microsoft.com/office/powerpoint/2010/main">
    <mc:Choice Requires="p14">
      <p:transition p14:dur="10" advTm="95000"/>
    </mc:Choice>
    <mc:Fallback xmlns="">
      <p:transition advTm="9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65C34C-A8D8-4F2C-84B4-CC8833020E5B}"/>
              </a:ext>
            </a:extLst>
          </p:cNvPr>
          <p:cNvSpPr/>
          <p:nvPr/>
        </p:nvSpPr>
        <p:spPr>
          <a:xfrm>
            <a:off x="2230414" y="631491"/>
            <a:ext cx="7731172" cy="5578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800" b="1" i="0" u="none" strike="noStrike" kern="1200" cap="none" spc="0" normalizeH="0" baseline="0" noProof="0" dirty="0">
                <a:ln>
                  <a:noFill/>
                </a:ln>
                <a:solidFill>
                  <a:prstClr val="white"/>
                </a:solidFill>
                <a:effectLst/>
                <a:uLnTx/>
                <a:uFillTx/>
                <a:latin typeface="HelveticaNeue MediumCond" panose="02000400000000000000" pitchFamily="2" charset="0"/>
                <a:ea typeface="+mn-ea"/>
                <a:cs typeface="+mn-cs"/>
              </a:rPr>
              <a:t>5,4,3,2,1!</a:t>
            </a:r>
          </a:p>
        </p:txBody>
      </p:sp>
      <p:pic>
        <p:nvPicPr>
          <p:cNvPr id="14" name="Picture 2" descr="http://gifmaker.me/files/download/home/20161213/20/IvzgJ4R0KXSkj3yjUTrcKT/output_Q0rD6r.gif">
            <a:extLst>
              <a:ext uri="{FF2B5EF4-FFF2-40B4-BE49-F238E27FC236}">
                <a16:creationId xmlns:a16="http://schemas.microsoft.com/office/drawing/2014/main" id="{C02C4199-C307-4507-83CA-14F362606F41}"/>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7159"/>
            <a:ext cx="9105900" cy="68651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5FF6ADB7-1FE1-42B6-98CE-CBD74631B6D1}"/>
              </a:ext>
            </a:extLst>
          </p:cNvPr>
          <p:cNvGraphicFramePr>
            <a:graphicFrameLocks noGrp="1"/>
          </p:cNvGraphicFramePr>
          <p:nvPr/>
        </p:nvGraphicFramePr>
        <p:xfrm>
          <a:off x="2800350" y="1304925"/>
          <a:ext cx="6591300" cy="1497630"/>
        </p:xfrm>
        <a:graphic>
          <a:graphicData uri="http://schemas.openxmlformats.org/drawingml/2006/table">
            <a:tbl>
              <a:tblPr bandRow="1">
                <a:tableStyleId>{5C22544A-7EE6-4342-B048-85BDC9FD1C3A}</a:tableStyleId>
              </a:tblPr>
              <a:tblGrid>
                <a:gridCol w="865108">
                  <a:extLst>
                    <a:ext uri="{9D8B030D-6E8A-4147-A177-3AD203B41FA5}">
                      <a16:colId xmlns:a16="http://schemas.microsoft.com/office/drawing/2014/main" val="4019466408"/>
                    </a:ext>
                  </a:extLst>
                </a:gridCol>
                <a:gridCol w="5726192">
                  <a:extLst>
                    <a:ext uri="{9D8B030D-6E8A-4147-A177-3AD203B41FA5}">
                      <a16:colId xmlns:a16="http://schemas.microsoft.com/office/drawing/2014/main" val="294402401"/>
                    </a:ext>
                  </a:extLst>
                </a:gridCol>
              </a:tblGrid>
              <a:tr h="849630">
                <a:tc>
                  <a:txBody>
                    <a:bodyPr/>
                    <a:lstStyle/>
                    <a:p>
                      <a:pPr algn="ctr"/>
                      <a:r>
                        <a:rPr lang="en-GB" sz="4400" b="1" dirty="0">
                          <a:solidFill>
                            <a:schemeClr val="bg1"/>
                          </a:solidFill>
                          <a:effectLst>
                            <a:outerShdw blurRad="38100" dist="38100" dir="2700000" algn="tl">
                              <a:srgbClr val="000000">
                                <a:alpha val="43137"/>
                              </a:srgbClr>
                            </a:outerShdw>
                          </a:effectLs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373A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outerShdw blurRad="38100" dist="38100" dir="2700000" algn="tl">
                              <a:srgbClr val="000000">
                                <a:alpha val="43137"/>
                              </a:srgbClr>
                            </a:outerShdw>
                          </a:effectLst>
                        </a:rPr>
                        <a:t>liquidity ratio and its formula</a:t>
                      </a:r>
                      <a:endParaRPr lang="en-GB" sz="2400" dirty="0">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CF3"/>
                    </a:solidFill>
                  </a:tcPr>
                </a:tc>
                <a:extLst>
                  <a:ext uri="{0D108BD9-81ED-4DB2-BD59-A6C34878D82A}">
                    <a16:rowId xmlns:a16="http://schemas.microsoft.com/office/drawing/2014/main" val="3650109589"/>
                  </a:ext>
                </a:extLst>
              </a:tr>
              <a:tr h="648000">
                <a:tc gridSpan="2">
                  <a:txBody>
                    <a:bodyPr/>
                    <a:lstStyle/>
                    <a:p>
                      <a:pPr algn="ctr"/>
                      <a:r>
                        <a:rPr lang="en-GB" sz="2400" b="0" dirty="0">
                          <a:solidFill>
                            <a:schemeClr val="tx1"/>
                          </a:solidFill>
                          <a:effectLst/>
                        </a:rPr>
                        <a:t>Current ratio = current assets/ current liabilities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effectLst>
                          <a:outerShdw blurRad="38100" dist="38100" dir="2700000" algn="tl">
                            <a:srgbClr val="000000">
                              <a:alpha val="43137"/>
                            </a:srgbClr>
                          </a:outerShdw>
                        </a:effectLst>
                      </a:endParaRPr>
                    </a:p>
                  </a:txBody>
                  <a:tcPr anchor="ctr">
                    <a:solidFill>
                      <a:srgbClr val="E9F4F9"/>
                    </a:solidFill>
                  </a:tcPr>
                </a:tc>
                <a:extLst>
                  <a:ext uri="{0D108BD9-81ED-4DB2-BD59-A6C34878D82A}">
                    <a16:rowId xmlns:a16="http://schemas.microsoft.com/office/drawing/2014/main" val="2534768836"/>
                  </a:ext>
                </a:extLst>
              </a:tr>
            </a:tbl>
          </a:graphicData>
        </a:graphic>
      </p:graphicFrame>
    </p:spTree>
    <p:custDataLst>
      <p:tags r:id="rId1"/>
    </p:custDataLst>
    <p:extLst>
      <p:ext uri="{BB962C8B-B14F-4D97-AF65-F5344CB8AC3E}">
        <p14:creationId xmlns:p14="http://schemas.microsoft.com/office/powerpoint/2010/main" val="2865283109"/>
      </p:ext>
    </p:extLst>
  </p:cSld>
  <p:clrMapOvr>
    <a:masterClrMapping/>
  </p:clrMapOvr>
  <mc:AlternateContent xmlns:mc="http://schemas.openxmlformats.org/markup-compatibility/2006" xmlns:p14="http://schemas.microsoft.com/office/powerpoint/2010/main">
    <mc:Choice Requires="p14">
      <p:transition p14:dur="10" advTm="95000"/>
    </mc:Choice>
    <mc:Fallback xmlns="">
      <p:transition advTm="9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8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2529</Words>
  <Application>Microsoft Office PowerPoint</Application>
  <PresentationFormat>Widescreen</PresentationFormat>
  <Paragraphs>298</Paragraphs>
  <Slides>34</Slides>
  <Notes>3</Notes>
  <HiddenSlides>0</HiddenSlides>
  <MMClips>4</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Aptos</vt:lpstr>
      <vt:lpstr>Aptos Display</vt:lpstr>
      <vt:lpstr>Arial</vt:lpstr>
      <vt:lpstr>Calibri</vt:lpstr>
      <vt:lpstr>Calibri Light</vt:lpstr>
      <vt:lpstr>HelveticaNeue MediumCond</vt:lpstr>
      <vt:lpstr>8_Office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Prior</dc:creator>
  <cp:lastModifiedBy>Graham Prior</cp:lastModifiedBy>
  <cp:revision>1</cp:revision>
  <dcterms:created xsi:type="dcterms:W3CDTF">2024-02-29T09:33:27Z</dcterms:created>
  <dcterms:modified xsi:type="dcterms:W3CDTF">2024-02-29T09:36:13Z</dcterms:modified>
</cp:coreProperties>
</file>