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1"/>
  </p:notesMasterIdLst>
  <p:sldIdLst>
    <p:sldId id="1484" r:id="rId3"/>
    <p:sldId id="1407" r:id="rId4"/>
    <p:sldId id="1433" r:id="rId5"/>
    <p:sldId id="1479" r:id="rId6"/>
    <p:sldId id="1432" r:id="rId7"/>
    <p:sldId id="1408" r:id="rId8"/>
    <p:sldId id="1486" r:id="rId9"/>
    <p:sldId id="1485" r:id="rId10"/>
    <p:sldId id="1409" r:id="rId11"/>
    <p:sldId id="1724" r:id="rId12"/>
    <p:sldId id="1487" r:id="rId13"/>
    <p:sldId id="1725" r:id="rId14"/>
    <p:sldId id="1488" r:id="rId15"/>
    <p:sldId id="1726" r:id="rId16"/>
    <p:sldId id="1727" r:id="rId17"/>
    <p:sldId id="1728" r:id="rId18"/>
    <p:sldId id="1729" r:id="rId19"/>
    <p:sldId id="1730" r:id="rId20"/>
    <p:sldId id="1411" r:id="rId21"/>
    <p:sldId id="1490" r:id="rId22"/>
    <p:sldId id="1491" r:id="rId23"/>
    <p:sldId id="1492" r:id="rId24"/>
    <p:sldId id="1493" r:id="rId25"/>
    <p:sldId id="1731" r:id="rId26"/>
    <p:sldId id="1494" r:id="rId27"/>
    <p:sldId id="1496" r:id="rId28"/>
    <p:sldId id="1497" r:id="rId29"/>
    <p:sldId id="1498"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03A0A9-2653-4A74-A893-FE08B82CD7DB}" type="datetimeFigureOut">
              <a:rPr lang="en-GB" smtClean="0"/>
              <a:t>29/02/2024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2CAFBA-AD28-4189-A1AD-B8591EB3FC03}" type="slidenum">
              <a:rPr lang="en-GB" smtClean="0"/>
              <a:t>‹#›</a:t>
            </a:fld>
            <a:endParaRPr lang="en-GB"/>
          </a:p>
        </p:txBody>
      </p:sp>
    </p:spTree>
    <p:extLst>
      <p:ext uri="{BB962C8B-B14F-4D97-AF65-F5344CB8AC3E}">
        <p14:creationId xmlns:p14="http://schemas.microsoft.com/office/powerpoint/2010/main" val="2766286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7298A7B-A268-754B-8474-602FEABD64B8}" type="slidenum">
              <a:rPr lang="en-GB" smtClean="0"/>
              <a:pPr/>
              <a:t>10</a:t>
            </a:fld>
            <a:endParaRPr lang="en-GB" dirty="0"/>
          </a:p>
        </p:txBody>
      </p:sp>
    </p:spTree>
    <p:extLst>
      <p:ext uri="{BB962C8B-B14F-4D97-AF65-F5344CB8AC3E}">
        <p14:creationId xmlns:p14="http://schemas.microsoft.com/office/powerpoint/2010/main" val="8901396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7298A7B-A268-754B-8474-602FEABD64B8}" type="slidenum">
              <a:rPr lang="en-GB" smtClean="0"/>
              <a:pPr/>
              <a:t>13</a:t>
            </a:fld>
            <a:endParaRPr lang="en-GB" dirty="0"/>
          </a:p>
        </p:txBody>
      </p:sp>
    </p:spTree>
    <p:extLst>
      <p:ext uri="{BB962C8B-B14F-4D97-AF65-F5344CB8AC3E}">
        <p14:creationId xmlns:p14="http://schemas.microsoft.com/office/powerpoint/2010/main" val="32259691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137664-4C79-E94C-9B43-45F9E94176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DDAECD-0994-19F7-CAD4-0090EE9CB2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09EDBE-8794-51C6-52FE-45BA59C900E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78B6EAF-8473-B90E-D804-836E9C02850A}"/>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7298A7B-A268-754B-8474-602FEABD64B8}" type="slidenum">
              <a:rPr kumimoji="0" lang="en-GB" sz="1200" b="0" i="0" u="none" strike="noStrike" kern="1200" cap="none" spc="0" normalizeH="0" baseline="0" noProof="0" smtClean="0">
                <a:ln>
                  <a:noFill/>
                </a:ln>
                <a:solidFill>
                  <a:prstClr val="black"/>
                </a:solidFill>
                <a:effectLst/>
                <a:uLnTx/>
                <a:uFillTx/>
                <a:latin typeface="Arial" charset="0"/>
                <a:ea typeface="ＭＳ Ｐゴシック" charset="0"/>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GB" sz="1200" b="0" i="0" u="none" strike="noStrike" kern="1200" cap="none" spc="0" normalizeH="0" baseline="0" noProof="0" dirty="0">
              <a:ln>
                <a:noFill/>
              </a:ln>
              <a:solidFill>
                <a:prstClr val="black"/>
              </a:solidFill>
              <a:effectLst/>
              <a:uLnTx/>
              <a:uFillTx/>
              <a:latin typeface="Arial" charset="0"/>
              <a:ea typeface="ＭＳ Ｐゴシック" charset="0"/>
              <a:cs typeface="Arial" charset="0"/>
            </a:endParaRPr>
          </a:p>
        </p:txBody>
      </p:sp>
    </p:spTree>
    <p:extLst>
      <p:ext uri="{BB962C8B-B14F-4D97-AF65-F5344CB8AC3E}">
        <p14:creationId xmlns:p14="http://schemas.microsoft.com/office/powerpoint/2010/main" val="3159610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8CDDBB-0603-F230-A181-AFB790E830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AD7DA2-5B6A-DBB4-FB51-EDECA75201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7D33CF-4690-E2C3-2AD7-2424CEA01FB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604DB02-FB1E-6800-DEF5-EC8A13265707}"/>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7298A7B-A268-754B-8474-602FEABD64B8}" type="slidenum">
              <a:rPr kumimoji="0" lang="en-GB" sz="1200" b="0" i="0" u="none" strike="noStrike" kern="1200" cap="none" spc="0" normalizeH="0" baseline="0" noProof="0" smtClean="0">
                <a:ln>
                  <a:noFill/>
                </a:ln>
                <a:solidFill>
                  <a:prstClr val="black"/>
                </a:solidFill>
                <a:effectLst/>
                <a:uLnTx/>
                <a:uFillTx/>
                <a:latin typeface="Arial" charset="0"/>
                <a:ea typeface="ＭＳ Ｐゴシック" charset="0"/>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GB" sz="1200" b="0" i="0" u="none" strike="noStrike" kern="1200" cap="none" spc="0" normalizeH="0" baseline="0" noProof="0" dirty="0">
              <a:ln>
                <a:noFill/>
              </a:ln>
              <a:solidFill>
                <a:prstClr val="black"/>
              </a:solidFill>
              <a:effectLst/>
              <a:uLnTx/>
              <a:uFillTx/>
              <a:latin typeface="Arial" charset="0"/>
              <a:ea typeface="ＭＳ Ｐゴシック" charset="0"/>
              <a:cs typeface="Arial" charset="0"/>
            </a:endParaRPr>
          </a:p>
        </p:txBody>
      </p:sp>
    </p:spTree>
    <p:extLst>
      <p:ext uri="{BB962C8B-B14F-4D97-AF65-F5344CB8AC3E}">
        <p14:creationId xmlns:p14="http://schemas.microsoft.com/office/powerpoint/2010/main" val="17532100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64FA94-3D88-8E2F-C6FE-EC5F7C70CB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2FF4AB-2DB1-BAD2-6BB4-2BC3F935A2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E53850-9952-257B-F0E2-FF1C18670EBF}"/>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EC48306-8C2D-EDC2-3FCD-FBE1B8FBB602}"/>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7298A7B-A268-754B-8474-602FEABD64B8}" type="slidenum">
              <a:rPr kumimoji="0" lang="en-GB" sz="1200" b="0" i="0" u="none" strike="noStrike" kern="1200" cap="none" spc="0" normalizeH="0" baseline="0" noProof="0" smtClean="0">
                <a:ln>
                  <a:noFill/>
                </a:ln>
                <a:solidFill>
                  <a:prstClr val="black"/>
                </a:solidFill>
                <a:effectLst/>
                <a:uLnTx/>
                <a:uFillTx/>
                <a:latin typeface="Arial" charset="0"/>
                <a:ea typeface="ＭＳ Ｐゴシック" charset="0"/>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GB" sz="1200" b="0" i="0" u="none" strike="noStrike" kern="1200" cap="none" spc="0" normalizeH="0" baseline="0" noProof="0" dirty="0">
              <a:ln>
                <a:noFill/>
              </a:ln>
              <a:solidFill>
                <a:prstClr val="black"/>
              </a:solidFill>
              <a:effectLst/>
              <a:uLnTx/>
              <a:uFillTx/>
              <a:latin typeface="Arial" charset="0"/>
              <a:ea typeface="ＭＳ Ｐゴシック" charset="0"/>
              <a:cs typeface="Arial" charset="0"/>
            </a:endParaRPr>
          </a:p>
        </p:txBody>
      </p:sp>
    </p:spTree>
    <p:extLst>
      <p:ext uri="{BB962C8B-B14F-4D97-AF65-F5344CB8AC3E}">
        <p14:creationId xmlns:p14="http://schemas.microsoft.com/office/powerpoint/2010/main" val="23739369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53EA5E-284C-937B-192C-2BB2B54FCB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59ACFC-B39D-3A1B-B779-56BE3E410B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12B7D7-C03C-A14B-389A-4D6C9732DE19}"/>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BAFC984-F72E-432E-9BBB-A3FBE4D53EFC}"/>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7298A7B-A268-754B-8474-602FEABD64B8}" type="slidenum">
              <a:rPr kumimoji="0" lang="en-GB" sz="1200" b="0" i="0" u="none" strike="noStrike" kern="1200" cap="none" spc="0" normalizeH="0" baseline="0" noProof="0" smtClean="0">
                <a:ln>
                  <a:noFill/>
                </a:ln>
                <a:solidFill>
                  <a:prstClr val="black"/>
                </a:solidFill>
                <a:effectLst/>
                <a:uLnTx/>
                <a:uFillTx/>
                <a:latin typeface="Arial" charset="0"/>
                <a:ea typeface="ＭＳ Ｐゴシック" charset="0"/>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GB" sz="1200" b="0" i="0" u="none" strike="noStrike" kern="1200" cap="none" spc="0" normalizeH="0" baseline="0" noProof="0" dirty="0">
              <a:ln>
                <a:noFill/>
              </a:ln>
              <a:solidFill>
                <a:prstClr val="black"/>
              </a:solidFill>
              <a:effectLst/>
              <a:uLnTx/>
              <a:uFillTx/>
              <a:latin typeface="Arial" charset="0"/>
              <a:ea typeface="ＭＳ Ｐゴシック" charset="0"/>
              <a:cs typeface="Arial" charset="0"/>
            </a:endParaRPr>
          </a:p>
        </p:txBody>
      </p:sp>
    </p:spTree>
    <p:extLst>
      <p:ext uri="{BB962C8B-B14F-4D97-AF65-F5344CB8AC3E}">
        <p14:creationId xmlns:p14="http://schemas.microsoft.com/office/powerpoint/2010/main" val="22938305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5C6A5-32F1-4871-CB0C-46B2EC0FA86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AD7C21B5-CA74-67EF-1BD7-86575EAA56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80D4010E-5E04-691B-455D-5DCD009716B8}"/>
              </a:ext>
            </a:extLst>
          </p:cNvPr>
          <p:cNvSpPr>
            <a:spLocks noGrp="1"/>
          </p:cNvSpPr>
          <p:nvPr>
            <p:ph type="dt" sz="half" idx="10"/>
          </p:nvPr>
        </p:nvSpPr>
        <p:spPr/>
        <p:txBody>
          <a:bodyPr/>
          <a:lstStyle/>
          <a:p>
            <a:fld id="{A659973B-CC79-437D-A1BA-7D252A150E32}" type="datetimeFigureOut">
              <a:rPr lang="en-GB" smtClean="0"/>
              <a:t>29/02/2024</a:t>
            </a:fld>
            <a:endParaRPr lang="en-GB"/>
          </a:p>
        </p:txBody>
      </p:sp>
      <p:sp>
        <p:nvSpPr>
          <p:cNvPr id="5" name="Footer Placeholder 4">
            <a:extLst>
              <a:ext uri="{FF2B5EF4-FFF2-40B4-BE49-F238E27FC236}">
                <a16:creationId xmlns:a16="http://schemas.microsoft.com/office/drawing/2014/main" id="{330803A0-DB64-EAA8-71D6-D54C1EAC11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DA0562-19CF-0283-CD85-E524661956ED}"/>
              </a:ext>
            </a:extLst>
          </p:cNvPr>
          <p:cNvSpPr>
            <a:spLocks noGrp="1"/>
          </p:cNvSpPr>
          <p:nvPr>
            <p:ph type="sldNum" sz="quarter" idx="12"/>
          </p:nvPr>
        </p:nvSpPr>
        <p:spPr/>
        <p:txBody>
          <a:bodyPr/>
          <a:lstStyle/>
          <a:p>
            <a:fld id="{F119C6C6-DDF7-4DB9-97F9-2AAF357EB1F5}" type="slidenum">
              <a:rPr lang="en-GB" smtClean="0"/>
              <a:t>‹#›</a:t>
            </a:fld>
            <a:endParaRPr lang="en-GB"/>
          </a:p>
        </p:txBody>
      </p:sp>
    </p:spTree>
    <p:extLst>
      <p:ext uri="{BB962C8B-B14F-4D97-AF65-F5344CB8AC3E}">
        <p14:creationId xmlns:p14="http://schemas.microsoft.com/office/powerpoint/2010/main" val="898584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DBD49-0CE7-8EE6-900B-E7A59E74374C}"/>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3CC47D8A-E5B0-6DDD-3021-59B88331AE7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A54A9D0-2626-4038-D6F3-017F15B27F86}"/>
              </a:ext>
            </a:extLst>
          </p:cNvPr>
          <p:cNvSpPr>
            <a:spLocks noGrp="1"/>
          </p:cNvSpPr>
          <p:nvPr>
            <p:ph type="dt" sz="half" idx="10"/>
          </p:nvPr>
        </p:nvSpPr>
        <p:spPr/>
        <p:txBody>
          <a:bodyPr/>
          <a:lstStyle/>
          <a:p>
            <a:fld id="{A659973B-CC79-437D-A1BA-7D252A150E32}" type="datetimeFigureOut">
              <a:rPr lang="en-GB" smtClean="0"/>
              <a:t>29/02/2024</a:t>
            </a:fld>
            <a:endParaRPr lang="en-GB"/>
          </a:p>
        </p:txBody>
      </p:sp>
      <p:sp>
        <p:nvSpPr>
          <p:cNvPr id="5" name="Footer Placeholder 4">
            <a:extLst>
              <a:ext uri="{FF2B5EF4-FFF2-40B4-BE49-F238E27FC236}">
                <a16:creationId xmlns:a16="http://schemas.microsoft.com/office/drawing/2014/main" id="{6498F7AB-EE8B-B4B9-29F7-A6F5E714E1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72F519-AED0-8777-1E7F-66E4B9C0F1F7}"/>
              </a:ext>
            </a:extLst>
          </p:cNvPr>
          <p:cNvSpPr>
            <a:spLocks noGrp="1"/>
          </p:cNvSpPr>
          <p:nvPr>
            <p:ph type="sldNum" sz="quarter" idx="12"/>
          </p:nvPr>
        </p:nvSpPr>
        <p:spPr/>
        <p:txBody>
          <a:bodyPr/>
          <a:lstStyle/>
          <a:p>
            <a:fld id="{F119C6C6-DDF7-4DB9-97F9-2AAF357EB1F5}" type="slidenum">
              <a:rPr lang="en-GB" smtClean="0"/>
              <a:t>‹#›</a:t>
            </a:fld>
            <a:endParaRPr lang="en-GB"/>
          </a:p>
        </p:txBody>
      </p:sp>
    </p:spTree>
    <p:extLst>
      <p:ext uri="{BB962C8B-B14F-4D97-AF65-F5344CB8AC3E}">
        <p14:creationId xmlns:p14="http://schemas.microsoft.com/office/powerpoint/2010/main" val="3411483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8F8D835-6D0D-299F-17EE-837DB9F6A348}"/>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D67FE7BC-AD39-EEE3-6B49-8B1C0244CE3C}"/>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ABB3447-3782-70E9-E194-25E6B64FC156}"/>
              </a:ext>
            </a:extLst>
          </p:cNvPr>
          <p:cNvSpPr>
            <a:spLocks noGrp="1"/>
          </p:cNvSpPr>
          <p:nvPr>
            <p:ph type="dt" sz="half" idx="10"/>
          </p:nvPr>
        </p:nvSpPr>
        <p:spPr/>
        <p:txBody>
          <a:bodyPr/>
          <a:lstStyle/>
          <a:p>
            <a:fld id="{A659973B-CC79-437D-A1BA-7D252A150E32}" type="datetimeFigureOut">
              <a:rPr lang="en-GB" smtClean="0"/>
              <a:t>29/02/2024</a:t>
            </a:fld>
            <a:endParaRPr lang="en-GB"/>
          </a:p>
        </p:txBody>
      </p:sp>
      <p:sp>
        <p:nvSpPr>
          <p:cNvPr id="5" name="Footer Placeholder 4">
            <a:extLst>
              <a:ext uri="{FF2B5EF4-FFF2-40B4-BE49-F238E27FC236}">
                <a16:creationId xmlns:a16="http://schemas.microsoft.com/office/drawing/2014/main" id="{7D202552-835D-DA56-5A16-F43C949D210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0DF6A43-0A04-A391-1B80-D92D19B10C8A}"/>
              </a:ext>
            </a:extLst>
          </p:cNvPr>
          <p:cNvSpPr>
            <a:spLocks noGrp="1"/>
          </p:cNvSpPr>
          <p:nvPr>
            <p:ph type="sldNum" sz="quarter" idx="12"/>
          </p:nvPr>
        </p:nvSpPr>
        <p:spPr/>
        <p:txBody>
          <a:bodyPr/>
          <a:lstStyle/>
          <a:p>
            <a:fld id="{F119C6C6-DDF7-4DB9-97F9-2AAF357EB1F5}" type="slidenum">
              <a:rPr lang="en-GB" smtClean="0"/>
              <a:t>‹#›</a:t>
            </a:fld>
            <a:endParaRPr lang="en-GB"/>
          </a:p>
        </p:txBody>
      </p:sp>
    </p:spTree>
    <p:extLst>
      <p:ext uri="{BB962C8B-B14F-4D97-AF65-F5344CB8AC3E}">
        <p14:creationId xmlns:p14="http://schemas.microsoft.com/office/powerpoint/2010/main" val="32961788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BD59E-C136-43EC-8B4E-C332FA22761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858F3EB-1BE7-488D-BD42-E80B45265D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72DE948-402F-4FA4-AC1E-4674433520D6}"/>
              </a:ext>
            </a:extLst>
          </p:cNvPr>
          <p:cNvSpPr>
            <a:spLocks noGrp="1"/>
          </p:cNvSpPr>
          <p:nvPr>
            <p:ph type="dt" sz="half" idx="10"/>
          </p:nvPr>
        </p:nvSpPr>
        <p:spPr/>
        <p:txBody>
          <a:bodyPr/>
          <a:lstStyle/>
          <a:p>
            <a:fld id="{B05DCDC1-61DA-4138-BE9E-B74E58948983}" type="datetimeFigureOut">
              <a:rPr lang="en-GB" smtClean="0"/>
              <a:t>29/02/2024</a:t>
            </a:fld>
            <a:endParaRPr lang="en-GB" dirty="0"/>
          </a:p>
        </p:txBody>
      </p:sp>
      <p:sp>
        <p:nvSpPr>
          <p:cNvPr id="5" name="Footer Placeholder 4">
            <a:extLst>
              <a:ext uri="{FF2B5EF4-FFF2-40B4-BE49-F238E27FC236}">
                <a16:creationId xmlns:a16="http://schemas.microsoft.com/office/drawing/2014/main" id="{6A30CD99-6802-44D9-AF90-5832157BBFD3}"/>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585526A-53CC-42F3-B729-B569787F95F6}"/>
              </a:ext>
            </a:extLst>
          </p:cNvPr>
          <p:cNvSpPr>
            <a:spLocks noGrp="1"/>
          </p:cNvSpPr>
          <p:nvPr>
            <p:ph type="sldNum" sz="quarter" idx="12"/>
          </p:nvPr>
        </p:nvSpPr>
        <p:spPr/>
        <p:txBody>
          <a:bodyPr/>
          <a:lstStyle/>
          <a:p>
            <a:fld id="{5001E907-E6A2-4703-B7D0-22BDC1BFA284}" type="slidenum">
              <a:rPr lang="en-GB" smtClean="0"/>
              <a:t>‹#›</a:t>
            </a:fld>
            <a:endParaRPr lang="en-GB" dirty="0"/>
          </a:p>
        </p:txBody>
      </p:sp>
    </p:spTree>
    <p:extLst>
      <p:ext uri="{BB962C8B-B14F-4D97-AF65-F5344CB8AC3E}">
        <p14:creationId xmlns:p14="http://schemas.microsoft.com/office/powerpoint/2010/main" val="41494261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08E7A-583F-4F0F-A738-BA6FD633191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D8AF4E5-0879-466F-B5F7-EFA3EE137D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6B9EA4-89FD-4106-AF82-955532DFA90E}"/>
              </a:ext>
            </a:extLst>
          </p:cNvPr>
          <p:cNvSpPr>
            <a:spLocks noGrp="1"/>
          </p:cNvSpPr>
          <p:nvPr>
            <p:ph type="dt" sz="half" idx="10"/>
          </p:nvPr>
        </p:nvSpPr>
        <p:spPr/>
        <p:txBody>
          <a:bodyPr/>
          <a:lstStyle/>
          <a:p>
            <a:fld id="{B05DCDC1-61DA-4138-BE9E-B74E58948983}" type="datetimeFigureOut">
              <a:rPr lang="en-GB" smtClean="0"/>
              <a:t>29/02/2024</a:t>
            </a:fld>
            <a:endParaRPr lang="en-GB" dirty="0"/>
          </a:p>
        </p:txBody>
      </p:sp>
      <p:sp>
        <p:nvSpPr>
          <p:cNvPr id="5" name="Footer Placeholder 4">
            <a:extLst>
              <a:ext uri="{FF2B5EF4-FFF2-40B4-BE49-F238E27FC236}">
                <a16:creationId xmlns:a16="http://schemas.microsoft.com/office/drawing/2014/main" id="{9C88129F-3EDA-44AE-B3B5-87611D024097}"/>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8368376-7199-4BE3-B6E0-2FC7FE63536A}"/>
              </a:ext>
            </a:extLst>
          </p:cNvPr>
          <p:cNvSpPr>
            <a:spLocks noGrp="1"/>
          </p:cNvSpPr>
          <p:nvPr>
            <p:ph type="sldNum" sz="quarter" idx="12"/>
          </p:nvPr>
        </p:nvSpPr>
        <p:spPr/>
        <p:txBody>
          <a:bodyPr/>
          <a:lstStyle/>
          <a:p>
            <a:fld id="{5001E907-E6A2-4703-B7D0-22BDC1BFA284}" type="slidenum">
              <a:rPr lang="en-GB" smtClean="0"/>
              <a:t>‹#›</a:t>
            </a:fld>
            <a:endParaRPr lang="en-GB" dirty="0"/>
          </a:p>
        </p:txBody>
      </p:sp>
    </p:spTree>
    <p:extLst>
      <p:ext uri="{BB962C8B-B14F-4D97-AF65-F5344CB8AC3E}">
        <p14:creationId xmlns:p14="http://schemas.microsoft.com/office/powerpoint/2010/main" val="16654374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FC9F3-722F-41EF-8513-C12E3B2693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6343AF2-6376-4888-B120-2855F29545E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0914B69-6DC1-4AE0-9226-3BFB9AC2DC9B}"/>
              </a:ext>
            </a:extLst>
          </p:cNvPr>
          <p:cNvSpPr>
            <a:spLocks noGrp="1"/>
          </p:cNvSpPr>
          <p:nvPr>
            <p:ph type="dt" sz="half" idx="10"/>
          </p:nvPr>
        </p:nvSpPr>
        <p:spPr/>
        <p:txBody>
          <a:bodyPr/>
          <a:lstStyle/>
          <a:p>
            <a:fld id="{B05DCDC1-61DA-4138-BE9E-B74E58948983}" type="datetimeFigureOut">
              <a:rPr lang="en-GB" smtClean="0"/>
              <a:t>29/02/2024</a:t>
            </a:fld>
            <a:endParaRPr lang="en-GB" dirty="0"/>
          </a:p>
        </p:txBody>
      </p:sp>
      <p:sp>
        <p:nvSpPr>
          <p:cNvPr id="5" name="Footer Placeholder 4">
            <a:extLst>
              <a:ext uri="{FF2B5EF4-FFF2-40B4-BE49-F238E27FC236}">
                <a16:creationId xmlns:a16="http://schemas.microsoft.com/office/drawing/2014/main" id="{E202FAC2-C0FB-4663-BCD0-9D284471BCD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3C01129E-0EA9-4393-B599-E54559C471A3}"/>
              </a:ext>
            </a:extLst>
          </p:cNvPr>
          <p:cNvSpPr>
            <a:spLocks noGrp="1"/>
          </p:cNvSpPr>
          <p:nvPr>
            <p:ph type="sldNum" sz="quarter" idx="12"/>
          </p:nvPr>
        </p:nvSpPr>
        <p:spPr/>
        <p:txBody>
          <a:bodyPr/>
          <a:lstStyle/>
          <a:p>
            <a:fld id="{5001E907-E6A2-4703-B7D0-22BDC1BFA284}" type="slidenum">
              <a:rPr lang="en-GB" smtClean="0"/>
              <a:t>‹#›</a:t>
            </a:fld>
            <a:endParaRPr lang="en-GB" dirty="0"/>
          </a:p>
        </p:txBody>
      </p:sp>
    </p:spTree>
    <p:extLst>
      <p:ext uri="{BB962C8B-B14F-4D97-AF65-F5344CB8AC3E}">
        <p14:creationId xmlns:p14="http://schemas.microsoft.com/office/powerpoint/2010/main" val="11389016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3FAA0-B3B1-4B26-9729-374DD99664F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C9412EE-D5E1-4CA8-BA05-E51B44DD4C1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64FED1E-5127-4BFD-9DA7-D1CA1DD98E3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F56164B-CCAF-4E26-B80F-31D8EB54CD5F}"/>
              </a:ext>
            </a:extLst>
          </p:cNvPr>
          <p:cNvSpPr>
            <a:spLocks noGrp="1"/>
          </p:cNvSpPr>
          <p:nvPr>
            <p:ph type="dt" sz="half" idx="10"/>
          </p:nvPr>
        </p:nvSpPr>
        <p:spPr/>
        <p:txBody>
          <a:bodyPr/>
          <a:lstStyle/>
          <a:p>
            <a:fld id="{B05DCDC1-61DA-4138-BE9E-B74E58948983}" type="datetimeFigureOut">
              <a:rPr lang="en-GB" smtClean="0"/>
              <a:t>29/02/2024</a:t>
            </a:fld>
            <a:endParaRPr lang="en-GB" dirty="0"/>
          </a:p>
        </p:txBody>
      </p:sp>
      <p:sp>
        <p:nvSpPr>
          <p:cNvPr id="6" name="Footer Placeholder 5">
            <a:extLst>
              <a:ext uri="{FF2B5EF4-FFF2-40B4-BE49-F238E27FC236}">
                <a16:creationId xmlns:a16="http://schemas.microsoft.com/office/drawing/2014/main" id="{94459029-EEB7-4E81-81F8-5AD3BB92AC9D}"/>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1BCD0861-17EA-433A-BC87-0587A9F60672}"/>
              </a:ext>
            </a:extLst>
          </p:cNvPr>
          <p:cNvSpPr>
            <a:spLocks noGrp="1"/>
          </p:cNvSpPr>
          <p:nvPr>
            <p:ph type="sldNum" sz="quarter" idx="12"/>
          </p:nvPr>
        </p:nvSpPr>
        <p:spPr/>
        <p:txBody>
          <a:bodyPr/>
          <a:lstStyle/>
          <a:p>
            <a:fld id="{5001E907-E6A2-4703-B7D0-22BDC1BFA284}" type="slidenum">
              <a:rPr lang="en-GB" smtClean="0"/>
              <a:t>‹#›</a:t>
            </a:fld>
            <a:endParaRPr lang="en-GB" dirty="0"/>
          </a:p>
        </p:txBody>
      </p:sp>
    </p:spTree>
    <p:extLst>
      <p:ext uri="{BB962C8B-B14F-4D97-AF65-F5344CB8AC3E}">
        <p14:creationId xmlns:p14="http://schemas.microsoft.com/office/powerpoint/2010/main" val="25680264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5C83B-44C1-459D-85C3-E7C34CEB7E8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CD4440D-EE92-4D94-B2C5-BFB7D2B46C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275E09F-4C99-4DB8-AAE8-9F1ACECC673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E480F7C-6008-4F0C-BEA4-CBFCD6EB83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C8BD29F-79FD-4C30-9C1D-B38A4C866A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2416C4F-FD29-440E-99DD-00288725FE08}"/>
              </a:ext>
            </a:extLst>
          </p:cNvPr>
          <p:cNvSpPr>
            <a:spLocks noGrp="1"/>
          </p:cNvSpPr>
          <p:nvPr>
            <p:ph type="dt" sz="half" idx="10"/>
          </p:nvPr>
        </p:nvSpPr>
        <p:spPr/>
        <p:txBody>
          <a:bodyPr/>
          <a:lstStyle/>
          <a:p>
            <a:fld id="{B05DCDC1-61DA-4138-BE9E-B74E58948983}" type="datetimeFigureOut">
              <a:rPr lang="en-GB" smtClean="0"/>
              <a:t>29/02/2024</a:t>
            </a:fld>
            <a:endParaRPr lang="en-GB" dirty="0"/>
          </a:p>
        </p:txBody>
      </p:sp>
      <p:sp>
        <p:nvSpPr>
          <p:cNvPr id="8" name="Footer Placeholder 7">
            <a:extLst>
              <a:ext uri="{FF2B5EF4-FFF2-40B4-BE49-F238E27FC236}">
                <a16:creationId xmlns:a16="http://schemas.microsoft.com/office/drawing/2014/main" id="{679D7A21-12EE-4360-85AD-5F01B6C5B6D3}"/>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74E77624-A14E-4236-911F-31208E40174C}"/>
              </a:ext>
            </a:extLst>
          </p:cNvPr>
          <p:cNvSpPr>
            <a:spLocks noGrp="1"/>
          </p:cNvSpPr>
          <p:nvPr>
            <p:ph type="sldNum" sz="quarter" idx="12"/>
          </p:nvPr>
        </p:nvSpPr>
        <p:spPr/>
        <p:txBody>
          <a:bodyPr/>
          <a:lstStyle/>
          <a:p>
            <a:fld id="{5001E907-E6A2-4703-B7D0-22BDC1BFA284}" type="slidenum">
              <a:rPr lang="en-GB" smtClean="0"/>
              <a:t>‹#›</a:t>
            </a:fld>
            <a:endParaRPr lang="en-GB" dirty="0"/>
          </a:p>
        </p:txBody>
      </p:sp>
    </p:spTree>
    <p:extLst>
      <p:ext uri="{BB962C8B-B14F-4D97-AF65-F5344CB8AC3E}">
        <p14:creationId xmlns:p14="http://schemas.microsoft.com/office/powerpoint/2010/main" val="33779803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91FA0-B9D5-415F-AF76-E771D40256A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FBECF4D-3A89-4E8C-A512-33BFC7B634F0}"/>
              </a:ext>
            </a:extLst>
          </p:cNvPr>
          <p:cNvSpPr>
            <a:spLocks noGrp="1"/>
          </p:cNvSpPr>
          <p:nvPr>
            <p:ph type="dt" sz="half" idx="10"/>
          </p:nvPr>
        </p:nvSpPr>
        <p:spPr/>
        <p:txBody>
          <a:bodyPr/>
          <a:lstStyle/>
          <a:p>
            <a:fld id="{B05DCDC1-61DA-4138-BE9E-B74E58948983}" type="datetimeFigureOut">
              <a:rPr lang="en-GB" smtClean="0"/>
              <a:t>29/02/2024</a:t>
            </a:fld>
            <a:endParaRPr lang="en-GB" dirty="0"/>
          </a:p>
        </p:txBody>
      </p:sp>
      <p:sp>
        <p:nvSpPr>
          <p:cNvPr id="4" name="Footer Placeholder 3">
            <a:extLst>
              <a:ext uri="{FF2B5EF4-FFF2-40B4-BE49-F238E27FC236}">
                <a16:creationId xmlns:a16="http://schemas.microsoft.com/office/drawing/2014/main" id="{8623991C-80B5-4A74-B3D9-207F68E4265A}"/>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BCB74794-BD17-4546-A8C4-780D6B609160}"/>
              </a:ext>
            </a:extLst>
          </p:cNvPr>
          <p:cNvSpPr>
            <a:spLocks noGrp="1"/>
          </p:cNvSpPr>
          <p:nvPr>
            <p:ph type="sldNum" sz="quarter" idx="12"/>
          </p:nvPr>
        </p:nvSpPr>
        <p:spPr/>
        <p:txBody>
          <a:bodyPr/>
          <a:lstStyle/>
          <a:p>
            <a:fld id="{5001E907-E6A2-4703-B7D0-22BDC1BFA284}" type="slidenum">
              <a:rPr lang="en-GB" smtClean="0"/>
              <a:t>‹#›</a:t>
            </a:fld>
            <a:endParaRPr lang="en-GB" dirty="0"/>
          </a:p>
        </p:txBody>
      </p:sp>
    </p:spTree>
    <p:extLst>
      <p:ext uri="{BB962C8B-B14F-4D97-AF65-F5344CB8AC3E}">
        <p14:creationId xmlns:p14="http://schemas.microsoft.com/office/powerpoint/2010/main" val="29679805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1716355-8BEC-479B-93A5-65BC6ED12A48}"/>
              </a:ext>
            </a:extLst>
          </p:cNvPr>
          <p:cNvSpPr>
            <a:spLocks noGrp="1"/>
          </p:cNvSpPr>
          <p:nvPr>
            <p:ph type="dt" sz="half" idx="10"/>
          </p:nvPr>
        </p:nvSpPr>
        <p:spPr/>
        <p:txBody>
          <a:bodyPr/>
          <a:lstStyle/>
          <a:p>
            <a:fld id="{B05DCDC1-61DA-4138-BE9E-B74E58948983}" type="datetimeFigureOut">
              <a:rPr lang="en-GB" smtClean="0"/>
              <a:t>29/02/2024</a:t>
            </a:fld>
            <a:endParaRPr lang="en-GB" dirty="0"/>
          </a:p>
        </p:txBody>
      </p:sp>
      <p:sp>
        <p:nvSpPr>
          <p:cNvPr id="3" name="Footer Placeholder 2">
            <a:extLst>
              <a:ext uri="{FF2B5EF4-FFF2-40B4-BE49-F238E27FC236}">
                <a16:creationId xmlns:a16="http://schemas.microsoft.com/office/drawing/2014/main" id="{3F13F52C-1887-4DA0-80ED-66BE3FE0FFC5}"/>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05891139-7A7E-4FA5-870A-49A26097F377}"/>
              </a:ext>
            </a:extLst>
          </p:cNvPr>
          <p:cNvSpPr>
            <a:spLocks noGrp="1"/>
          </p:cNvSpPr>
          <p:nvPr>
            <p:ph type="sldNum" sz="quarter" idx="12"/>
          </p:nvPr>
        </p:nvSpPr>
        <p:spPr/>
        <p:txBody>
          <a:bodyPr/>
          <a:lstStyle/>
          <a:p>
            <a:fld id="{5001E907-E6A2-4703-B7D0-22BDC1BFA284}" type="slidenum">
              <a:rPr lang="en-GB" smtClean="0"/>
              <a:t>‹#›</a:t>
            </a:fld>
            <a:endParaRPr lang="en-GB" dirty="0"/>
          </a:p>
        </p:txBody>
      </p:sp>
    </p:spTree>
    <p:extLst>
      <p:ext uri="{BB962C8B-B14F-4D97-AF65-F5344CB8AC3E}">
        <p14:creationId xmlns:p14="http://schemas.microsoft.com/office/powerpoint/2010/main" val="23357559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0FCEC-276A-40EE-8D91-717D409552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82B048A-780E-4745-B27D-7AEC963D4F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18CE32D-5A44-48EA-BBE5-8106C26A21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854DD3-6FF1-49D1-B2BF-1974E2BB080F}"/>
              </a:ext>
            </a:extLst>
          </p:cNvPr>
          <p:cNvSpPr>
            <a:spLocks noGrp="1"/>
          </p:cNvSpPr>
          <p:nvPr>
            <p:ph type="dt" sz="half" idx="10"/>
          </p:nvPr>
        </p:nvSpPr>
        <p:spPr/>
        <p:txBody>
          <a:bodyPr/>
          <a:lstStyle/>
          <a:p>
            <a:fld id="{B05DCDC1-61DA-4138-BE9E-B74E58948983}" type="datetimeFigureOut">
              <a:rPr lang="en-GB" smtClean="0"/>
              <a:t>29/02/2024</a:t>
            </a:fld>
            <a:endParaRPr lang="en-GB" dirty="0"/>
          </a:p>
        </p:txBody>
      </p:sp>
      <p:sp>
        <p:nvSpPr>
          <p:cNvPr id="6" name="Footer Placeholder 5">
            <a:extLst>
              <a:ext uri="{FF2B5EF4-FFF2-40B4-BE49-F238E27FC236}">
                <a16:creationId xmlns:a16="http://schemas.microsoft.com/office/drawing/2014/main" id="{15A2CA31-FB98-499A-BE16-EBF1D249C32A}"/>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5A6DF10A-9A5D-420B-99D3-177BA52BFABE}"/>
              </a:ext>
            </a:extLst>
          </p:cNvPr>
          <p:cNvSpPr>
            <a:spLocks noGrp="1"/>
          </p:cNvSpPr>
          <p:nvPr>
            <p:ph type="sldNum" sz="quarter" idx="12"/>
          </p:nvPr>
        </p:nvSpPr>
        <p:spPr/>
        <p:txBody>
          <a:bodyPr/>
          <a:lstStyle/>
          <a:p>
            <a:fld id="{5001E907-E6A2-4703-B7D0-22BDC1BFA284}" type="slidenum">
              <a:rPr lang="en-GB" smtClean="0"/>
              <a:t>‹#›</a:t>
            </a:fld>
            <a:endParaRPr lang="en-GB" dirty="0"/>
          </a:p>
        </p:txBody>
      </p:sp>
    </p:spTree>
    <p:extLst>
      <p:ext uri="{BB962C8B-B14F-4D97-AF65-F5344CB8AC3E}">
        <p14:creationId xmlns:p14="http://schemas.microsoft.com/office/powerpoint/2010/main" val="3048246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AAE4E-985E-D2C3-7E5A-334C077582D3}"/>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B301668B-AF48-6060-31A3-648A7F0A504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3C7E7AA-7CA7-E4A5-735D-34656BF3DE5D}"/>
              </a:ext>
            </a:extLst>
          </p:cNvPr>
          <p:cNvSpPr>
            <a:spLocks noGrp="1"/>
          </p:cNvSpPr>
          <p:nvPr>
            <p:ph type="dt" sz="half" idx="10"/>
          </p:nvPr>
        </p:nvSpPr>
        <p:spPr/>
        <p:txBody>
          <a:bodyPr/>
          <a:lstStyle/>
          <a:p>
            <a:fld id="{A659973B-CC79-437D-A1BA-7D252A150E32}" type="datetimeFigureOut">
              <a:rPr lang="en-GB" smtClean="0"/>
              <a:t>29/02/2024</a:t>
            </a:fld>
            <a:endParaRPr lang="en-GB"/>
          </a:p>
        </p:txBody>
      </p:sp>
      <p:sp>
        <p:nvSpPr>
          <p:cNvPr id="5" name="Footer Placeholder 4">
            <a:extLst>
              <a:ext uri="{FF2B5EF4-FFF2-40B4-BE49-F238E27FC236}">
                <a16:creationId xmlns:a16="http://schemas.microsoft.com/office/drawing/2014/main" id="{235DADE3-17B0-04E7-7EC1-2FAE72A75A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A537273-8B57-4F46-A361-7EC24BA316EE}"/>
              </a:ext>
            </a:extLst>
          </p:cNvPr>
          <p:cNvSpPr>
            <a:spLocks noGrp="1"/>
          </p:cNvSpPr>
          <p:nvPr>
            <p:ph type="sldNum" sz="quarter" idx="12"/>
          </p:nvPr>
        </p:nvSpPr>
        <p:spPr/>
        <p:txBody>
          <a:bodyPr/>
          <a:lstStyle/>
          <a:p>
            <a:fld id="{F119C6C6-DDF7-4DB9-97F9-2AAF357EB1F5}" type="slidenum">
              <a:rPr lang="en-GB" smtClean="0"/>
              <a:t>‹#›</a:t>
            </a:fld>
            <a:endParaRPr lang="en-GB"/>
          </a:p>
        </p:txBody>
      </p:sp>
    </p:spTree>
    <p:extLst>
      <p:ext uri="{BB962C8B-B14F-4D97-AF65-F5344CB8AC3E}">
        <p14:creationId xmlns:p14="http://schemas.microsoft.com/office/powerpoint/2010/main" val="41560409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E7F4D-33C1-410C-B7AD-7F3821CF0C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41E38AD-9C82-464F-9494-B6DAF5E394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207500C6-F7CF-4FBB-9FFA-FA885A6404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CA4E61-5848-48CA-AA44-85282B56540C}"/>
              </a:ext>
            </a:extLst>
          </p:cNvPr>
          <p:cNvSpPr>
            <a:spLocks noGrp="1"/>
          </p:cNvSpPr>
          <p:nvPr>
            <p:ph type="dt" sz="half" idx="10"/>
          </p:nvPr>
        </p:nvSpPr>
        <p:spPr/>
        <p:txBody>
          <a:bodyPr/>
          <a:lstStyle/>
          <a:p>
            <a:fld id="{B05DCDC1-61DA-4138-BE9E-B74E58948983}" type="datetimeFigureOut">
              <a:rPr lang="en-GB" smtClean="0"/>
              <a:t>29/02/2024</a:t>
            </a:fld>
            <a:endParaRPr lang="en-GB" dirty="0"/>
          </a:p>
        </p:txBody>
      </p:sp>
      <p:sp>
        <p:nvSpPr>
          <p:cNvPr id="6" name="Footer Placeholder 5">
            <a:extLst>
              <a:ext uri="{FF2B5EF4-FFF2-40B4-BE49-F238E27FC236}">
                <a16:creationId xmlns:a16="http://schemas.microsoft.com/office/drawing/2014/main" id="{BC7BB3F2-3A3C-41CD-9076-B91AC1B32C7D}"/>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D8416818-A546-4CD5-A62D-9BA7F3D56F62}"/>
              </a:ext>
            </a:extLst>
          </p:cNvPr>
          <p:cNvSpPr>
            <a:spLocks noGrp="1"/>
          </p:cNvSpPr>
          <p:nvPr>
            <p:ph type="sldNum" sz="quarter" idx="12"/>
          </p:nvPr>
        </p:nvSpPr>
        <p:spPr/>
        <p:txBody>
          <a:bodyPr/>
          <a:lstStyle/>
          <a:p>
            <a:fld id="{5001E907-E6A2-4703-B7D0-22BDC1BFA284}" type="slidenum">
              <a:rPr lang="en-GB" smtClean="0"/>
              <a:t>‹#›</a:t>
            </a:fld>
            <a:endParaRPr lang="en-GB" dirty="0"/>
          </a:p>
        </p:txBody>
      </p:sp>
    </p:spTree>
    <p:extLst>
      <p:ext uri="{BB962C8B-B14F-4D97-AF65-F5344CB8AC3E}">
        <p14:creationId xmlns:p14="http://schemas.microsoft.com/office/powerpoint/2010/main" val="20255885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15F53-0B41-4F85-A21B-831DC46C241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231BDD4-23F9-45EA-B751-A8636EB32D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B9F063-0EA2-436E-B993-F50645B0FD52}"/>
              </a:ext>
            </a:extLst>
          </p:cNvPr>
          <p:cNvSpPr>
            <a:spLocks noGrp="1"/>
          </p:cNvSpPr>
          <p:nvPr>
            <p:ph type="dt" sz="half" idx="10"/>
          </p:nvPr>
        </p:nvSpPr>
        <p:spPr/>
        <p:txBody>
          <a:bodyPr/>
          <a:lstStyle/>
          <a:p>
            <a:fld id="{B05DCDC1-61DA-4138-BE9E-B74E58948983}" type="datetimeFigureOut">
              <a:rPr lang="en-GB" smtClean="0"/>
              <a:t>29/02/2024</a:t>
            </a:fld>
            <a:endParaRPr lang="en-GB" dirty="0"/>
          </a:p>
        </p:txBody>
      </p:sp>
      <p:sp>
        <p:nvSpPr>
          <p:cNvPr id="5" name="Footer Placeholder 4">
            <a:extLst>
              <a:ext uri="{FF2B5EF4-FFF2-40B4-BE49-F238E27FC236}">
                <a16:creationId xmlns:a16="http://schemas.microsoft.com/office/drawing/2014/main" id="{07A8A91A-DC1D-42A8-A614-B842E2742A5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C2F13B6C-9892-4FE1-82FB-E09C4D0E0E5D}"/>
              </a:ext>
            </a:extLst>
          </p:cNvPr>
          <p:cNvSpPr>
            <a:spLocks noGrp="1"/>
          </p:cNvSpPr>
          <p:nvPr>
            <p:ph type="sldNum" sz="quarter" idx="12"/>
          </p:nvPr>
        </p:nvSpPr>
        <p:spPr/>
        <p:txBody>
          <a:bodyPr/>
          <a:lstStyle/>
          <a:p>
            <a:fld id="{5001E907-E6A2-4703-B7D0-22BDC1BFA284}" type="slidenum">
              <a:rPr lang="en-GB" smtClean="0"/>
              <a:t>‹#›</a:t>
            </a:fld>
            <a:endParaRPr lang="en-GB" dirty="0"/>
          </a:p>
        </p:txBody>
      </p:sp>
    </p:spTree>
    <p:extLst>
      <p:ext uri="{BB962C8B-B14F-4D97-AF65-F5344CB8AC3E}">
        <p14:creationId xmlns:p14="http://schemas.microsoft.com/office/powerpoint/2010/main" val="6364765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CB0097C-DBA4-48A0-A68B-83D53CBEB5A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B59803C-2F0C-46FF-A65C-B5F95AB4F19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5F7BE51-2853-4B48-A034-0CF6F286DADE}"/>
              </a:ext>
            </a:extLst>
          </p:cNvPr>
          <p:cNvSpPr>
            <a:spLocks noGrp="1"/>
          </p:cNvSpPr>
          <p:nvPr>
            <p:ph type="dt" sz="half" idx="10"/>
          </p:nvPr>
        </p:nvSpPr>
        <p:spPr/>
        <p:txBody>
          <a:bodyPr/>
          <a:lstStyle/>
          <a:p>
            <a:fld id="{B05DCDC1-61DA-4138-BE9E-B74E58948983}" type="datetimeFigureOut">
              <a:rPr lang="en-GB" smtClean="0"/>
              <a:t>29/02/2024</a:t>
            </a:fld>
            <a:endParaRPr lang="en-GB" dirty="0"/>
          </a:p>
        </p:txBody>
      </p:sp>
      <p:sp>
        <p:nvSpPr>
          <p:cNvPr id="5" name="Footer Placeholder 4">
            <a:extLst>
              <a:ext uri="{FF2B5EF4-FFF2-40B4-BE49-F238E27FC236}">
                <a16:creationId xmlns:a16="http://schemas.microsoft.com/office/drawing/2014/main" id="{86FAC580-BA49-4311-97D9-AFAB61832C3F}"/>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6BD3D4E-6B1F-4F72-BE35-E984EA3F96AD}"/>
              </a:ext>
            </a:extLst>
          </p:cNvPr>
          <p:cNvSpPr>
            <a:spLocks noGrp="1"/>
          </p:cNvSpPr>
          <p:nvPr>
            <p:ph type="sldNum" sz="quarter" idx="12"/>
          </p:nvPr>
        </p:nvSpPr>
        <p:spPr/>
        <p:txBody>
          <a:bodyPr/>
          <a:lstStyle/>
          <a:p>
            <a:fld id="{5001E907-E6A2-4703-B7D0-22BDC1BFA284}" type="slidenum">
              <a:rPr lang="en-GB" smtClean="0"/>
              <a:t>‹#›</a:t>
            </a:fld>
            <a:endParaRPr lang="en-GB" dirty="0"/>
          </a:p>
        </p:txBody>
      </p:sp>
    </p:spTree>
    <p:extLst>
      <p:ext uri="{BB962C8B-B14F-4D97-AF65-F5344CB8AC3E}">
        <p14:creationId xmlns:p14="http://schemas.microsoft.com/office/powerpoint/2010/main" val="4053240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B04AA-FF04-B489-F170-904FFA9FE00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9B944857-00D6-8DE8-2245-F827BC8145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2DB6CC5-02AD-42A8-6905-A07779D66B67}"/>
              </a:ext>
            </a:extLst>
          </p:cNvPr>
          <p:cNvSpPr>
            <a:spLocks noGrp="1"/>
          </p:cNvSpPr>
          <p:nvPr>
            <p:ph type="dt" sz="half" idx="10"/>
          </p:nvPr>
        </p:nvSpPr>
        <p:spPr/>
        <p:txBody>
          <a:bodyPr/>
          <a:lstStyle/>
          <a:p>
            <a:fld id="{A659973B-CC79-437D-A1BA-7D252A150E32}" type="datetimeFigureOut">
              <a:rPr lang="en-GB" smtClean="0"/>
              <a:t>29/02/2024</a:t>
            </a:fld>
            <a:endParaRPr lang="en-GB"/>
          </a:p>
        </p:txBody>
      </p:sp>
      <p:sp>
        <p:nvSpPr>
          <p:cNvPr id="5" name="Footer Placeholder 4">
            <a:extLst>
              <a:ext uri="{FF2B5EF4-FFF2-40B4-BE49-F238E27FC236}">
                <a16:creationId xmlns:a16="http://schemas.microsoft.com/office/drawing/2014/main" id="{15587431-A637-2312-1B9C-31AD77B7DE2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839CCC2-21BC-ED9A-E2A2-DDC875C345E4}"/>
              </a:ext>
            </a:extLst>
          </p:cNvPr>
          <p:cNvSpPr>
            <a:spLocks noGrp="1"/>
          </p:cNvSpPr>
          <p:nvPr>
            <p:ph type="sldNum" sz="quarter" idx="12"/>
          </p:nvPr>
        </p:nvSpPr>
        <p:spPr/>
        <p:txBody>
          <a:bodyPr/>
          <a:lstStyle/>
          <a:p>
            <a:fld id="{F119C6C6-DDF7-4DB9-97F9-2AAF357EB1F5}" type="slidenum">
              <a:rPr lang="en-GB" smtClean="0"/>
              <a:t>‹#›</a:t>
            </a:fld>
            <a:endParaRPr lang="en-GB"/>
          </a:p>
        </p:txBody>
      </p:sp>
    </p:spTree>
    <p:extLst>
      <p:ext uri="{BB962C8B-B14F-4D97-AF65-F5344CB8AC3E}">
        <p14:creationId xmlns:p14="http://schemas.microsoft.com/office/powerpoint/2010/main" val="728741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66B3-E642-DAEB-E67E-E0854500C036}"/>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984012B-5D43-0201-3B8F-96B79880916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F5BD325A-74B9-EA6B-D296-C35B0D1DD38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32CA404E-8338-F96D-24BE-F3A45C53A0C8}"/>
              </a:ext>
            </a:extLst>
          </p:cNvPr>
          <p:cNvSpPr>
            <a:spLocks noGrp="1"/>
          </p:cNvSpPr>
          <p:nvPr>
            <p:ph type="dt" sz="half" idx="10"/>
          </p:nvPr>
        </p:nvSpPr>
        <p:spPr/>
        <p:txBody>
          <a:bodyPr/>
          <a:lstStyle/>
          <a:p>
            <a:fld id="{A659973B-CC79-437D-A1BA-7D252A150E32}" type="datetimeFigureOut">
              <a:rPr lang="en-GB" smtClean="0"/>
              <a:t>29/02/2024</a:t>
            </a:fld>
            <a:endParaRPr lang="en-GB"/>
          </a:p>
        </p:txBody>
      </p:sp>
      <p:sp>
        <p:nvSpPr>
          <p:cNvPr id="6" name="Footer Placeholder 5">
            <a:extLst>
              <a:ext uri="{FF2B5EF4-FFF2-40B4-BE49-F238E27FC236}">
                <a16:creationId xmlns:a16="http://schemas.microsoft.com/office/drawing/2014/main" id="{1CCB0750-DDB0-B9E9-8E7B-7061A3325CC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F7CC736-E7B7-37B5-BD0D-A8CEB9D580EF}"/>
              </a:ext>
            </a:extLst>
          </p:cNvPr>
          <p:cNvSpPr>
            <a:spLocks noGrp="1"/>
          </p:cNvSpPr>
          <p:nvPr>
            <p:ph type="sldNum" sz="quarter" idx="12"/>
          </p:nvPr>
        </p:nvSpPr>
        <p:spPr/>
        <p:txBody>
          <a:bodyPr/>
          <a:lstStyle/>
          <a:p>
            <a:fld id="{F119C6C6-DDF7-4DB9-97F9-2AAF357EB1F5}" type="slidenum">
              <a:rPr lang="en-GB" smtClean="0"/>
              <a:t>‹#›</a:t>
            </a:fld>
            <a:endParaRPr lang="en-GB"/>
          </a:p>
        </p:txBody>
      </p:sp>
    </p:spTree>
    <p:extLst>
      <p:ext uri="{BB962C8B-B14F-4D97-AF65-F5344CB8AC3E}">
        <p14:creationId xmlns:p14="http://schemas.microsoft.com/office/powerpoint/2010/main" val="4169398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12D45-16A4-1A7C-4412-B70B8090D02D}"/>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719A2C55-7139-DEBC-95C6-1D44FD0E44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FF536C3-D9D5-C086-37A2-2510F199A12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5FDB6681-9B82-E688-3706-0BB55575B7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9D66C2C-B562-4108-CAD1-545F78A5D49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84B0CD22-8296-FEDB-2364-CD9B58EE8B82}"/>
              </a:ext>
            </a:extLst>
          </p:cNvPr>
          <p:cNvSpPr>
            <a:spLocks noGrp="1"/>
          </p:cNvSpPr>
          <p:nvPr>
            <p:ph type="dt" sz="half" idx="10"/>
          </p:nvPr>
        </p:nvSpPr>
        <p:spPr/>
        <p:txBody>
          <a:bodyPr/>
          <a:lstStyle/>
          <a:p>
            <a:fld id="{A659973B-CC79-437D-A1BA-7D252A150E32}" type="datetimeFigureOut">
              <a:rPr lang="en-GB" smtClean="0"/>
              <a:t>29/02/2024</a:t>
            </a:fld>
            <a:endParaRPr lang="en-GB"/>
          </a:p>
        </p:txBody>
      </p:sp>
      <p:sp>
        <p:nvSpPr>
          <p:cNvPr id="8" name="Footer Placeholder 7">
            <a:extLst>
              <a:ext uri="{FF2B5EF4-FFF2-40B4-BE49-F238E27FC236}">
                <a16:creationId xmlns:a16="http://schemas.microsoft.com/office/drawing/2014/main" id="{60A19E4F-50FF-E941-B263-C397A35937D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A3912EC-0B89-9C0A-FC56-0AD64B72D7CB}"/>
              </a:ext>
            </a:extLst>
          </p:cNvPr>
          <p:cNvSpPr>
            <a:spLocks noGrp="1"/>
          </p:cNvSpPr>
          <p:nvPr>
            <p:ph type="sldNum" sz="quarter" idx="12"/>
          </p:nvPr>
        </p:nvSpPr>
        <p:spPr/>
        <p:txBody>
          <a:bodyPr/>
          <a:lstStyle/>
          <a:p>
            <a:fld id="{F119C6C6-DDF7-4DB9-97F9-2AAF357EB1F5}" type="slidenum">
              <a:rPr lang="en-GB" smtClean="0"/>
              <a:t>‹#›</a:t>
            </a:fld>
            <a:endParaRPr lang="en-GB"/>
          </a:p>
        </p:txBody>
      </p:sp>
    </p:spTree>
    <p:extLst>
      <p:ext uri="{BB962C8B-B14F-4D97-AF65-F5344CB8AC3E}">
        <p14:creationId xmlns:p14="http://schemas.microsoft.com/office/powerpoint/2010/main" val="3044500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E53AC-2D0D-3A23-5CFC-13A6E5759A41}"/>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52AC03CC-D263-4823-8533-E022E59363F9}"/>
              </a:ext>
            </a:extLst>
          </p:cNvPr>
          <p:cNvSpPr>
            <a:spLocks noGrp="1"/>
          </p:cNvSpPr>
          <p:nvPr>
            <p:ph type="dt" sz="half" idx="10"/>
          </p:nvPr>
        </p:nvSpPr>
        <p:spPr/>
        <p:txBody>
          <a:bodyPr/>
          <a:lstStyle/>
          <a:p>
            <a:fld id="{A659973B-CC79-437D-A1BA-7D252A150E32}" type="datetimeFigureOut">
              <a:rPr lang="en-GB" smtClean="0"/>
              <a:t>29/02/2024</a:t>
            </a:fld>
            <a:endParaRPr lang="en-GB"/>
          </a:p>
        </p:txBody>
      </p:sp>
      <p:sp>
        <p:nvSpPr>
          <p:cNvPr id="4" name="Footer Placeholder 3">
            <a:extLst>
              <a:ext uri="{FF2B5EF4-FFF2-40B4-BE49-F238E27FC236}">
                <a16:creationId xmlns:a16="http://schemas.microsoft.com/office/drawing/2014/main" id="{17151195-ACC9-2BD3-47A8-7A729AF9C0A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91B9D46-0E8C-6F74-E5C8-C25C206948D5}"/>
              </a:ext>
            </a:extLst>
          </p:cNvPr>
          <p:cNvSpPr>
            <a:spLocks noGrp="1"/>
          </p:cNvSpPr>
          <p:nvPr>
            <p:ph type="sldNum" sz="quarter" idx="12"/>
          </p:nvPr>
        </p:nvSpPr>
        <p:spPr/>
        <p:txBody>
          <a:bodyPr/>
          <a:lstStyle/>
          <a:p>
            <a:fld id="{F119C6C6-DDF7-4DB9-97F9-2AAF357EB1F5}" type="slidenum">
              <a:rPr lang="en-GB" smtClean="0"/>
              <a:t>‹#›</a:t>
            </a:fld>
            <a:endParaRPr lang="en-GB"/>
          </a:p>
        </p:txBody>
      </p:sp>
    </p:spTree>
    <p:extLst>
      <p:ext uri="{BB962C8B-B14F-4D97-AF65-F5344CB8AC3E}">
        <p14:creationId xmlns:p14="http://schemas.microsoft.com/office/powerpoint/2010/main" val="3153740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C38A54-E061-2C68-B279-7E89404882C8}"/>
              </a:ext>
            </a:extLst>
          </p:cNvPr>
          <p:cNvSpPr>
            <a:spLocks noGrp="1"/>
          </p:cNvSpPr>
          <p:nvPr>
            <p:ph type="dt" sz="half" idx="10"/>
          </p:nvPr>
        </p:nvSpPr>
        <p:spPr/>
        <p:txBody>
          <a:bodyPr/>
          <a:lstStyle/>
          <a:p>
            <a:fld id="{A659973B-CC79-437D-A1BA-7D252A150E32}" type="datetimeFigureOut">
              <a:rPr lang="en-GB" smtClean="0"/>
              <a:t>29/02/2024</a:t>
            </a:fld>
            <a:endParaRPr lang="en-GB"/>
          </a:p>
        </p:txBody>
      </p:sp>
      <p:sp>
        <p:nvSpPr>
          <p:cNvPr id="3" name="Footer Placeholder 2">
            <a:extLst>
              <a:ext uri="{FF2B5EF4-FFF2-40B4-BE49-F238E27FC236}">
                <a16:creationId xmlns:a16="http://schemas.microsoft.com/office/drawing/2014/main" id="{57A68768-E918-CAEC-BADF-F557085A9F8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60972E7-1F64-F779-B2B3-9DEFEC0061B3}"/>
              </a:ext>
            </a:extLst>
          </p:cNvPr>
          <p:cNvSpPr>
            <a:spLocks noGrp="1"/>
          </p:cNvSpPr>
          <p:nvPr>
            <p:ph type="sldNum" sz="quarter" idx="12"/>
          </p:nvPr>
        </p:nvSpPr>
        <p:spPr/>
        <p:txBody>
          <a:bodyPr/>
          <a:lstStyle/>
          <a:p>
            <a:fld id="{F119C6C6-DDF7-4DB9-97F9-2AAF357EB1F5}" type="slidenum">
              <a:rPr lang="en-GB" smtClean="0"/>
              <a:t>‹#›</a:t>
            </a:fld>
            <a:endParaRPr lang="en-GB"/>
          </a:p>
        </p:txBody>
      </p:sp>
    </p:spTree>
    <p:extLst>
      <p:ext uri="{BB962C8B-B14F-4D97-AF65-F5344CB8AC3E}">
        <p14:creationId xmlns:p14="http://schemas.microsoft.com/office/powerpoint/2010/main" val="2402429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B86B4-F4F6-D6DC-91E4-227C5C3B086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D8853FB4-9E84-1E9B-CBD9-46A10683DE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6D61814D-0BFA-17C6-0895-355F04ABDA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C08C588-FC7E-8D63-312D-69D9161B25AA}"/>
              </a:ext>
            </a:extLst>
          </p:cNvPr>
          <p:cNvSpPr>
            <a:spLocks noGrp="1"/>
          </p:cNvSpPr>
          <p:nvPr>
            <p:ph type="dt" sz="half" idx="10"/>
          </p:nvPr>
        </p:nvSpPr>
        <p:spPr/>
        <p:txBody>
          <a:bodyPr/>
          <a:lstStyle/>
          <a:p>
            <a:fld id="{A659973B-CC79-437D-A1BA-7D252A150E32}" type="datetimeFigureOut">
              <a:rPr lang="en-GB" smtClean="0"/>
              <a:t>29/02/2024</a:t>
            </a:fld>
            <a:endParaRPr lang="en-GB"/>
          </a:p>
        </p:txBody>
      </p:sp>
      <p:sp>
        <p:nvSpPr>
          <p:cNvPr id="6" name="Footer Placeholder 5">
            <a:extLst>
              <a:ext uri="{FF2B5EF4-FFF2-40B4-BE49-F238E27FC236}">
                <a16:creationId xmlns:a16="http://schemas.microsoft.com/office/drawing/2014/main" id="{851A7D8C-7023-A37B-8736-A0939B0F340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C3CF035-220C-BA53-CAFE-D25F0A063A86}"/>
              </a:ext>
            </a:extLst>
          </p:cNvPr>
          <p:cNvSpPr>
            <a:spLocks noGrp="1"/>
          </p:cNvSpPr>
          <p:nvPr>
            <p:ph type="sldNum" sz="quarter" idx="12"/>
          </p:nvPr>
        </p:nvSpPr>
        <p:spPr/>
        <p:txBody>
          <a:bodyPr/>
          <a:lstStyle/>
          <a:p>
            <a:fld id="{F119C6C6-DDF7-4DB9-97F9-2AAF357EB1F5}" type="slidenum">
              <a:rPr lang="en-GB" smtClean="0"/>
              <a:t>‹#›</a:t>
            </a:fld>
            <a:endParaRPr lang="en-GB"/>
          </a:p>
        </p:txBody>
      </p:sp>
    </p:spTree>
    <p:extLst>
      <p:ext uri="{BB962C8B-B14F-4D97-AF65-F5344CB8AC3E}">
        <p14:creationId xmlns:p14="http://schemas.microsoft.com/office/powerpoint/2010/main" val="392636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17A68-55B4-B7F1-412B-70CDEDC04BA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474B3444-3C2E-2215-5B49-D78CD82198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FD27AD0-A6D9-5144-C529-DF25DAA8B2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6FA08F7-BB33-6D14-FA0A-4DFFFE252C96}"/>
              </a:ext>
            </a:extLst>
          </p:cNvPr>
          <p:cNvSpPr>
            <a:spLocks noGrp="1"/>
          </p:cNvSpPr>
          <p:nvPr>
            <p:ph type="dt" sz="half" idx="10"/>
          </p:nvPr>
        </p:nvSpPr>
        <p:spPr/>
        <p:txBody>
          <a:bodyPr/>
          <a:lstStyle/>
          <a:p>
            <a:fld id="{A659973B-CC79-437D-A1BA-7D252A150E32}" type="datetimeFigureOut">
              <a:rPr lang="en-GB" smtClean="0"/>
              <a:t>29/02/2024</a:t>
            </a:fld>
            <a:endParaRPr lang="en-GB"/>
          </a:p>
        </p:txBody>
      </p:sp>
      <p:sp>
        <p:nvSpPr>
          <p:cNvPr id="6" name="Footer Placeholder 5">
            <a:extLst>
              <a:ext uri="{FF2B5EF4-FFF2-40B4-BE49-F238E27FC236}">
                <a16:creationId xmlns:a16="http://schemas.microsoft.com/office/drawing/2014/main" id="{E228CC27-822E-DA73-2773-E7622DB775A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5691489-CBBE-445D-72F9-CB71EA0721A9}"/>
              </a:ext>
            </a:extLst>
          </p:cNvPr>
          <p:cNvSpPr>
            <a:spLocks noGrp="1"/>
          </p:cNvSpPr>
          <p:nvPr>
            <p:ph type="sldNum" sz="quarter" idx="12"/>
          </p:nvPr>
        </p:nvSpPr>
        <p:spPr/>
        <p:txBody>
          <a:bodyPr/>
          <a:lstStyle/>
          <a:p>
            <a:fld id="{F119C6C6-DDF7-4DB9-97F9-2AAF357EB1F5}" type="slidenum">
              <a:rPr lang="en-GB" smtClean="0"/>
              <a:t>‹#›</a:t>
            </a:fld>
            <a:endParaRPr lang="en-GB"/>
          </a:p>
        </p:txBody>
      </p:sp>
    </p:spTree>
    <p:extLst>
      <p:ext uri="{BB962C8B-B14F-4D97-AF65-F5344CB8AC3E}">
        <p14:creationId xmlns:p14="http://schemas.microsoft.com/office/powerpoint/2010/main" val="195457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081B892-AD34-3EA8-2B44-A9B1D196A5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D46E9E5C-0CA1-2047-B73C-D33DE8BC2F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A7405BF-7B7B-6D1F-B4D2-7433880A7E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59973B-CC79-437D-A1BA-7D252A150E32}" type="datetimeFigureOut">
              <a:rPr lang="en-GB" smtClean="0"/>
              <a:t>29/02/2024</a:t>
            </a:fld>
            <a:endParaRPr lang="en-GB"/>
          </a:p>
        </p:txBody>
      </p:sp>
      <p:sp>
        <p:nvSpPr>
          <p:cNvPr id="5" name="Footer Placeholder 4">
            <a:extLst>
              <a:ext uri="{FF2B5EF4-FFF2-40B4-BE49-F238E27FC236}">
                <a16:creationId xmlns:a16="http://schemas.microsoft.com/office/drawing/2014/main" id="{11324658-AA8B-AEE9-3436-76531483AD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5171482-2FF7-9FA2-E533-9AD9221078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19C6C6-DDF7-4DB9-97F9-2AAF357EB1F5}" type="slidenum">
              <a:rPr lang="en-GB" smtClean="0"/>
              <a:t>‹#›</a:t>
            </a:fld>
            <a:endParaRPr lang="en-GB"/>
          </a:p>
        </p:txBody>
      </p:sp>
    </p:spTree>
    <p:extLst>
      <p:ext uri="{BB962C8B-B14F-4D97-AF65-F5344CB8AC3E}">
        <p14:creationId xmlns:p14="http://schemas.microsoft.com/office/powerpoint/2010/main" val="7152863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EFEC6B-C539-4DAB-AD82-EC7ABBD917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4326770-EA25-4867-87CF-51E4934256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D56B97-0C90-4F71-98A8-69707CA1AF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DCDC1-61DA-4138-BE9E-B74E58948983}" type="datetimeFigureOut">
              <a:rPr lang="en-GB" smtClean="0"/>
              <a:t>29/02/2024</a:t>
            </a:fld>
            <a:endParaRPr lang="en-GB" dirty="0"/>
          </a:p>
        </p:txBody>
      </p:sp>
      <p:sp>
        <p:nvSpPr>
          <p:cNvPr id="5" name="Footer Placeholder 4">
            <a:extLst>
              <a:ext uri="{FF2B5EF4-FFF2-40B4-BE49-F238E27FC236}">
                <a16:creationId xmlns:a16="http://schemas.microsoft.com/office/drawing/2014/main" id="{5CBF4F74-7B2C-4F1C-ADAA-03A2CBBA76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8BF9732F-BFF8-4E7A-9B88-86F943D339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01E907-E6A2-4703-B7D0-22BDC1BFA284}" type="slidenum">
              <a:rPr lang="en-GB" smtClean="0"/>
              <a:t>‹#›</a:t>
            </a:fld>
            <a:endParaRPr lang="en-GB" dirty="0"/>
          </a:p>
        </p:txBody>
      </p:sp>
    </p:spTree>
    <p:extLst>
      <p:ext uri="{BB962C8B-B14F-4D97-AF65-F5344CB8AC3E}">
        <p14:creationId xmlns:p14="http://schemas.microsoft.com/office/powerpoint/2010/main" val="41776232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1D51A8AE-F8B6-BD43-B3D0-37EDCBE81E9E}"/>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Session 2 – Success in the 20 Mark Questions </a:t>
            </a:r>
          </a:p>
        </p:txBody>
      </p:sp>
      <p:grpSp>
        <p:nvGrpSpPr>
          <p:cNvPr id="2" name="Group 1">
            <a:extLst>
              <a:ext uri="{FF2B5EF4-FFF2-40B4-BE49-F238E27FC236}">
                <a16:creationId xmlns:a16="http://schemas.microsoft.com/office/drawing/2014/main" id="{3576F59D-D604-7477-DA5F-C78210426D25}"/>
              </a:ext>
            </a:extLst>
          </p:cNvPr>
          <p:cNvGrpSpPr/>
          <p:nvPr/>
        </p:nvGrpSpPr>
        <p:grpSpPr>
          <a:xfrm>
            <a:off x="0" y="6239434"/>
            <a:ext cx="12192000" cy="618565"/>
            <a:chOff x="0" y="6239434"/>
            <a:chExt cx="12192000" cy="618565"/>
          </a:xfrm>
        </p:grpSpPr>
        <p:grpSp>
          <p:nvGrpSpPr>
            <p:cNvPr id="3" name="Group 2">
              <a:extLst>
                <a:ext uri="{FF2B5EF4-FFF2-40B4-BE49-F238E27FC236}">
                  <a16:creationId xmlns:a16="http://schemas.microsoft.com/office/drawing/2014/main" id="{95B03E90-AEAF-6DCA-4C65-1E090060684E}"/>
                </a:ext>
              </a:extLst>
            </p:cNvPr>
            <p:cNvGrpSpPr/>
            <p:nvPr/>
          </p:nvGrpSpPr>
          <p:grpSpPr>
            <a:xfrm>
              <a:off x="0" y="6239434"/>
              <a:ext cx="12192000" cy="618565"/>
              <a:chOff x="336332" y="0"/>
              <a:chExt cx="11855668" cy="6858000"/>
            </a:xfrm>
          </p:grpSpPr>
          <p:sp>
            <p:nvSpPr>
              <p:cNvPr id="20" name="Rectangle 19">
                <a:extLst>
                  <a:ext uri="{FF2B5EF4-FFF2-40B4-BE49-F238E27FC236}">
                    <a16:creationId xmlns:a16="http://schemas.microsoft.com/office/drawing/2014/main" id="{6C3B7CE8-0BDE-34B6-8933-7975F57A70B7}"/>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1" name="Group 20">
                <a:extLst>
                  <a:ext uri="{FF2B5EF4-FFF2-40B4-BE49-F238E27FC236}">
                    <a16:creationId xmlns:a16="http://schemas.microsoft.com/office/drawing/2014/main" id="{407542F6-B1DF-2E16-C9B0-69AC24D154DB}"/>
                  </a:ext>
                </a:extLst>
              </p:cNvPr>
              <p:cNvGrpSpPr/>
              <p:nvPr/>
            </p:nvGrpSpPr>
            <p:grpSpPr>
              <a:xfrm>
                <a:off x="5073505" y="0"/>
                <a:ext cx="7118495" cy="6858000"/>
                <a:chOff x="5073505" y="0"/>
                <a:chExt cx="7118495" cy="6858000"/>
              </a:xfrm>
            </p:grpSpPr>
            <p:sp>
              <p:nvSpPr>
                <p:cNvPr id="22" name="Parallelogram 21">
                  <a:extLst>
                    <a:ext uri="{FF2B5EF4-FFF2-40B4-BE49-F238E27FC236}">
                      <a16:creationId xmlns:a16="http://schemas.microsoft.com/office/drawing/2014/main" id="{3427FAC9-0B81-CDAC-156A-A90A724AD5C4}"/>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19F2779B-7EEB-A80D-07EC-958F1983CA34}"/>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6" name="Group 15">
              <a:extLst>
                <a:ext uri="{FF2B5EF4-FFF2-40B4-BE49-F238E27FC236}">
                  <a16:creationId xmlns:a16="http://schemas.microsoft.com/office/drawing/2014/main" id="{3A65B0E1-2E6C-40DB-63E5-EDAC02E6EDC7}"/>
                </a:ext>
              </a:extLst>
            </p:cNvPr>
            <p:cNvGrpSpPr/>
            <p:nvPr/>
          </p:nvGrpSpPr>
          <p:grpSpPr>
            <a:xfrm>
              <a:off x="191344" y="6347920"/>
              <a:ext cx="3456232" cy="380480"/>
              <a:chOff x="191344" y="6347920"/>
              <a:chExt cx="3456232" cy="380480"/>
            </a:xfrm>
          </p:grpSpPr>
          <p:sp>
            <p:nvSpPr>
              <p:cNvPr id="18" name="TextBox 17">
                <a:extLst>
                  <a:ext uri="{FF2B5EF4-FFF2-40B4-BE49-F238E27FC236}">
                    <a16:creationId xmlns:a16="http://schemas.microsoft.com/office/drawing/2014/main" id="{E3548388-5306-F47B-1084-701C988BA3BA}"/>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19" name="TextBox 18">
                <a:extLst>
                  <a:ext uri="{FF2B5EF4-FFF2-40B4-BE49-F238E27FC236}">
                    <a16:creationId xmlns:a16="http://schemas.microsoft.com/office/drawing/2014/main" id="{7522223B-4704-E1E1-5B83-87DB85DCB774}"/>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7" name="Picture 16" descr="Logo&#10;&#10;Description automatically generated">
              <a:extLst>
                <a:ext uri="{FF2B5EF4-FFF2-40B4-BE49-F238E27FC236}">
                  <a16:creationId xmlns:a16="http://schemas.microsoft.com/office/drawing/2014/main" id="{1771498F-15B5-B9CB-CC08-D7F0C17C6797}"/>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pic>
        <p:nvPicPr>
          <p:cNvPr id="5" name="Picture 4">
            <a:extLst>
              <a:ext uri="{FF2B5EF4-FFF2-40B4-BE49-F238E27FC236}">
                <a16:creationId xmlns:a16="http://schemas.microsoft.com/office/drawing/2014/main" id="{47A52EC8-98FE-B35C-91AB-56AF4CDA5713}"/>
              </a:ext>
            </a:extLst>
          </p:cNvPr>
          <p:cNvPicPr>
            <a:picLocks noChangeAspect="1"/>
          </p:cNvPicPr>
          <p:nvPr/>
        </p:nvPicPr>
        <p:blipFill>
          <a:blip r:embed="rId3"/>
          <a:stretch>
            <a:fillRect/>
          </a:stretch>
        </p:blipFill>
        <p:spPr>
          <a:xfrm>
            <a:off x="3082671" y="1215000"/>
            <a:ext cx="6026658" cy="4428000"/>
          </a:xfrm>
          <a:prstGeom prst="rect">
            <a:avLst/>
          </a:prstGeom>
        </p:spPr>
      </p:pic>
    </p:spTree>
    <p:extLst>
      <p:ext uri="{BB962C8B-B14F-4D97-AF65-F5344CB8AC3E}">
        <p14:creationId xmlns:p14="http://schemas.microsoft.com/office/powerpoint/2010/main" val="7692674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C77FE9-EEB4-7568-2F7D-1982871C38D7}"/>
            </a:ext>
          </a:extLst>
        </p:cNvPr>
        <p:cNvGrpSpPr/>
        <p:nvPr/>
      </p:nvGrpSpPr>
      <p:grpSpPr>
        <a:xfrm>
          <a:off x="0" y="0"/>
          <a:ext cx="0" cy="0"/>
          <a:chOff x="0" y="0"/>
          <a:chExt cx="0" cy="0"/>
        </a:xfrm>
      </p:grpSpPr>
      <p:sp>
        <p:nvSpPr>
          <p:cNvPr id="15" name="Rectangle 14">
            <a:extLst>
              <a:ext uri="{FF2B5EF4-FFF2-40B4-BE49-F238E27FC236}">
                <a16:creationId xmlns:a16="http://schemas.microsoft.com/office/drawing/2014/main" id="{4BE1CCC0-0C92-61E7-6044-A371769A48A5}"/>
              </a:ext>
            </a:extLst>
          </p:cNvPr>
          <p:cNvSpPr/>
          <p:nvPr/>
        </p:nvSpPr>
        <p:spPr>
          <a:xfrm>
            <a:off x="483666" y="116632"/>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alibri" panose="020F0502020204030204"/>
                <a:ea typeface="+mn-ea"/>
                <a:cs typeface="+mn-cs"/>
              </a:rPr>
              <a:t>Top Tips for Writing Well Developed Arguments</a:t>
            </a:r>
          </a:p>
        </p:txBody>
      </p:sp>
      <p:grpSp>
        <p:nvGrpSpPr>
          <p:cNvPr id="2" name="Group 1">
            <a:extLst>
              <a:ext uri="{FF2B5EF4-FFF2-40B4-BE49-F238E27FC236}">
                <a16:creationId xmlns:a16="http://schemas.microsoft.com/office/drawing/2014/main" id="{25D7C6EF-0407-499D-85A6-BB4DDC0F6D17}"/>
              </a:ext>
            </a:extLst>
          </p:cNvPr>
          <p:cNvGrpSpPr/>
          <p:nvPr/>
        </p:nvGrpSpPr>
        <p:grpSpPr>
          <a:xfrm>
            <a:off x="0" y="6239434"/>
            <a:ext cx="12192000" cy="618565"/>
            <a:chOff x="0" y="6239434"/>
            <a:chExt cx="12192000" cy="618565"/>
          </a:xfrm>
        </p:grpSpPr>
        <p:grpSp>
          <p:nvGrpSpPr>
            <p:cNvPr id="3" name="Group 2">
              <a:extLst>
                <a:ext uri="{FF2B5EF4-FFF2-40B4-BE49-F238E27FC236}">
                  <a16:creationId xmlns:a16="http://schemas.microsoft.com/office/drawing/2014/main" id="{B39C3109-6F97-661D-2A44-D4814BDDF8F3}"/>
                </a:ext>
              </a:extLst>
            </p:cNvPr>
            <p:cNvGrpSpPr/>
            <p:nvPr/>
          </p:nvGrpSpPr>
          <p:grpSpPr>
            <a:xfrm>
              <a:off x="0" y="6239434"/>
              <a:ext cx="12192000" cy="618565"/>
              <a:chOff x="336332" y="0"/>
              <a:chExt cx="11855668" cy="6858000"/>
            </a:xfrm>
          </p:grpSpPr>
          <p:sp>
            <p:nvSpPr>
              <p:cNvPr id="20" name="Rectangle 19">
                <a:extLst>
                  <a:ext uri="{FF2B5EF4-FFF2-40B4-BE49-F238E27FC236}">
                    <a16:creationId xmlns:a16="http://schemas.microsoft.com/office/drawing/2014/main" id="{0770879A-F299-5B38-416A-94ADE11E53E9}"/>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1" name="Group 20">
                <a:extLst>
                  <a:ext uri="{FF2B5EF4-FFF2-40B4-BE49-F238E27FC236}">
                    <a16:creationId xmlns:a16="http://schemas.microsoft.com/office/drawing/2014/main" id="{CEFFA8A4-A14C-AB60-8425-85ECA8DD1EEA}"/>
                  </a:ext>
                </a:extLst>
              </p:cNvPr>
              <p:cNvGrpSpPr/>
              <p:nvPr/>
            </p:nvGrpSpPr>
            <p:grpSpPr>
              <a:xfrm>
                <a:off x="5073505" y="0"/>
                <a:ext cx="7118495" cy="6858000"/>
                <a:chOff x="5073505" y="0"/>
                <a:chExt cx="7118495" cy="6858000"/>
              </a:xfrm>
            </p:grpSpPr>
            <p:sp>
              <p:nvSpPr>
                <p:cNvPr id="22" name="Parallelogram 21">
                  <a:extLst>
                    <a:ext uri="{FF2B5EF4-FFF2-40B4-BE49-F238E27FC236}">
                      <a16:creationId xmlns:a16="http://schemas.microsoft.com/office/drawing/2014/main" id="{84A5148B-161B-0A37-07BD-6B0DD5A87330}"/>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1AADD43A-C490-F8F0-5658-AE6396544ACD}"/>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6" name="Group 15">
              <a:extLst>
                <a:ext uri="{FF2B5EF4-FFF2-40B4-BE49-F238E27FC236}">
                  <a16:creationId xmlns:a16="http://schemas.microsoft.com/office/drawing/2014/main" id="{CF74B0BB-7724-00B2-5B03-25922264CB9E}"/>
                </a:ext>
              </a:extLst>
            </p:cNvPr>
            <p:cNvGrpSpPr/>
            <p:nvPr/>
          </p:nvGrpSpPr>
          <p:grpSpPr>
            <a:xfrm>
              <a:off x="191344" y="6347920"/>
              <a:ext cx="3456232" cy="380480"/>
              <a:chOff x="191344" y="6347920"/>
              <a:chExt cx="3456232" cy="380480"/>
            </a:xfrm>
          </p:grpSpPr>
          <p:sp>
            <p:nvSpPr>
              <p:cNvPr id="18" name="TextBox 17">
                <a:extLst>
                  <a:ext uri="{FF2B5EF4-FFF2-40B4-BE49-F238E27FC236}">
                    <a16:creationId xmlns:a16="http://schemas.microsoft.com/office/drawing/2014/main" id="{B5051BBA-1D6D-ACD8-0E97-20B140A43D71}"/>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19" name="TextBox 18">
                <a:extLst>
                  <a:ext uri="{FF2B5EF4-FFF2-40B4-BE49-F238E27FC236}">
                    <a16:creationId xmlns:a16="http://schemas.microsoft.com/office/drawing/2014/main" id="{7D458BFF-CE60-B8FB-3FA8-F89604E6E1BB}"/>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7" name="Picture 16" descr="Logo&#10;&#10;Description automatically generated">
              <a:extLst>
                <a:ext uri="{FF2B5EF4-FFF2-40B4-BE49-F238E27FC236}">
                  <a16:creationId xmlns:a16="http://schemas.microsoft.com/office/drawing/2014/main" id="{9D0F0261-03F7-F095-25EB-1DAAE1DEA8BA}"/>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
        <p:nvSpPr>
          <p:cNvPr id="6" name="TextBox 5">
            <a:extLst>
              <a:ext uri="{FF2B5EF4-FFF2-40B4-BE49-F238E27FC236}">
                <a16:creationId xmlns:a16="http://schemas.microsoft.com/office/drawing/2014/main" id="{DE0FA436-9334-BD0C-54FC-92CC1CF4F4DF}"/>
              </a:ext>
            </a:extLst>
          </p:cNvPr>
          <p:cNvSpPr txBox="1"/>
          <p:nvPr/>
        </p:nvSpPr>
        <p:spPr>
          <a:xfrm>
            <a:off x="767408" y="764704"/>
            <a:ext cx="10801200" cy="5293757"/>
          </a:xfrm>
          <a:prstGeom prst="rect">
            <a:avLst/>
          </a:prstGeom>
          <a:noFill/>
        </p:spPr>
        <p:txBody>
          <a:bodyPr wrap="square">
            <a:spAutoFit/>
          </a:bodyPr>
          <a:lstStyle/>
          <a:p>
            <a:r>
              <a:rPr lang="en-GB" sz="2600" dirty="0">
                <a:latin typeface="+mn-lt"/>
              </a:rPr>
              <a:t>Your arguments should</a:t>
            </a:r>
          </a:p>
          <a:p>
            <a:endParaRPr lang="en-GB" sz="2600" dirty="0">
              <a:latin typeface="+mn-lt"/>
            </a:endParaRPr>
          </a:p>
          <a:p>
            <a:pPr marL="342900" indent="-342900">
              <a:buFont typeface="Arial" panose="020B0604020202020204" pitchFamily="34" charset="0"/>
              <a:buChar char="•"/>
            </a:pPr>
            <a:r>
              <a:rPr lang="en-GB" sz="2600" dirty="0">
                <a:latin typeface="+mn-lt"/>
              </a:rPr>
              <a:t>demonstrate accurate and thorough knowledge and understanding</a:t>
            </a:r>
          </a:p>
          <a:p>
            <a:endParaRPr lang="en-GB" sz="2600" dirty="0">
              <a:latin typeface="+mn-lt"/>
            </a:endParaRPr>
          </a:p>
          <a:p>
            <a:pPr marL="342900" indent="-342900">
              <a:buFont typeface="Arial" panose="020B0604020202020204" pitchFamily="34" charset="0"/>
              <a:buChar char="•"/>
            </a:pPr>
            <a:r>
              <a:rPr lang="en-GB" sz="2600" dirty="0">
                <a:latin typeface="+mn-lt"/>
              </a:rPr>
              <a:t>have coherent and logical chains of reasoning which are fully developed to their logical conclusion and be fully focused on the question</a:t>
            </a:r>
          </a:p>
          <a:p>
            <a:pPr marL="342900" indent="-342900">
              <a:buFont typeface="Arial" panose="020B0604020202020204" pitchFamily="34" charset="0"/>
              <a:buChar char="•"/>
            </a:pPr>
            <a:endParaRPr lang="en-GB" sz="2600" dirty="0">
              <a:latin typeface="+mn-lt"/>
            </a:endParaRPr>
          </a:p>
          <a:p>
            <a:pPr marL="342900" indent="-342900">
              <a:buFont typeface="Arial" panose="020B0604020202020204" pitchFamily="34" charset="0"/>
              <a:buChar char="•"/>
            </a:pPr>
            <a:r>
              <a:rPr lang="en-GB" sz="2600" dirty="0">
                <a:latin typeface="+mn-lt"/>
              </a:rPr>
              <a:t>be supported throughout by appropriate context</a:t>
            </a:r>
          </a:p>
          <a:p>
            <a:pPr marL="342900" indent="-342900">
              <a:buFont typeface="Arial" panose="020B0604020202020204" pitchFamily="34" charset="0"/>
              <a:buChar char="•"/>
            </a:pPr>
            <a:endParaRPr lang="en-GB" sz="2600" b="1" dirty="0">
              <a:latin typeface="+mn-lt"/>
            </a:endParaRPr>
          </a:p>
          <a:p>
            <a:pPr marL="342900" indent="-342900">
              <a:buFont typeface="Arial" panose="020B0604020202020204" pitchFamily="34" charset="0"/>
              <a:buChar char="•"/>
            </a:pPr>
            <a:r>
              <a:rPr lang="en-GB" sz="2600" dirty="0">
                <a:latin typeface="+mn-lt"/>
              </a:rPr>
              <a:t>use models and theories (where appropriate)</a:t>
            </a:r>
          </a:p>
          <a:p>
            <a:pPr marL="342900" indent="-342900">
              <a:buFont typeface="Arial" panose="020B0604020202020204" pitchFamily="34" charset="0"/>
              <a:buChar char="•"/>
            </a:pPr>
            <a:endParaRPr lang="en-GB" sz="2600" dirty="0">
              <a:latin typeface="+mn-lt"/>
            </a:endParaRPr>
          </a:p>
          <a:p>
            <a:pPr marL="342900" indent="-342900">
              <a:buFont typeface="Arial" panose="020B0604020202020204" pitchFamily="34" charset="0"/>
              <a:buChar char="•"/>
            </a:pPr>
            <a:r>
              <a:rPr lang="en-GB" sz="2600" dirty="0">
                <a:latin typeface="+mn-lt"/>
              </a:rPr>
              <a:t>discuss the HOW’s and the WHY’s in context and not be simple statements and assertions strung together </a:t>
            </a:r>
            <a:endParaRPr lang="en-GB" sz="2600" dirty="0"/>
          </a:p>
        </p:txBody>
      </p:sp>
    </p:spTree>
    <p:extLst>
      <p:ext uri="{BB962C8B-B14F-4D97-AF65-F5344CB8AC3E}">
        <p14:creationId xmlns:p14="http://schemas.microsoft.com/office/powerpoint/2010/main" val="1278389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1D51A8AE-F8B6-BD43-B3D0-37EDCBE81E9E}"/>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rPr>
              <a:t>Selectivity</a:t>
            </a:r>
          </a:p>
        </p:txBody>
      </p:sp>
      <p:sp>
        <p:nvSpPr>
          <p:cNvPr id="9" name="TextBox 8">
            <a:extLst>
              <a:ext uri="{FF2B5EF4-FFF2-40B4-BE49-F238E27FC236}">
                <a16:creationId xmlns:a16="http://schemas.microsoft.com/office/drawing/2014/main" id="{907129C6-A03E-B7E7-34DE-CCB802CA58E9}"/>
              </a:ext>
            </a:extLst>
          </p:cNvPr>
          <p:cNvSpPr txBox="1"/>
          <p:nvPr/>
        </p:nvSpPr>
        <p:spPr>
          <a:xfrm>
            <a:off x="1145450" y="1052736"/>
            <a:ext cx="9901100" cy="4524315"/>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GB" sz="2400" dirty="0">
                <a:latin typeface="+mn-lt"/>
              </a:rPr>
              <a:t>Fewer, better developed arguments, are valued more than lots of underdeveloped points</a:t>
            </a:r>
          </a:p>
          <a:p>
            <a:pPr marL="0" marR="0" lvl="0" indent="0" algn="l" defTabSz="914400" rtl="0" eaLnBrk="1" fontAlgn="base" latinLnBrk="0" hangingPunct="1">
              <a:lnSpc>
                <a:spcPct val="100000"/>
              </a:lnSpc>
              <a:spcBef>
                <a:spcPct val="0"/>
              </a:spcBef>
              <a:spcAft>
                <a:spcPct val="0"/>
              </a:spcAft>
              <a:buClrTx/>
              <a:buSzTx/>
              <a:buFontTx/>
              <a:buNone/>
              <a:tabLst/>
              <a:defRPr/>
            </a:pPr>
            <a:endParaRPr lang="en-GB" sz="2400" dirty="0">
              <a:latin typeface="+mn-lt"/>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en-GB" sz="2400" dirty="0">
                <a:latin typeface="+mn-lt"/>
              </a:rPr>
              <a:t>Many students try and cover too many points which can lead to losing sight of the focus of the question, drifting away from what the question is asking and writing too much, resulting in not having enough time to finish the paper</a:t>
            </a:r>
          </a:p>
          <a:p>
            <a:pPr marL="0" marR="0" lvl="0" indent="0" algn="l" defTabSz="914400" rtl="0" eaLnBrk="1" fontAlgn="base" latinLnBrk="0" hangingPunct="1">
              <a:lnSpc>
                <a:spcPct val="100000"/>
              </a:lnSpc>
              <a:spcBef>
                <a:spcPct val="0"/>
              </a:spcBef>
              <a:spcAft>
                <a:spcPct val="0"/>
              </a:spcAft>
              <a:buClrTx/>
              <a:buSzTx/>
              <a:buFontTx/>
              <a:buNone/>
              <a:tabLst/>
              <a:defRPr/>
            </a:pPr>
            <a:endParaRPr lang="en-GB" sz="2400" dirty="0">
              <a:latin typeface="+mn-lt"/>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en-GB" sz="2400" dirty="0">
                <a:latin typeface="+mn-lt"/>
              </a:rPr>
              <a:t>Select your argument(s) carefully. This can result in more focused and concise responses which can improve your time management</a:t>
            </a:r>
          </a:p>
          <a:p>
            <a:pPr marL="0" marR="0" lvl="0" indent="0" algn="l" defTabSz="914400" rtl="0" eaLnBrk="1" fontAlgn="base" latinLnBrk="0" hangingPunct="1">
              <a:lnSpc>
                <a:spcPct val="100000"/>
              </a:lnSpc>
              <a:spcBef>
                <a:spcPct val="0"/>
              </a:spcBef>
              <a:spcAft>
                <a:spcPct val="0"/>
              </a:spcAft>
              <a:buClrTx/>
              <a:buSzTx/>
              <a:buFontTx/>
              <a:buNone/>
              <a:tabLst/>
              <a:defRPr/>
            </a:pPr>
            <a:endParaRPr lang="en-GB" sz="2400" dirty="0">
              <a:latin typeface="+mn-lt"/>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en-GB" sz="2400" b="1" dirty="0">
                <a:latin typeface="+mn-lt"/>
              </a:rPr>
              <a:t>Fewer, better developed arguments, which are supported consistently by context, will allow you to reach the higher levels of the mark scheme</a:t>
            </a:r>
            <a:endParaRPr kumimoji="0" lang="en-GB" sz="2400" b="1" i="0" u="none" strike="noStrike" kern="1200" cap="none" spc="0" normalizeH="0" baseline="0" noProof="0" dirty="0">
              <a:ln>
                <a:noFill/>
              </a:ln>
              <a:solidFill>
                <a:prstClr val="black"/>
              </a:solidFill>
              <a:effectLst/>
              <a:uLnTx/>
              <a:uFillTx/>
              <a:latin typeface="+mn-lt"/>
              <a:ea typeface="ＭＳ Ｐゴシック" charset="0"/>
              <a:cs typeface="Arial" charset="0"/>
            </a:endParaRPr>
          </a:p>
        </p:txBody>
      </p:sp>
      <p:grpSp>
        <p:nvGrpSpPr>
          <p:cNvPr id="2" name="Group 1">
            <a:extLst>
              <a:ext uri="{FF2B5EF4-FFF2-40B4-BE49-F238E27FC236}">
                <a16:creationId xmlns:a16="http://schemas.microsoft.com/office/drawing/2014/main" id="{B13A654C-C46F-E49B-4FC8-45A90EE627DE}"/>
              </a:ext>
            </a:extLst>
          </p:cNvPr>
          <p:cNvGrpSpPr/>
          <p:nvPr/>
        </p:nvGrpSpPr>
        <p:grpSpPr>
          <a:xfrm>
            <a:off x="0" y="6239434"/>
            <a:ext cx="12192000" cy="618565"/>
            <a:chOff x="0" y="6239434"/>
            <a:chExt cx="12192000" cy="618565"/>
          </a:xfrm>
        </p:grpSpPr>
        <p:grpSp>
          <p:nvGrpSpPr>
            <p:cNvPr id="3" name="Group 2">
              <a:extLst>
                <a:ext uri="{FF2B5EF4-FFF2-40B4-BE49-F238E27FC236}">
                  <a16:creationId xmlns:a16="http://schemas.microsoft.com/office/drawing/2014/main" id="{C4C21082-E62D-CA22-F91B-B4C7D52E0D3E}"/>
                </a:ext>
              </a:extLst>
            </p:cNvPr>
            <p:cNvGrpSpPr/>
            <p:nvPr/>
          </p:nvGrpSpPr>
          <p:grpSpPr>
            <a:xfrm>
              <a:off x="0" y="6239434"/>
              <a:ext cx="12192000" cy="618565"/>
              <a:chOff x="336332" y="0"/>
              <a:chExt cx="11855668" cy="6858000"/>
            </a:xfrm>
          </p:grpSpPr>
          <p:sp>
            <p:nvSpPr>
              <p:cNvPr id="20" name="Rectangle 19">
                <a:extLst>
                  <a:ext uri="{FF2B5EF4-FFF2-40B4-BE49-F238E27FC236}">
                    <a16:creationId xmlns:a16="http://schemas.microsoft.com/office/drawing/2014/main" id="{0E2DB511-EF7D-B732-A486-6A27E7446C68}"/>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1" name="Group 20">
                <a:extLst>
                  <a:ext uri="{FF2B5EF4-FFF2-40B4-BE49-F238E27FC236}">
                    <a16:creationId xmlns:a16="http://schemas.microsoft.com/office/drawing/2014/main" id="{18456B8E-9448-F053-6899-00DA430292C7}"/>
                  </a:ext>
                </a:extLst>
              </p:cNvPr>
              <p:cNvGrpSpPr/>
              <p:nvPr/>
            </p:nvGrpSpPr>
            <p:grpSpPr>
              <a:xfrm>
                <a:off x="5073505" y="0"/>
                <a:ext cx="7118495" cy="6858000"/>
                <a:chOff x="5073505" y="0"/>
                <a:chExt cx="7118495" cy="6858000"/>
              </a:xfrm>
            </p:grpSpPr>
            <p:sp>
              <p:nvSpPr>
                <p:cNvPr id="22" name="Parallelogram 21">
                  <a:extLst>
                    <a:ext uri="{FF2B5EF4-FFF2-40B4-BE49-F238E27FC236}">
                      <a16:creationId xmlns:a16="http://schemas.microsoft.com/office/drawing/2014/main" id="{AD61C39C-BF76-2142-2D50-85E374EB0964}"/>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DBD063DF-C61F-1E42-7958-A1A2D21C4217}"/>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6" name="Group 15">
              <a:extLst>
                <a:ext uri="{FF2B5EF4-FFF2-40B4-BE49-F238E27FC236}">
                  <a16:creationId xmlns:a16="http://schemas.microsoft.com/office/drawing/2014/main" id="{2844EB24-7EC3-0478-F57E-BBE640166101}"/>
                </a:ext>
              </a:extLst>
            </p:cNvPr>
            <p:cNvGrpSpPr/>
            <p:nvPr/>
          </p:nvGrpSpPr>
          <p:grpSpPr>
            <a:xfrm>
              <a:off x="191344" y="6347920"/>
              <a:ext cx="3456232" cy="380480"/>
              <a:chOff x="191344" y="6347920"/>
              <a:chExt cx="3456232" cy="380480"/>
            </a:xfrm>
          </p:grpSpPr>
          <p:sp>
            <p:nvSpPr>
              <p:cNvPr id="18" name="TextBox 17">
                <a:extLst>
                  <a:ext uri="{FF2B5EF4-FFF2-40B4-BE49-F238E27FC236}">
                    <a16:creationId xmlns:a16="http://schemas.microsoft.com/office/drawing/2014/main" id="{26BAEA43-6016-8EF4-5DBD-288FA033369F}"/>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19" name="TextBox 18">
                <a:extLst>
                  <a:ext uri="{FF2B5EF4-FFF2-40B4-BE49-F238E27FC236}">
                    <a16:creationId xmlns:a16="http://schemas.microsoft.com/office/drawing/2014/main" id="{6EAF69A0-64AA-2F68-02EA-6CDBE5AADA42}"/>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7" name="Picture 16" descr="Logo&#10;&#10;Description automatically generated">
              <a:extLst>
                <a:ext uri="{FF2B5EF4-FFF2-40B4-BE49-F238E27FC236}">
                  <a16:creationId xmlns:a16="http://schemas.microsoft.com/office/drawing/2014/main" id="{6C3EF51D-794C-A151-6CF3-F6C1FB4D7EE6}"/>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Tree>
    <p:extLst>
      <p:ext uri="{BB962C8B-B14F-4D97-AF65-F5344CB8AC3E}">
        <p14:creationId xmlns:p14="http://schemas.microsoft.com/office/powerpoint/2010/main" val="2473502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0B403-51B8-D60F-A429-50D66F577C75}"/>
            </a:ext>
          </a:extLst>
        </p:cNvPr>
        <p:cNvGrpSpPr/>
        <p:nvPr/>
      </p:nvGrpSpPr>
      <p:grpSpPr>
        <a:xfrm>
          <a:off x="0" y="0"/>
          <a:ext cx="0" cy="0"/>
          <a:chOff x="0" y="0"/>
          <a:chExt cx="0" cy="0"/>
        </a:xfrm>
      </p:grpSpPr>
      <p:sp>
        <p:nvSpPr>
          <p:cNvPr id="15" name="Rectangle 14">
            <a:extLst>
              <a:ext uri="{FF2B5EF4-FFF2-40B4-BE49-F238E27FC236}">
                <a16:creationId xmlns:a16="http://schemas.microsoft.com/office/drawing/2014/main" id="{96C8D0F0-E9CE-6953-B5E5-1F5CE2DC683F}"/>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rPr>
              <a:t>How and Why</a:t>
            </a:r>
          </a:p>
        </p:txBody>
      </p:sp>
      <p:grpSp>
        <p:nvGrpSpPr>
          <p:cNvPr id="2" name="Group 1">
            <a:extLst>
              <a:ext uri="{FF2B5EF4-FFF2-40B4-BE49-F238E27FC236}">
                <a16:creationId xmlns:a16="http://schemas.microsoft.com/office/drawing/2014/main" id="{EA16878B-7338-AD0E-9EC4-7F0DEC62098F}"/>
              </a:ext>
            </a:extLst>
          </p:cNvPr>
          <p:cNvGrpSpPr/>
          <p:nvPr/>
        </p:nvGrpSpPr>
        <p:grpSpPr>
          <a:xfrm>
            <a:off x="0" y="6239434"/>
            <a:ext cx="12192000" cy="618565"/>
            <a:chOff x="0" y="6239434"/>
            <a:chExt cx="12192000" cy="618565"/>
          </a:xfrm>
        </p:grpSpPr>
        <p:grpSp>
          <p:nvGrpSpPr>
            <p:cNvPr id="3" name="Group 2">
              <a:extLst>
                <a:ext uri="{FF2B5EF4-FFF2-40B4-BE49-F238E27FC236}">
                  <a16:creationId xmlns:a16="http://schemas.microsoft.com/office/drawing/2014/main" id="{F1F94471-0D0C-9C8B-7BC8-62DD9583E5FC}"/>
                </a:ext>
              </a:extLst>
            </p:cNvPr>
            <p:cNvGrpSpPr/>
            <p:nvPr/>
          </p:nvGrpSpPr>
          <p:grpSpPr>
            <a:xfrm>
              <a:off x="0" y="6239434"/>
              <a:ext cx="12192000" cy="618565"/>
              <a:chOff x="336332" y="0"/>
              <a:chExt cx="11855668" cy="6858000"/>
            </a:xfrm>
          </p:grpSpPr>
          <p:sp>
            <p:nvSpPr>
              <p:cNvPr id="20" name="Rectangle 19">
                <a:extLst>
                  <a:ext uri="{FF2B5EF4-FFF2-40B4-BE49-F238E27FC236}">
                    <a16:creationId xmlns:a16="http://schemas.microsoft.com/office/drawing/2014/main" id="{F9D7ACBA-834D-AFD8-98A8-2AEEB922670A}"/>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1" name="Group 20">
                <a:extLst>
                  <a:ext uri="{FF2B5EF4-FFF2-40B4-BE49-F238E27FC236}">
                    <a16:creationId xmlns:a16="http://schemas.microsoft.com/office/drawing/2014/main" id="{C8F9FAD2-D2DD-15D4-6905-C649C7BBCC34}"/>
                  </a:ext>
                </a:extLst>
              </p:cNvPr>
              <p:cNvGrpSpPr/>
              <p:nvPr/>
            </p:nvGrpSpPr>
            <p:grpSpPr>
              <a:xfrm>
                <a:off x="5073505" y="0"/>
                <a:ext cx="7118495" cy="6858000"/>
                <a:chOff x="5073505" y="0"/>
                <a:chExt cx="7118495" cy="6858000"/>
              </a:xfrm>
            </p:grpSpPr>
            <p:sp>
              <p:nvSpPr>
                <p:cNvPr id="22" name="Parallelogram 21">
                  <a:extLst>
                    <a:ext uri="{FF2B5EF4-FFF2-40B4-BE49-F238E27FC236}">
                      <a16:creationId xmlns:a16="http://schemas.microsoft.com/office/drawing/2014/main" id="{C60AA159-3E52-874A-44F6-D65D107A953F}"/>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6AE080CC-3C90-6ACE-F5A5-EE4E12B0821D}"/>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6" name="Group 15">
              <a:extLst>
                <a:ext uri="{FF2B5EF4-FFF2-40B4-BE49-F238E27FC236}">
                  <a16:creationId xmlns:a16="http://schemas.microsoft.com/office/drawing/2014/main" id="{C4B463BB-AA07-7522-9A9A-26A3950EED49}"/>
                </a:ext>
              </a:extLst>
            </p:cNvPr>
            <p:cNvGrpSpPr/>
            <p:nvPr/>
          </p:nvGrpSpPr>
          <p:grpSpPr>
            <a:xfrm>
              <a:off x="191344" y="6347920"/>
              <a:ext cx="3456232" cy="380480"/>
              <a:chOff x="191344" y="6347920"/>
              <a:chExt cx="3456232" cy="380480"/>
            </a:xfrm>
          </p:grpSpPr>
          <p:sp>
            <p:nvSpPr>
              <p:cNvPr id="18" name="TextBox 17">
                <a:extLst>
                  <a:ext uri="{FF2B5EF4-FFF2-40B4-BE49-F238E27FC236}">
                    <a16:creationId xmlns:a16="http://schemas.microsoft.com/office/drawing/2014/main" id="{BD19D964-D254-A015-E371-55C773A55C35}"/>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19" name="TextBox 18">
                <a:extLst>
                  <a:ext uri="{FF2B5EF4-FFF2-40B4-BE49-F238E27FC236}">
                    <a16:creationId xmlns:a16="http://schemas.microsoft.com/office/drawing/2014/main" id="{6B763BD3-9067-12AB-48F7-9C1483AC281C}"/>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7" name="Picture 16" descr="Logo&#10;&#10;Description automatically generated">
              <a:extLst>
                <a:ext uri="{FF2B5EF4-FFF2-40B4-BE49-F238E27FC236}">
                  <a16:creationId xmlns:a16="http://schemas.microsoft.com/office/drawing/2014/main" id="{94A87066-CDE1-ADBC-0DD2-A1FC627B777E}"/>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
        <p:nvSpPr>
          <p:cNvPr id="4" name="TextBox 3">
            <a:extLst>
              <a:ext uri="{FF2B5EF4-FFF2-40B4-BE49-F238E27FC236}">
                <a16:creationId xmlns:a16="http://schemas.microsoft.com/office/drawing/2014/main" id="{18568E12-C6ED-744E-429E-75B9B82F1764}"/>
              </a:ext>
            </a:extLst>
          </p:cNvPr>
          <p:cNvSpPr txBox="1"/>
          <p:nvPr/>
        </p:nvSpPr>
        <p:spPr>
          <a:xfrm>
            <a:off x="965430" y="921392"/>
            <a:ext cx="10261140" cy="5016758"/>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It is essential that you fully develop the points/arguments that you make</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A simple, but effective technique to help you develop your arguments is to think </a:t>
            </a:r>
            <a:r>
              <a:rPr kumimoji="0" lang="en-GB" sz="3200" b="1"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HOW </a:t>
            </a:r>
            <a:r>
              <a:rPr kumimoji="0" lang="en-GB" sz="32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and </a:t>
            </a:r>
            <a:r>
              <a:rPr kumimoji="0" lang="en-GB" sz="3200" b="1"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WHY</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200" b="1"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For example, take the question below:</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Assess the benefit to a luxury clothing manufacturer and retailer of implementing a system of quality assurance</a:t>
            </a:r>
          </a:p>
        </p:txBody>
      </p:sp>
    </p:spTree>
    <p:extLst>
      <p:ext uri="{BB962C8B-B14F-4D97-AF65-F5344CB8AC3E}">
        <p14:creationId xmlns:p14="http://schemas.microsoft.com/office/powerpoint/2010/main" val="2828527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1D51A8AE-F8B6-BD43-B3D0-37EDCBE81E9E}"/>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400" b="1" dirty="0">
                <a:solidFill>
                  <a:prstClr val="white"/>
                </a:solidFill>
                <a:latin typeface="Calibri" panose="020F0502020204030204"/>
              </a:rPr>
              <a:t>How and Why</a:t>
            </a:r>
            <a:endPar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 name="Group 1">
            <a:extLst>
              <a:ext uri="{FF2B5EF4-FFF2-40B4-BE49-F238E27FC236}">
                <a16:creationId xmlns:a16="http://schemas.microsoft.com/office/drawing/2014/main" id="{B13A654C-C46F-E49B-4FC8-45A90EE627DE}"/>
              </a:ext>
            </a:extLst>
          </p:cNvPr>
          <p:cNvGrpSpPr/>
          <p:nvPr/>
        </p:nvGrpSpPr>
        <p:grpSpPr>
          <a:xfrm>
            <a:off x="0" y="6239434"/>
            <a:ext cx="12192000" cy="618565"/>
            <a:chOff x="0" y="6239434"/>
            <a:chExt cx="12192000" cy="618565"/>
          </a:xfrm>
        </p:grpSpPr>
        <p:grpSp>
          <p:nvGrpSpPr>
            <p:cNvPr id="3" name="Group 2">
              <a:extLst>
                <a:ext uri="{FF2B5EF4-FFF2-40B4-BE49-F238E27FC236}">
                  <a16:creationId xmlns:a16="http://schemas.microsoft.com/office/drawing/2014/main" id="{C4C21082-E62D-CA22-F91B-B4C7D52E0D3E}"/>
                </a:ext>
              </a:extLst>
            </p:cNvPr>
            <p:cNvGrpSpPr/>
            <p:nvPr/>
          </p:nvGrpSpPr>
          <p:grpSpPr>
            <a:xfrm>
              <a:off x="0" y="6239434"/>
              <a:ext cx="12192000" cy="618565"/>
              <a:chOff x="336332" y="0"/>
              <a:chExt cx="11855668" cy="6858000"/>
            </a:xfrm>
          </p:grpSpPr>
          <p:sp>
            <p:nvSpPr>
              <p:cNvPr id="20" name="Rectangle 19">
                <a:extLst>
                  <a:ext uri="{FF2B5EF4-FFF2-40B4-BE49-F238E27FC236}">
                    <a16:creationId xmlns:a16="http://schemas.microsoft.com/office/drawing/2014/main" id="{0E2DB511-EF7D-B732-A486-6A27E7446C68}"/>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1" name="Group 20">
                <a:extLst>
                  <a:ext uri="{FF2B5EF4-FFF2-40B4-BE49-F238E27FC236}">
                    <a16:creationId xmlns:a16="http://schemas.microsoft.com/office/drawing/2014/main" id="{18456B8E-9448-F053-6899-00DA430292C7}"/>
                  </a:ext>
                </a:extLst>
              </p:cNvPr>
              <p:cNvGrpSpPr/>
              <p:nvPr/>
            </p:nvGrpSpPr>
            <p:grpSpPr>
              <a:xfrm>
                <a:off x="5073505" y="0"/>
                <a:ext cx="7118495" cy="6858000"/>
                <a:chOff x="5073505" y="0"/>
                <a:chExt cx="7118495" cy="6858000"/>
              </a:xfrm>
            </p:grpSpPr>
            <p:sp>
              <p:nvSpPr>
                <p:cNvPr id="22" name="Parallelogram 21">
                  <a:extLst>
                    <a:ext uri="{FF2B5EF4-FFF2-40B4-BE49-F238E27FC236}">
                      <a16:creationId xmlns:a16="http://schemas.microsoft.com/office/drawing/2014/main" id="{AD61C39C-BF76-2142-2D50-85E374EB0964}"/>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DBD063DF-C61F-1E42-7958-A1A2D21C4217}"/>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6" name="Group 15">
              <a:extLst>
                <a:ext uri="{FF2B5EF4-FFF2-40B4-BE49-F238E27FC236}">
                  <a16:creationId xmlns:a16="http://schemas.microsoft.com/office/drawing/2014/main" id="{2844EB24-7EC3-0478-F57E-BBE640166101}"/>
                </a:ext>
              </a:extLst>
            </p:cNvPr>
            <p:cNvGrpSpPr/>
            <p:nvPr/>
          </p:nvGrpSpPr>
          <p:grpSpPr>
            <a:xfrm>
              <a:off x="191344" y="6347920"/>
              <a:ext cx="3456232" cy="380480"/>
              <a:chOff x="191344" y="6347920"/>
              <a:chExt cx="3456232" cy="380480"/>
            </a:xfrm>
          </p:grpSpPr>
          <p:sp>
            <p:nvSpPr>
              <p:cNvPr id="18" name="TextBox 17">
                <a:extLst>
                  <a:ext uri="{FF2B5EF4-FFF2-40B4-BE49-F238E27FC236}">
                    <a16:creationId xmlns:a16="http://schemas.microsoft.com/office/drawing/2014/main" id="{26BAEA43-6016-8EF4-5DBD-288FA033369F}"/>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19" name="TextBox 18">
                <a:extLst>
                  <a:ext uri="{FF2B5EF4-FFF2-40B4-BE49-F238E27FC236}">
                    <a16:creationId xmlns:a16="http://schemas.microsoft.com/office/drawing/2014/main" id="{6EAF69A0-64AA-2F68-02EA-6CDBE5AADA42}"/>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7" name="Picture 16" descr="Logo&#10;&#10;Description automatically generated">
              <a:extLst>
                <a:ext uri="{FF2B5EF4-FFF2-40B4-BE49-F238E27FC236}">
                  <a16:creationId xmlns:a16="http://schemas.microsoft.com/office/drawing/2014/main" id="{6C3EF51D-794C-A151-6CF3-F6C1FB4D7EE6}"/>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
        <p:nvSpPr>
          <p:cNvPr id="4" name="TextBox 3">
            <a:extLst>
              <a:ext uri="{FF2B5EF4-FFF2-40B4-BE49-F238E27FC236}">
                <a16:creationId xmlns:a16="http://schemas.microsoft.com/office/drawing/2014/main" id="{E904FA83-B176-A828-CB7F-AD96AF834392}"/>
              </a:ext>
            </a:extLst>
          </p:cNvPr>
          <p:cNvSpPr txBox="1"/>
          <p:nvPr/>
        </p:nvSpPr>
        <p:spPr>
          <a:xfrm>
            <a:off x="703493" y="332656"/>
            <a:ext cx="10261140" cy="5570756"/>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lang="en-GB" sz="3600" b="1" dirty="0">
              <a:latin typeface="+mn-lt"/>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en-GB" sz="3200" b="1" i="1" dirty="0">
                <a:latin typeface="+mn-lt"/>
              </a:rPr>
              <a:t>A benefit of implementing quality assurance is that it could lead to better quality clothing. As a result, the clothing manufacturer may be able to charge a higher price for its clothing</a:t>
            </a:r>
          </a:p>
          <a:p>
            <a:pPr marL="0" marR="0" lvl="0" indent="0" algn="l" defTabSz="914400" rtl="0" eaLnBrk="1" fontAlgn="base" latinLnBrk="0" hangingPunct="1">
              <a:lnSpc>
                <a:spcPct val="100000"/>
              </a:lnSpc>
              <a:spcBef>
                <a:spcPct val="0"/>
              </a:spcBef>
              <a:spcAft>
                <a:spcPct val="0"/>
              </a:spcAft>
              <a:buClrTx/>
              <a:buSzTx/>
              <a:buFontTx/>
              <a:buNone/>
              <a:tabLst/>
              <a:defRPr/>
            </a:pPr>
            <a:endParaRPr lang="en-GB" sz="3200" b="1" i="1" dirty="0">
              <a:latin typeface="+mn-lt"/>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en-GB" sz="3200" dirty="0">
                <a:latin typeface="+mn-lt"/>
              </a:rPr>
              <a:t>This response lacks depth as it fails to explain</a:t>
            </a:r>
          </a:p>
          <a:p>
            <a:pPr marL="0" marR="0" lvl="0" indent="0" algn="l" defTabSz="914400" rtl="0" eaLnBrk="1" fontAlgn="base" latinLnBrk="0" hangingPunct="1">
              <a:lnSpc>
                <a:spcPct val="100000"/>
              </a:lnSpc>
              <a:spcBef>
                <a:spcPct val="0"/>
              </a:spcBef>
              <a:spcAft>
                <a:spcPct val="0"/>
              </a:spcAft>
              <a:buClrTx/>
              <a:buSzTx/>
              <a:buFontTx/>
              <a:buNone/>
              <a:tabLst/>
              <a:defRPr/>
            </a:pPr>
            <a:endParaRPr lang="en-GB" sz="3200" dirty="0">
              <a:latin typeface="+mn-lt"/>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en-GB" sz="3200" b="1" dirty="0">
                <a:latin typeface="+mn-lt"/>
              </a:rPr>
              <a:t>HOW</a:t>
            </a:r>
            <a:r>
              <a:rPr lang="en-GB" sz="3200" dirty="0">
                <a:latin typeface="+mn-lt"/>
              </a:rPr>
              <a:t> quality assurance could lead to better quality clothing</a:t>
            </a:r>
          </a:p>
          <a:p>
            <a:pPr marL="0" marR="0" lvl="0" indent="0" algn="l" defTabSz="914400" rtl="0" eaLnBrk="1" fontAlgn="base" latinLnBrk="0" hangingPunct="1">
              <a:lnSpc>
                <a:spcPct val="100000"/>
              </a:lnSpc>
              <a:spcBef>
                <a:spcPct val="0"/>
              </a:spcBef>
              <a:spcAft>
                <a:spcPct val="0"/>
              </a:spcAft>
              <a:buClrTx/>
              <a:buSzTx/>
              <a:buFontTx/>
              <a:buNone/>
              <a:tabLst/>
              <a:defRPr/>
            </a:pPr>
            <a:r>
              <a:rPr lang="en-GB" sz="3200" b="1" dirty="0">
                <a:latin typeface="+mn-lt"/>
              </a:rPr>
              <a:t>WHY </a:t>
            </a:r>
            <a:r>
              <a:rPr lang="en-GB" sz="3200" dirty="0">
                <a:latin typeface="+mn-lt"/>
              </a:rPr>
              <a:t>they may be able to charge a higher price</a:t>
            </a:r>
          </a:p>
          <a:p>
            <a:pPr marL="0" marR="0" lvl="0" indent="0" algn="l" defTabSz="914400" rtl="0" eaLnBrk="1" fontAlgn="base" latinLnBrk="0" hangingPunct="1">
              <a:lnSpc>
                <a:spcPct val="100000"/>
              </a:lnSpc>
              <a:spcBef>
                <a:spcPct val="0"/>
              </a:spcBef>
              <a:spcAft>
                <a:spcPct val="0"/>
              </a:spcAft>
              <a:buClrTx/>
              <a:buSzTx/>
              <a:buFontTx/>
              <a:buNone/>
              <a:tabLst/>
              <a:defRPr/>
            </a:pPr>
            <a:r>
              <a:rPr lang="en-GB" sz="3200" b="1" dirty="0">
                <a:latin typeface="+mn-lt"/>
              </a:rPr>
              <a:t>HOW</a:t>
            </a:r>
            <a:r>
              <a:rPr lang="en-GB" sz="3200" dirty="0">
                <a:latin typeface="+mn-lt"/>
              </a:rPr>
              <a:t> a price increase may affect the business</a:t>
            </a:r>
            <a:endParaRPr lang="en-GB" sz="3200" b="1" dirty="0">
              <a:latin typeface="+mn-lt"/>
            </a:endParaRPr>
          </a:p>
        </p:txBody>
      </p:sp>
    </p:spTree>
    <p:extLst>
      <p:ext uri="{BB962C8B-B14F-4D97-AF65-F5344CB8AC3E}">
        <p14:creationId xmlns:p14="http://schemas.microsoft.com/office/powerpoint/2010/main" val="30786422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89242-4463-1CD7-B74C-ED0902A8D7BE}"/>
            </a:ext>
          </a:extLst>
        </p:cNvPr>
        <p:cNvGrpSpPr/>
        <p:nvPr/>
      </p:nvGrpSpPr>
      <p:grpSpPr>
        <a:xfrm>
          <a:off x="0" y="0"/>
          <a:ext cx="0" cy="0"/>
          <a:chOff x="0" y="0"/>
          <a:chExt cx="0" cy="0"/>
        </a:xfrm>
      </p:grpSpPr>
      <p:sp>
        <p:nvSpPr>
          <p:cNvPr id="15" name="Rectangle 14">
            <a:extLst>
              <a:ext uri="{FF2B5EF4-FFF2-40B4-BE49-F238E27FC236}">
                <a16:creationId xmlns:a16="http://schemas.microsoft.com/office/drawing/2014/main" id="{9D667953-65CE-9BCA-C732-60891E137A7F}"/>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rPr>
              <a:t>How and Why – Premier Inn</a:t>
            </a:r>
          </a:p>
        </p:txBody>
      </p:sp>
      <p:grpSp>
        <p:nvGrpSpPr>
          <p:cNvPr id="2" name="Group 1">
            <a:extLst>
              <a:ext uri="{FF2B5EF4-FFF2-40B4-BE49-F238E27FC236}">
                <a16:creationId xmlns:a16="http://schemas.microsoft.com/office/drawing/2014/main" id="{0FF75FD3-E58E-1B5C-C341-3C575BCF2875}"/>
              </a:ext>
            </a:extLst>
          </p:cNvPr>
          <p:cNvGrpSpPr/>
          <p:nvPr/>
        </p:nvGrpSpPr>
        <p:grpSpPr>
          <a:xfrm>
            <a:off x="0" y="6239434"/>
            <a:ext cx="12192000" cy="618565"/>
            <a:chOff x="0" y="6239434"/>
            <a:chExt cx="12192000" cy="618565"/>
          </a:xfrm>
        </p:grpSpPr>
        <p:grpSp>
          <p:nvGrpSpPr>
            <p:cNvPr id="3" name="Group 2">
              <a:extLst>
                <a:ext uri="{FF2B5EF4-FFF2-40B4-BE49-F238E27FC236}">
                  <a16:creationId xmlns:a16="http://schemas.microsoft.com/office/drawing/2014/main" id="{4F1423EA-7407-D5F3-6198-C14983F1010A}"/>
                </a:ext>
              </a:extLst>
            </p:cNvPr>
            <p:cNvGrpSpPr/>
            <p:nvPr/>
          </p:nvGrpSpPr>
          <p:grpSpPr>
            <a:xfrm>
              <a:off x="0" y="6239434"/>
              <a:ext cx="12192000" cy="618565"/>
              <a:chOff x="336332" y="0"/>
              <a:chExt cx="11855668" cy="6858000"/>
            </a:xfrm>
          </p:grpSpPr>
          <p:sp>
            <p:nvSpPr>
              <p:cNvPr id="20" name="Rectangle 19">
                <a:extLst>
                  <a:ext uri="{FF2B5EF4-FFF2-40B4-BE49-F238E27FC236}">
                    <a16:creationId xmlns:a16="http://schemas.microsoft.com/office/drawing/2014/main" id="{42CADCC2-B64B-AF2E-BEBD-734F9D2A9399}"/>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1" name="Group 20">
                <a:extLst>
                  <a:ext uri="{FF2B5EF4-FFF2-40B4-BE49-F238E27FC236}">
                    <a16:creationId xmlns:a16="http://schemas.microsoft.com/office/drawing/2014/main" id="{C79840D0-869C-0D05-9B7E-81B692DF81F1}"/>
                  </a:ext>
                </a:extLst>
              </p:cNvPr>
              <p:cNvGrpSpPr/>
              <p:nvPr/>
            </p:nvGrpSpPr>
            <p:grpSpPr>
              <a:xfrm>
                <a:off x="5073505" y="0"/>
                <a:ext cx="7118495" cy="6858000"/>
                <a:chOff x="5073505" y="0"/>
                <a:chExt cx="7118495" cy="6858000"/>
              </a:xfrm>
            </p:grpSpPr>
            <p:sp>
              <p:nvSpPr>
                <p:cNvPr id="22" name="Parallelogram 21">
                  <a:extLst>
                    <a:ext uri="{FF2B5EF4-FFF2-40B4-BE49-F238E27FC236}">
                      <a16:creationId xmlns:a16="http://schemas.microsoft.com/office/drawing/2014/main" id="{2AFA731F-6D0E-C3FB-99D1-1B625ED23F4E}"/>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BF8690D9-1FE6-084C-33BE-2960A2AF1283}"/>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6" name="Group 15">
              <a:extLst>
                <a:ext uri="{FF2B5EF4-FFF2-40B4-BE49-F238E27FC236}">
                  <a16:creationId xmlns:a16="http://schemas.microsoft.com/office/drawing/2014/main" id="{E8594069-F247-8F03-0330-32B083491DDB}"/>
                </a:ext>
              </a:extLst>
            </p:cNvPr>
            <p:cNvGrpSpPr/>
            <p:nvPr/>
          </p:nvGrpSpPr>
          <p:grpSpPr>
            <a:xfrm>
              <a:off x="191344" y="6347920"/>
              <a:ext cx="3456232" cy="380480"/>
              <a:chOff x="191344" y="6347920"/>
              <a:chExt cx="3456232" cy="380480"/>
            </a:xfrm>
          </p:grpSpPr>
          <p:sp>
            <p:nvSpPr>
              <p:cNvPr id="18" name="TextBox 17">
                <a:extLst>
                  <a:ext uri="{FF2B5EF4-FFF2-40B4-BE49-F238E27FC236}">
                    <a16:creationId xmlns:a16="http://schemas.microsoft.com/office/drawing/2014/main" id="{8CDA4839-F7DB-C3AF-3360-51B5C889F10B}"/>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19" name="TextBox 18">
                <a:extLst>
                  <a:ext uri="{FF2B5EF4-FFF2-40B4-BE49-F238E27FC236}">
                    <a16:creationId xmlns:a16="http://schemas.microsoft.com/office/drawing/2014/main" id="{4976E035-52E0-E623-9C37-188D9F3AC758}"/>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7" name="Picture 16" descr="Logo&#10;&#10;Description automatically generated">
              <a:extLst>
                <a:ext uri="{FF2B5EF4-FFF2-40B4-BE49-F238E27FC236}">
                  <a16:creationId xmlns:a16="http://schemas.microsoft.com/office/drawing/2014/main" id="{A4926178-5454-8B50-E991-AF86A66EEB93}"/>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
        <p:nvSpPr>
          <p:cNvPr id="4" name="TextBox 3">
            <a:extLst>
              <a:ext uri="{FF2B5EF4-FFF2-40B4-BE49-F238E27FC236}">
                <a16:creationId xmlns:a16="http://schemas.microsoft.com/office/drawing/2014/main" id="{AC6FFA87-CAF2-B000-91D3-AEE7669587AF}"/>
              </a:ext>
            </a:extLst>
          </p:cNvPr>
          <p:cNvSpPr txBox="1"/>
          <p:nvPr/>
        </p:nvSpPr>
        <p:spPr>
          <a:xfrm>
            <a:off x="767408" y="1052736"/>
            <a:ext cx="10657184" cy="4524315"/>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60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Budget hotel chain, Premier Inn, has more than 80</a:t>
            </a:r>
            <a:r>
              <a:rPr lang="en-GB" sz="3600" dirty="0">
                <a:solidFill>
                  <a:prstClr val="black"/>
                </a:solidFill>
                <a:latin typeface="Calibri" panose="020F0502020204030204"/>
              </a:rPr>
              <a:t>0 hotels across the UK, with over 72,000 rooms</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60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60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Last year, Premier Inn achieved a capacity utilisation (occupancy rate) of 88%, the highest in the UK</a:t>
            </a:r>
          </a:p>
          <a:p>
            <a:pPr marL="0" marR="0" lvl="0" indent="0" algn="l" defTabSz="914400" rtl="0" eaLnBrk="1" fontAlgn="base" latinLnBrk="0" hangingPunct="1">
              <a:lnSpc>
                <a:spcPct val="100000"/>
              </a:lnSpc>
              <a:spcBef>
                <a:spcPct val="0"/>
              </a:spcBef>
              <a:spcAft>
                <a:spcPct val="0"/>
              </a:spcAft>
              <a:buClrTx/>
              <a:buSzTx/>
              <a:buFontTx/>
              <a:buNone/>
              <a:tabLst/>
              <a:defRPr/>
            </a:pPr>
            <a:endParaRPr lang="en-GB" sz="3600" dirty="0">
              <a:solidFill>
                <a:prstClr val="black"/>
              </a:solidFill>
              <a:latin typeface="Calibri" panose="020F0502020204030204"/>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60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The average capacity utilisation </a:t>
            </a:r>
            <a:r>
              <a:rPr lang="en-GB" sz="3600" dirty="0">
                <a:solidFill>
                  <a:prstClr val="black"/>
                </a:solidFill>
                <a:latin typeface="Calibri" panose="020F0502020204030204"/>
              </a:rPr>
              <a:t>(occupancy rate) in the UK hotel industry is 68%</a:t>
            </a:r>
            <a:endParaRPr kumimoji="0" lang="en-GB" sz="360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endParaRPr>
          </a:p>
        </p:txBody>
      </p:sp>
    </p:spTree>
    <p:extLst>
      <p:ext uri="{BB962C8B-B14F-4D97-AF65-F5344CB8AC3E}">
        <p14:creationId xmlns:p14="http://schemas.microsoft.com/office/powerpoint/2010/main" val="217278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FE56B-3ECE-544F-F3E2-9AA38787376A}"/>
            </a:ext>
          </a:extLst>
        </p:cNvPr>
        <p:cNvGrpSpPr/>
        <p:nvPr/>
      </p:nvGrpSpPr>
      <p:grpSpPr>
        <a:xfrm>
          <a:off x="0" y="0"/>
          <a:ext cx="0" cy="0"/>
          <a:chOff x="0" y="0"/>
          <a:chExt cx="0" cy="0"/>
        </a:xfrm>
      </p:grpSpPr>
      <p:sp>
        <p:nvSpPr>
          <p:cNvPr id="15" name="Rectangle 14">
            <a:extLst>
              <a:ext uri="{FF2B5EF4-FFF2-40B4-BE49-F238E27FC236}">
                <a16:creationId xmlns:a16="http://schemas.microsoft.com/office/drawing/2014/main" id="{D29B5069-6C73-BC56-71D7-5BF4E68F9BE1}"/>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rPr>
              <a:t>How and Why – Premier Inn</a:t>
            </a:r>
          </a:p>
        </p:txBody>
      </p:sp>
      <p:grpSp>
        <p:nvGrpSpPr>
          <p:cNvPr id="2" name="Group 1">
            <a:extLst>
              <a:ext uri="{FF2B5EF4-FFF2-40B4-BE49-F238E27FC236}">
                <a16:creationId xmlns:a16="http://schemas.microsoft.com/office/drawing/2014/main" id="{A27C2633-407C-B638-5649-1639409E7516}"/>
              </a:ext>
            </a:extLst>
          </p:cNvPr>
          <p:cNvGrpSpPr/>
          <p:nvPr/>
        </p:nvGrpSpPr>
        <p:grpSpPr>
          <a:xfrm>
            <a:off x="0" y="6239434"/>
            <a:ext cx="12192000" cy="618565"/>
            <a:chOff x="0" y="6239434"/>
            <a:chExt cx="12192000" cy="618565"/>
          </a:xfrm>
        </p:grpSpPr>
        <p:grpSp>
          <p:nvGrpSpPr>
            <p:cNvPr id="3" name="Group 2">
              <a:extLst>
                <a:ext uri="{FF2B5EF4-FFF2-40B4-BE49-F238E27FC236}">
                  <a16:creationId xmlns:a16="http://schemas.microsoft.com/office/drawing/2014/main" id="{8556578D-7968-184F-65AD-9EF226B5EDA9}"/>
                </a:ext>
              </a:extLst>
            </p:cNvPr>
            <p:cNvGrpSpPr/>
            <p:nvPr/>
          </p:nvGrpSpPr>
          <p:grpSpPr>
            <a:xfrm>
              <a:off x="0" y="6239434"/>
              <a:ext cx="12192000" cy="618565"/>
              <a:chOff x="336332" y="0"/>
              <a:chExt cx="11855668" cy="6858000"/>
            </a:xfrm>
          </p:grpSpPr>
          <p:sp>
            <p:nvSpPr>
              <p:cNvPr id="20" name="Rectangle 19">
                <a:extLst>
                  <a:ext uri="{FF2B5EF4-FFF2-40B4-BE49-F238E27FC236}">
                    <a16:creationId xmlns:a16="http://schemas.microsoft.com/office/drawing/2014/main" id="{79322E41-F3BE-E8E4-9CBE-31C6A8F07838}"/>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1" name="Group 20">
                <a:extLst>
                  <a:ext uri="{FF2B5EF4-FFF2-40B4-BE49-F238E27FC236}">
                    <a16:creationId xmlns:a16="http://schemas.microsoft.com/office/drawing/2014/main" id="{2D5A539D-142C-2FA8-DF4E-B9DF12752F3C}"/>
                  </a:ext>
                </a:extLst>
              </p:cNvPr>
              <p:cNvGrpSpPr/>
              <p:nvPr/>
            </p:nvGrpSpPr>
            <p:grpSpPr>
              <a:xfrm>
                <a:off x="5073505" y="0"/>
                <a:ext cx="7118495" cy="6858000"/>
                <a:chOff x="5073505" y="0"/>
                <a:chExt cx="7118495" cy="6858000"/>
              </a:xfrm>
            </p:grpSpPr>
            <p:sp>
              <p:nvSpPr>
                <p:cNvPr id="22" name="Parallelogram 21">
                  <a:extLst>
                    <a:ext uri="{FF2B5EF4-FFF2-40B4-BE49-F238E27FC236}">
                      <a16:creationId xmlns:a16="http://schemas.microsoft.com/office/drawing/2014/main" id="{BDCBF658-6A98-784C-775F-C64C219584BE}"/>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5566379C-F703-E4FD-50DE-52D40162CEBA}"/>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6" name="Group 15">
              <a:extLst>
                <a:ext uri="{FF2B5EF4-FFF2-40B4-BE49-F238E27FC236}">
                  <a16:creationId xmlns:a16="http://schemas.microsoft.com/office/drawing/2014/main" id="{C1DBC758-8647-B6F4-B939-05B6C10D5303}"/>
                </a:ext>
              </a:extLst>
            </p:cNvPr>
            <p:cNvGrpSpPr/>
            <p:nvPr/>
          </p:nvGrpSpPr>
          <p:grpSpPr>
            <a:xfrm>
              <a:off x="191344" y="6347920"/>
              <a:ext cx="3456232" cy="380480"/>
              <a:chOff x="191344" y="6347920"/>
              <a:chExt cx="3456232" cy="380480"/>
            </a:xfrm>
          </p:grpSpPr>
          <p:sp>
            <p:nvSpPr>
              <p:cNvPr id="18" name="TextBox 17">
                <a:extLst>
                  <a:ext uri="{FF2B5EF4-FFF2-40B4-BE49-F238E27FC236}">
                    <a16:creationId xmlns:a16="http://schemas.microsoft.com/office/drawing/2014/main" id="{876B6B52-2F6C-81BF-FAAD-2579E0EE6AD3}"/>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19" name="TextBox 18">
                <a:extLst>
                  <a:ext uri="{FF2B5EF4-FFF2-40B4-BE49-F238E27FC236}">
                    <a16:creationId xmlns:a16="http://schemas.microsoft.com/office/drawing/2014/main" id="{5331D727-D238-56A3-5C84-1CC0F514168C}"/>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7" name="Picture 16" descr="Logo&#10;&#10;Description automatically generated">
              <a:extLst>
                <a:ext uri="{FF2B5EF4-FFF2-40B4-BE49-F238E27FC236}">
                  <a16:creationId xmlns:a16="http://schemas.microsoft.com/office/drawing/2014/main" id="{02D9F8FF-553C-03C4-135F-D062D8163DE0}"/>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
        <p:nvSpPr>
          <p:cNvPr id="4" name="TextBox 3">
            <a:extLst>
              <a:ext uri="{FF2B5EF4-FFF2-40B4-BE49-F238E27FC236}">
                <a16:creationId xmlns:a16="http://schemas.microsoft.com/office/drawing/2014/main" id="{44B80D51-ED45-940F-31C1-40FD9305C2C4}"/>
              </a:ext>
            </a:extLst>
          </p:cNvPr>
          <p:cNvSpPr txBox="1"/>
          <p:nvPr/>
        </p:nvSpPr>
        <p:spPr>
          <a:xfrm>
            <a:off x="767408" y="836712"/>
            <a:ext cx="10657184" cy="2369880"/>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GB" sz="3800" b="1" dirty="0">
                <a:solidFill>
                  <a:prstClr val="black"/>
                </a:solidFill>
                <a:latin typeface="Calibri" panose="020F0502020204030204"/>
              </a:rPr>
              <a:t>Assess the benefit to Premier Inn of operating at 88% capacity utilisation</a:t>
            </a:r>
          </a:p>
          <a:p>
            <a:pPr marL="0" marR="0" lvl="0" indent="0" algn="l" defTabSz="914400" rtl="0" eaLnBrk="1" fontAlgn="base" latinLnBrk="0" hangingPunct="1">
              <a:lnSpc>
                <a:spcPct val="100000"/>
              </a:lnSpc>
              <a:spcBef>
                <a:spcPct val="0"/>
              </a:spcBef>
              <a:spcAft>
                <a:spcPct val="0"/>
              </a:spcAft>
              <a:buClrTx/>
              <a:buSzTx/>
              <a:buFontTx/>
              <a:buNone/>
              <a:tabLst/>
              <a:defRPr/>
            </a:pPr>
            <a:endParaRPr lang="en-GB" sz="3600" b="1" dirty="0">
              <a:solidFill>
                <a:prstClr val="black"/>
              </a:solidFill>
              <a:latin typeface="Calibri" panose="020F0502020204030204"/>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en-GB" sz="3600" b="1" dirty="0">
                <a:solidFill>
                  <a:prstClr val="black"/>
                </a:solidFill>
                <a:latin typeface="Calibri" panose="020F0502020204030204"/>
              </a:rPr>
              <a:t> </a:t>
            </a:r>
            <a:endParaRPr kumimoji="0" lang="en-GB" sz="3600" b="1"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endParaRPr>
          </a:p>
        </p:txBody>
      </p:sp>
      <p:sp>
        <p:nvSpPr>
          <p:cNvPr id="5" name="TextBox 4">
            <a:extLst>
              <a:ext uri="{FF2B5EF4-FFF2-40B4-BE49-F238E27FC236}">
                <a16:creationId xmlns:a16="http://schemas.microsoft.com/office/drawing/2014/main" id="{0193E06D-D30F-2E07-31AA-8674D608DD6C}"/>
              </a:ext>
            </a:extLst>
          </p:cNvPr>
          <p:cNvSpPr txBox="1"/>
          <p:nvPr/>
        </p:nvSpPr>
        <p:spPr>
          <a:xfrm>
            <a:off x="746750" y="2420888"/>
            <a:ext cx="10944396" cy="3724096"/>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GB" sz="3800" i="1" dirty="0">
                <a:solidFill>
                  <a:prstClr val="black"/>
                </a:solidFill>
                <a:latin typeface="Calibri" panose="020F0502020204030204"/>
              </a:rPr>
              <a:t>A benefit </a:t>
            </a:r>
            <a:r>
              <a:rPr kumimoji="0" lang="en-GB" sz="3800" b="0" i="1"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to </a:t>
            </a:r>
            <a:r>
              <a:rPr lang="en-GB" sz="3800" i="1" dirty="0">
                <a:solidFill>
                  <a:prstClr val="black"/>
                </a:solidFill>
                <a:latin typeface="Calibri" panose="020F0502020204030204"/>
              </a:rPr>
              <a:t>Premier Inn</a:t>
            </a:r>
            <a:r>
              <a:rPr kumimoji="0" lang="en-GB" sz="3800" b="0" i="1"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 of operating at </a:t>
            </a:r>
            <a:r>
              <a:rPr lang="en-GB" sz="3800" i="1" dirty="0">
                <a:solidFill>
                  <a:prstClr val="black"/>
                </a:solidFill>
                <a:latin typeface="Calibri" panose="020F0502020204030204"/>
              </a:rPr>
              <a:t>88</a:t>
            </a:r>
            <a:r>
              <a:rPr kumimoji="0" lang="en-GB" sz="3800" b="0" i="1"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 capacity utilisation is that it could lead to </a:t>
            </a:r>
            <a:r>
              <a:rPr lang="en-GB" sz="3800" i="1" dirty="0">
                <a:solidFill>
                  <a:prstClr val="black"/>
                </a:solidFill>
                <a:latin typeface="Calibri" panose="020F0502020204030204"/>
              </a:rPr>
              <a:t>lower</a:t>
            </a:r>
            <a:r>
              <a:rPr kumimoji="0" lang="en-GB" sz="3800" b="0" i="1"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 unit costs. As a result, </a:t>
            </a:r>
            <a:r>
              <a:rPr lang="en-GB" sz="3800" i="1" dirty="0">
                <a:solidFill>
                  <a:prstClr val="black"/>
                </a:solidFill>
                <a:latin typeface="Calibri" panose="020F0502020204030204"/>
              </a:rPr>
              <a:t>Premier Inn could reduce their prices and be more price competitive</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200" b="0" i="1"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en-GB" sz="3800" i="1" dirty="0">
                <a:solidFill>
                  <a:prstClr val="black"/>
                </a:solidFill>
                <a:latin typeface="Calibri" panose="020F0502020204030204"/>
              </a:rPr>
              <a:t>However,…………………</a:t>
            </a:r>
            <a:endParaRPr kumimoji="0" lang="en-GB" sz="3800" b="0" i="1"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endParaRPr>
          </a:p>
        </p:txBody>
      </p:sp>
    </p:spTree>
    <p:extLst>
      <p:ext uri="{BB962C8B-B14F-4D97-AF65-F5344CB8AC3E}">
        <p14:creationId xmlns:p14="http://schemas.microsoft.com/office/powerpoint/2010/main" val="3278415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06219C-86BE-AD81-9FBC-44DA6FD1A275}"/>
            </a:ext>
          </a:extLst>
        </p:cNvPr>
        <p:cNvGrpSpPr/>
        <p:nvPr/>
      </p:nvGrpSpPr>
      <p:grpSpPr>
        <a:xfrm>
          <a:off x="0" y="0"/>
          <a:ext cx="0" cy="0"/>
          <a:chOff x="0" y="0"/>
          <a:chExt cx="0" cy="0"/>
        </a:xfrm>
      </p:grpSpPr>
      <p:sp>
        <p:nvSpPr>
          <p:cNvPr id="15" name="Rectangle 14">
            <a:extLst>
              <a:ext uri="{FF2B5EF4-FFF2-40B4-BE49-F238E27FC236}">
                <a16:creationId xmlns:a16="http://schemas.microsoft.com/office/drawing/2014/main" id="{278F8E62-9758-125E-0C5A-081234B9E1E9}"/>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rPr>
              <a:t>How and Why – Premier Inn</a:t>
            </a:r>
          </a:p>
        </p:txBody>
      </p:sp>
      <p:grpSp>
        <p:nvGrpSpPr>
          <p:cNvPr id="2" name="Group 1">
            <a:extLst>
              <a:ext uri="{FF2B5EF4-FFF2-40B4-BE49-F238E27FC236}">
                <a16:creationId xmlns:a16="http://schemas.microsoft.com/office/drawing/2014/main" id="{E359C309-54FF-2C1B-015A-03E7D08410AD}"/>
              </a:ext>
            </a:extLst>
          </p:cNvPr>
          <p:cNvGrpSpPr/>
          <p:nvPr/>
        </p:nvGrpSpPr>
        <p:grpSpPr>
          <a:xfrm>
            <a:off x="0" y="6239434"/>
            <a:ext cx="12192000" cy="618565"/>
            <a:chOff x="0" y="6239434"/>
            <a:chExt cx="12192000" cy="618565"/>
          </a:xfrm>
        </p:grpSpPr>
        <p:grpSp>
          <p:nvGrpSpPr>
            <p:cNvPr id="3" name="Group 2">
              <a:extLst>
                <a:ext uri="{FF2B5EF4-FFF2-40B4-BE49-F238E27FC236}">
                  <a16:creationId xmlns:a16="http://schemas.microsoft.com/office/drawing/2014/main" id="{DB1090FC-1F73-0019-BAC8-FE939FFDA06E}"/>
                </a:ext>
              </a:extLst>
            </p:cNvPr>
            <p:cNvGrpSpPr/>
            <p:nvPr/>
          </p:nvGrpSpPr>
          <p:grpSpPr>
            <a:xfrm>
              <a:off x="0" y="6239434"/>
              <a:ext cx="12192000" cy="618565"/>
              <a:chOff x="336332" y="0"/>
              <a:chExt cx="11855668" cy="6858000"/>
            </a:xfrm>
          </p:grpSpPr>
          <p:sp>
            <p:nvSpPr>
              <p:cNvPr id="20" name="Rectangle 19">
                <a:extLst>
                  <a:ext uri="{FF2B5EF4-FFF2-40B4-BE49-F238E27FC236}">
                    <a16:creationId xmlns:a16="http://schemas.microsoft.com/office/drawing/2014/main" id="{AF815D35-D2B9-5429-150A-0F7F20B83404}"/>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1" name="Group 20">
                <a:extLst>
                  <a:ext uri="{FF2B5EF4-FFF2-40B4-BE49-F238E27FC236}">
                    <a16:creationId xmlns:a16="http://schemas.microsoft.com/office/drawing/2014/main" id="{4668EB11-F07D-87BF-9C05-92DDFE26974E}"/>
                  </a:ext>
                </a:extLst>
              </p:cNvPr>
              <p:cNvGrpSpPr/>
              <p:nvPr/>
            </p:nvGrpSpPr>
            <p:grpSpPr>
              <a:xfrm>
                <a:off x="5073505" y="0"/>
                <a:ext cx="7118495" cy="6858000"/>
                <a:chOff x="5073505" y="0"/>
                <a:chExt cx="7118495" cy="6858000"/>
              </a:xfrm>
            </p:grpSpPr>
            <p:sp>
              <p:nvSpPr>
                <p:cNvPr id="22" name="Parallelogram 21">
                  <a:extLst>
                    <a:ext uri="{FF2B5EF4-FFF2-40B4-BE49-F238E27FC236}">
                      <a16:creationId xmlns:a16="http://schemas.microsoft.com/office/drawing/2014/main" id="{A9DF57B7-E144-5C42-983E-C45F37D17ED1}"/>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B4337498-1FAE-48F0-1FFD-306B44581E72}"/>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6" name="Group 15">
              <a:extLst>
                <a:ext uri="{FF2B5EF4-FFF2-40B4-BE49-F238E27FC236}">
                  <a16:creationId xmlns:a16="http://schemas.microsoft.com/office/drawing/2014/main" id="{04FD59A4-F126-8F03-2311-B72A60EC5A3E}"/>
                </a:ext>
              </a:extLst>
            </p:cNvPr>
            <p:cNvGrpSpPr/>
            <p:nvPr/>
          </p:nvGrpSpPr>
          <p:grpSpPr>
            <a:xfrm>
              <a:off x="191344" y="6347920"/>
              <a:ext cx="3456232" cy="380480"/>
              <a:chOff x="191344" y="6347920"/>
              <a:chExt cx="3456232" cy="380480"/>
            </a:xfrm>
          </p:grpSpPr>
          <p:sp>
            <p:nvSpPr>
              <p:cNvPr id="18" name="TextBox 17">
                <a:extLst>
                  <a:ext uri="{FF2B5EF4-FFF2-40B4-BE49-F238E27FC236}">
                    <a16:creationId xmlns:a16="http://schemas.microsoft.com/office/drawing/2014/main" id="{7749291D-69C4-A921-24D2-948FEB0E5788}"/>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19" name="TextBox 18">
                <a:extLst>
                  <a:ext uri="{FF2B5EF4-FFF2-40B4-BE49-F238E27FC236}">
                    <a16:creationId xmlns:a16="http://schemas.microsoft.com/office/drawing/2014/main" id="{029D138A-06D2-1B83-9CFD-2D6E55D04951}"/>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7" name="Picture 16" descr="Logo&#10;&#10;Description automatically generated">
              <a:extLst>
                <a:ext uri="{FF2B5EF4-FFF2-40B4-BE49-F238E27FC236}">
                  <a16:creationId xmlns:a16="http://schemas.microsoft.com/office/drawing/2014/main" id="{B43E5D32-E930-FF1B-95FF-31C6328406B6}"/>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
        <p:nvSpPr>
          <p:cNvPr id="5" name="TextBox 4">
            <a:extLst>
              <a:ext uri="{FF2B5EF4-FFF2-40B4-BE49-F238E27FC236}">
                <a16:creationId xmlns:a16="http://schemas.microsoft.com/office/drawing/2014/main" id="{E7D0385E-F82B-3447-89F9-864C3FC2A39F}"/>
              </a:ext>
            </a:extLst>
          </p:cNvPr>
          <p:cNvSpPr txBox="1"/>
          <p:nvPr/>
        </p:nvSpPr>
        <p:spPr>
          <a:xfrm>
            <a:off x="500163" y="1155747"/>
            <a:ext cx="10944396" cy="2431435"/>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800" b="0" i="1"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A benefit to Premier Inn of operating at 88% capacity utilisation is that it could lead to lower unit costs. As a result, Premier Inn could reduce their prices and be more price competitive</a:t>
            </a:r>
          </a:p>
        </p:txBody>
      </p:sp>
      <p:sp>
        <p:nvSpPr>
          <p:cNvPr id="6" name="TextBox 5">
            <a:extLst>
              <a:ext uri="{FF2B5EF4-FFF2-40B4-BE49-F238E27FC236}">
                <a16:creationId xmlns:a16="http://schemas.microsoft.com/office/drawing/2014/main" id="{F5707661-F8CF-BF45-B41F-613AD1212C3A}"/>
              </a:ext>
            </a:extLst>
          </p:cNvPr>
          <p:cNvSpPr txBox="1"/>
          <p:nvPr/>
        </p:nvSpPr>
        <p:spPr>
          <a:xfrm>
            <a:off x="500163" y="3537486"/>
            <a:ext cx="10729192" cy="1938992"/>
          </a:xfrm>
          <a:prstGeom prst="rect">
            <a:avLst/>
          </a:prstGeom>
          <a:noFill/>
        </p:spPr>
        <p:txBody>
          <a:bodyPr wrap="square" rtlCol="0">
            <a:spAutoFit/>
          </a:bodyPr>
          <a:lstStyle/>
          <a:p>
            <a:endParaRPr lang="en-GB" sz="4000" dirty="0">
              <a:latin typeface="+mn-lt"/>
            </a:endParaRPr>
          </a:p>
          <a:p>
            <a:r>
              <a:rPr lang="en-GB" sz="4000" dirty="0">
                <a:latin typeface="+mn-lt"/>
              </a:rPr>
              <a:t>Use </a:t>
            </a:r>
            <a:r>
              <a:rPr lang="en-GB" sz="4000" b="1" dirty="0">
                <a:latin typeface="+mn-lt"/>
              </a:rPr>
              <a:t>HOW </a:t>
            </a:r>
            <a:r>
              <a:rPr lang="en-GB" sz="4000" dirty="0">
                <a:latin typeface="+mn-lt"/>
              </a:rPr>
              <a:t>and </a:t>
            </a:r>
            <a:r>
              <a:rPr lang="en-GB" sz="4000" b="1" dirty="0">
                <a:latin typeface="+mn-lt"/>
              </a:rPr>
              <a:t>WHY</a:t>
            </a:r>
            <a:r>
              <a:rPr lang="en-GB" sz="4000" dirty="0">
                <a:latin typeface="+mn-lt"/>
              </a:rPr>
              <a:t> to develop this argument further</a:t>
            </a:r>
          </a:p>
        </p:txBody>
      </p:sp>
    </p:spTree>
    <p:extLst>
      <p:ext uri="{BB962C8B-B14F-4D97-AF65-F5344CB8AC3E}">
        <p14:creationId xmlns:p14="http://schemas.microsoft.com/office/powerpoint/2010/main" val="11954175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BA25F-6786-2502-63DF-E301F183220F}"/>
            </a:ext>
          </a:extLst>
        </p:cNvPr>
        <p:cNvGrpSpPr/>
        <p:nvPr/>
      </p:nvGrpSpPr>
      <p:grpSpPr>
        <a:xfrm>
          <a:off x="0" y="0"/>
          <a:ext cx="0" cy="0"/>
          <a:chOff x="0" y="0"/>
          <a:chExt cx="0" cy="0"/>
        </a:xfrm>
      </p:grpSpPr>
      <p:sp>
        <p:nvSpPr>
          <p:cNvPr id="15" name="Rectangle 14">
            <a:extLst>
              <a:ext uri="{FF2B5EF4-FFF2-40B4-BE49-F238E27FC236}">
                <a16:creationId xmlns:a16="http://schemas.microsoft.com/office/drawing/2014/main" id="{3281EC18-CB45-13E2-75B8-ECAAAECD3041}"/>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rPr>
              <a:t>How and Why – Premier Inn</a:t>
            </a:r>
          </a:p>
        </p:txBody>
      </p:sp>
      <p:grpSp>
        <p:nvGrpSpPr>
          <p:cNvPr id="2" name="Group 1">
            <a:extLst>
              <a:ext uri="{FF2B5EF4-FFF2-40B4-BE49-F238E27FC236}">
                <a16:creationId xmlns:a16="http://schemas.microsoft.com/office/drawing/2014/main" id="{3A6A2C6E-A823-8FFC-E905-D80F9CC1E89D}"/>
              </a:ext>
            </a:extLst>
          </p:cNvPr>
          <p:cNvGrpSpPr/>
          <p:nvPr/>
        </p:nvGrpSpPr>
        <p:grpSpPr>
          <a:xfrm>
            <a:off x="0" y="6239434"/>
            <a:ext cx="12192000" cy="618565"/>
            <a:chOff x="0" y="6239434"/>
            <a:chExt cx="12192000" cy="618565"/>
          </a:xfrm>
        </p:grpSpPr>
        <p:grpSp>
          <p:nvGrpSpPr>
            <p:cNvPr id="3" name="Group 2">
              <a:extLst>
                <a:ext uri="{FF2B5EF4-FFF2-40B4-BE49-F238E27FC236}">
                  <a16:creationId xmlns:a16="http://schemas.microsoft.com/office/drawing/2014/main" id="{12C73495-B8FB-0E93-6E23-1060B0A08AF1}"/>
                </a:ext>
              </a:extLst>
            </p:cNvPr>
            <p:cNvGrpSpPr/>
            <p:nvPr/>
          </p:nvGrpSpPr>
          <p:grpSpPr>
            <a:xfrm>
              <a:off x="0" y="6239434"/>
              <a:ext cx="12192000" cy="618565"/>
              <a:chOff x="336332" y="0"/>
              <a:chExt cx="11855668" cy="6858000"/>
            </a:xfrm>
          </p:grpSpPr>
          <p:sp>
            <p:nvSpPr>
              <p:cNvPr id="20" name="Rectangle 19">
                <a:extLst>
                  <a:ext uri="{FF2B5EF4-FFF2-40B4-BE49-F238E27FC236}">
                    <a16:creationId xmlns:a16="http://schemas.microsoft.com/office/drawing/2014/main" id="{F7F6AAC1-FB9D-9827-FFD1-5B2494BF3DBC}"/>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1" name="Group 20">
                <a:extLst>
                  <a:ext uri="{FF2B5EF4-FFF2-40B4-BE49-F238E27FC236}">
                    <a16:creationId xmlns:a16="http://schemas.microsoft.com/office/drawing/2014/main" id="{DF17735A-B97C-67ED-5D0C-33504400F170}"/>
                  </a:ext>
                </a:extLst>
              </p:cNvPr>
              <p:cNvGrpSpPr/>
              <p:nvPr/>
            </p:nvGrpSpPr>
            <p:grpSpPr>
              <a:xfrm>
                <a:off x="5073505" y="0"/>
                <a:ext cx="7118495" cy="6858000"/>
                <a:chOff x="5073505" y="0"/>
                <a:chExt cx="7118495" cy="6858000"/>
              </a:xfrm>
            </p:grpSpPr>
            <p:sp>
              <p:nvSpPr>
                <p:cNvPr id="22" name="Parallelogram 21">
                  <a:extLst>
                    <a:ext uri="{FF2B5EF4-FFF2-40B4-BE49-F238E27FC236}">
                      <a16:creationId xmlns:a16="http://schemas.microsoft.com/office/drawing/2014/main" id="{42AED8A3-622A-768F-234C-9BA424379F73}"/>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4A42CE93-9143-C596-E0FE-43FCB2914FE8}"/>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6" name="Group 15">
              <a:extLst>
                <a:ext uri="{FF2B5EF4-FFF2-40B4-BE49-F238E27FC236}">
                  <a16:creationId xmlns:a16="http://schemas.microsoft.com/office/drawing/2014/main" id="{B48C63A7-6BE4-E182-4AE8-2E21F1BD5B73}"/>
                </a:ext>
              </a:extLst>
            </p:cNvPr>
            <p:cNvGrpSpPr/>
            <p:nvPr/>
          </p:nvGrpSpPr>
          <p:grpSpPr>
            <a:xfrm>
              <a:off x="191344" y="6347920"/>
              <a:ext cx="3456232" cy="380480"/>
              <a:chOff x="191344" y="6347920"/>
              <a:chExt cx="3456232" cy="380480"/>
            </a:xfrm>
          </p:grpSpPr>
          <p:sp>
            <p:nvSpPr>
              <p:cNvPr id="18" name="TextBox 17">
                <a:extLst>
                  <a:ext uri="{FF2B5EF4-FFF2-40B4-BE49-F238E27FC236}">
                    <a16:creationId xmlns:a16="http://schemas.microsoft.com/office/drawing/2014/main" id="{FD3D9709-3B9E-30F9-A8F9-081F86E503DC}"/>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19" name="TextBox 18">
                <a:extLst>
                  <a:ext uri="{FF2B5EF4-FFF2-40B4-BE49-F238E27FC236}">
                    <a16:creationId xmlns:a16="http://schemas.microsoft.com/office/drawing/2014/main" id="{88C719EA-041B-59CD-A1E2-2EDADCE42AEA}"/>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7" name="Picture 16" descr="Logo&#10;&#10;Description automatically generated">
              <a:extLst>
                <a:ext uri="{FF2B5EF4-FFF2-40B4-BE49-F238E27FC236}">
                  <a16:creationId xmlns:a16="http://schemas.microsoft.com/office/drawing/2014/main" id="{63305F36-345D-E9A0-F6F7-AE65EE5478FA}"/>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
        <p:nvSpPr>
          <p:cNvPr id="4" name="TextBox 3">
            <a:extLst>
              <a:ext uri="{FF2B5EF4-FFF2-40B4-BE49-F238E27FC236}">
                <a16:creationId xmlns:a16="http://schemas.microsoft.com/office/drawing/2014/main" id="{B0D7445D-9DC1-56D0-254C-D06F0E0CCEF2}"/>
              </a:ext>
            </a:extLst>
          </p:cNvPr>
          <p:cNvSpPr txBox="1"/>
          <p:nvPr/>
        </p:nvSpPr>
        <p:spPr>
          <a:xfrm>
            <a:off x="875420" y="1315665"/>
            <a:ext cx="10441160" cy="4226670"/>
          </a:xfrm>
          <a:prstGeom prst="rect">
            <a:avLst/>
          </a:prstGeom>
          <a:noFill/>
        </p:spPr>
        <p:txBody>
          <a:bodyPr wrap="square">
            <a:spAutoFit/>
          </a:bodyPr>
          <a:lstStyle/>
          <a:p>
            <a:pPr marL="0" marR="0" lvl="0" indent="0" algn="l" defTabSz="914400" rtl="0" eaLnBrk="1" fontAlgn="base" latinLnBrk="0" hangingPunct="1">
              <a:lnSpc>
                <a:spcPts val="3620"/>
              </a:lnSpc>
              <a:spcBef>
                <a:spcPct val="0"/>
              </a:spcBef>
              <a:spcAft>
                <a:spcPct val="0"/>
              </a:spcAft>
              <a:buClrTx/>
              <a:buSzTx/>
              <a:buFontTx/>
              <a:buNone/>
              <a:tabLst/>
              <a:defRPr/>
            </a:pPr>
            <a:r>
              <a:rPr kumimoji="0" lang="en-GB" sz="28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One impact is </a:t>
            </a:r>
            <a:r>
              <a:rPr lang="en-GB" sz="2800" dirty="0">
                <a:solidFill>
                  <a:prstClr val="black"/>
                </a:solidFill>
                <a:latin typeface="Calibri" panose="020F0502020204030204"/>
              </a:rPr>
              <a:t>lower </a:t>
            </a:r>
            <a:r>
              <a:rPr kumimoji="0" lang="en-GB" sz="28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unit costs. </a:t>
            </a:r>
            <a:r>
              <a:rPr kumimoji="0" lang="en-GB" sz="2800" b="0" i="0" u="none" strike="noStrike" kern="1200" cap="none" spc="0" normalizeH="0" baseline="0" noProof="0" dirty="0">
                <a:ln>
                  <a:noFill/>
                </a:ln>
                <a:solidFill>
                  <a:prstClr val="black"/>
                </a:solidFill>
                <a:effectLst/>
                <a:highlight>
                  <a:srgbClr val="FFFF00"/>
                </a:highlight>
                <a:uLnTx/>
                <a:uFillTx/>
                <a:latin typeface="Calibri" panose="020F0502020204030204"/>
                <a:ea typeface="ＭＳ Ｐゴシック" charset="0"/>
                <a:cs typeface="Arial" charset="0"/>
              </a:rPr>
              <a:t>This is because</a:t>
            </a:r>
            <a:r>
              <a:rPr kumimoji="0" lang="en-GB" sz="28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 the fixed costs of </a:t>
            </a:r>
            <a:r>
              <a:rPr lang="en-GB" sz="2800" dirty="0">
                <a:solidFill>
                  <a:prstClr val="black"/>
                </a:solidFill>
                <a:latin typeface="Calibri" panose="020F0502020204030204"/>
              </a:rPr>
              <a:t>the Premier Inn</a:t>
            </a:r>
            <a:r>
              <a:rPr kumimoji="0" lang="en-GB" sz="28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 </a:t>
            </a:r>
            <a:r>
              <a:rPr kumimoji="0" lang="en-GB" sz="2800" b="0" i="0" u="none" strike="noStrike" kern="1200" cap="none" spc="0" normalizeH="0" baseline="0" noProof="0" dirty="0">
                <a:ln>
                  <a:noFill/>
                </a:ln>
                <a:solidFill>
                  <a:prstClr val="black"/>
                </a:solidFill>
                <a:effectLst/>
                <a:highlight>
                  <a:srgbClr val="00FF00"/>
                </a:highlight>
                <a:uLnTx/>
                <a:uFillTx/>
                <a:latin typeface="Calibri" panose="020F0502020204030204"/>
                <a:ea typeface="ＭＳ Ｐゴシック" charset="0"/>
                <a:cs typeface="Arial" charset="0"/>
              </a:rPr>
              <a:t>such as </a:t>
            </a:r>
            <a:r>
              <a:rPr kumimoji="0" lang="en-GB" sz="28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the salaries of the </a:t>
            </a:r>
            <a:r>
              <a:rPr kumimoji="0" lang="en-GB" sz="2800" b="0" i="0" u="none" strike="noStrike" kern="1200" cap="none" spc="0" normalizeH="0" baseline="0" noProof="0" dirty="0">
                <a:ln>
                  <a:noFill/>
                </a:ln>
                <a:solidFill>
                  <a:prstClr val="black"/>
                </a:solidFill>
                <a:effectLst/>
                <a:highlight>
                  <a:srgbClr val="00FF00"/>
                </a:highlight>
                <a:uLnTx/>
                <a:uFillTx/>
                <a:latin typeface="Calibri" panose="020F0502020204030204"/>
                <a:ea typeface="ＭＳ Ｐゴシック" charset="0"/>
                <a:cs typeface="Arial" charset="0"/>
              </a:rPr>
              <a:t>receptionists</a:t>
            </a:r>
            <a:r>
              <a:rPr kumimoji="0" lang="en-GB" sz="28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 will be spread out over </a:t>
            </a:r>
            <a:r>
              <a:rPr lang="en-GB" sz="2800" dirty="0">
                <a:solidFill>
                  <a:prstClr val="black"/>
                </a:solidFill>
                <a:latin typeface="Calibri" panose="020F0502020204030204"/>
              </a:rPr>
              <a:t>more</a:t>
            </a:r>
            <a:r>
              <a:rPr kumimoji="0" lang="en-GB" sz="28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 </a:t>
            </a:r>
            <a:r>
              <a:rPr lang="en-GB" sz="2800" dirty="0">
                <a:solidFill>
                  <a:prstClr val="black"/>
                </a:solidFill>
                <a:highlight>
                  <a:srgbClr val="00FF00"/>
                </a:highlight>
                <a:latin typeface="Calibri" panose="020F0502020204030204"/>
              </a:rPr>
              <a:t>guests</a:t>
            </a:r>
            <a:r>
              <a:rPr kumimoji="0" lang="en-GB" sz="28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 </a:t>
            </a:r>
            <a:r>
              <a:rPr kumimoji="0" lang="en-GB" sz="2800" b="0" i="0" u="none" strike="noStrike" kern="1200" cap="none" spc="0" normalizeH="0" baseline="0" noProof="0" dirty="0">
                <a:ln>
                  <a:noFill/>
                </a:ln>
                <a:solidFill>
                  <a:prstClr val="black"/>
                </a:solidFill>
                <a:effectLst/>
                <a:highlight>
                  <a:srgbClr val="FFFF00"/>
                </a:highlight>
                <a:uLnTx/>
                <a:uFillTx/>
                <a:latin typeface="Calibri" panose="020F0502020204030204"/>
                <a:ea typeface="ＭＳ Ｐゴシック" charset="0"/>
                <a:cs typeface="Arial" charset="0"/>
              </a:rPr>
              <a:t>As a result,</a:t>
            </a:r>
            <a:r>
              <a:rPr kumimoji="0" lang="en-GB" sz="28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 </a:t>
            </a:r>
            <a:r>
              <a:rPr lang="en-GB" sz="2800" dirty="0">
                <a:solidFill>
                  <a:prstClr val="black"/>
                </a:solidFill>
                <a:latin typeface="Calibri" panose="020F0502020204030204"/>
              </a:rPr>
              <a:t>they </a:t>
            </a:r>
            <a:r>
              <a:rPr kumimoji="0" lang="en-GB" sz="28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may </a:t>
            </a:r>
            <a:r>
              <a:rPr lang="en-GB" sz="2800" dirty="0">
                <a:solidFill>
                  <a:prstClr val="black"/>
                </a:solidFill>
                <a:latin typeface="Calibri" panose="020F0502020204030204"/>
              </a:rPr>
              <a:t>be able to lower</a:t>
            </a:r>
            <a:r>
              <a:rPr kumimoji="0" lang="en-GB" sz="28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 the price of their </a:t>
            </a:r>
            <a:r>
              <a:rPr lang="en-GB" sz="2800" dirty="0">
                <a:solidFill>
                  <a:prstClr val="black"/>
                </a:solidFill>
                <a:highlight>
                  <a:srgbClr val="00FF00"/>
                </a:highlight>
                <a:latin typeface="Calibri" panose="020F0502020204030204"/>
              </a:rPr>
              <a:t>rooms</a:t>
            </a:r>
            <a:r>
              <a:rPr kumimoji="0" lang="en-GB" sz="28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 and maintain the same margin as before. A </a:t>
            </a:r>
            <a:r>
              <a:rPr lang="en-GB" sz="2800" dirty="0">
                <a:solidFill>
                  <a:prstClr val="black"/>
                </a:solidFill>
                <a:latin typeface="Calibri" panose="020F0502020204030204"/>
              </a:rPr>
              <a:t>reduction</a:t>
            </a:r>
            <a:r>
              <a:rPr kumimoji="0" lang="en-GB" sz="28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 in price </a:t>
            </a:r>
            <a:r>
              <a:rPr kumimoji="0" lang="en-GB" sz="2800" b="0" i="0" u="none" strike="noStrike" kern="1200" cap="none" spc="0" normalizeH="0" baseline="0" noProof="0" dirty="0">
                <a:ln>
                  <a:noFill/>
                </a:ln>
                <a:solidFill>
                  <a:prstClr val="black"/>
                </a:solidFill>
                <a:effectLst/>
                <a:highlight>
                  <a:srgbClr val="FFFF00"/>
                </a:highlight>
                <a:uLnTx/>
                <a:uFillTx/>
                <a:latin typeface="Calibri" panose="020F0502020204030204"/>
                <a:ea typeface="ＭＳ Ｐゴシック" charset="0"/>
                <a:cs typeface="Arial" charset="0"/>
              </a:rPr>
              <a:t>may lead to </a:t>
            </a:r>
            <a:r>
              <a:rPr kumimoji="0" lang="en-GB" sz="28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a</a:t>
            </a:r>
            <a:r>
              <a:rPr lang="en-GB" sz="2800" dirty="0">
                <a:solidFill>
                  <a:prstClr val="black"/>
                </a:solidFill>
                <a:latin typeface="Calibri" panose="020F0502020204030204"/>
              </a:rPr>
              <a:t>n </a:t>
            </a:r>
            <a:r>
              <a:rPr kumimoji="0" lang="en-GB" sz="28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increase in the number of </a:t>
            </a:r>
            <a:r>
              <a:rPr lang="en-GB" sz="2800" dirty="0">
                <a:solidFill>
                  <a:prstClr val="black"/>
                </a:solidFill>
                <a:highlight>
                  <a:srgbClr val="00FF00"/>
                </a:highlight>
                <a:latin typeface="Calibri" panose="020F0502020204030204"/>
              </a:rPr>
              <a:t>rooms that are booked</a:t>
            </a:r>
            <a:r>
              <a:rPr lang="en-GB" sz="2800" dirty="0">
                <a:solidFill>
                  <a:prstClr val="black"/>
                </a:solidFill>
                <a:highlight>
                  <a:srgbClr val="FFFFFF"/>
                </a:highlight>
                <a:latin typeface="Calibri" panose="020F0502020204030204"/>
              </a:rPr>
              <a:t>, especially if their </a:t>
            </a:r>
            <a:r>
              <a:rPr lang="en-GB" sz="2800" dirty="0">
                <a:solidFill>
                  <a:prstClr val="black"/>
                </a:solidFill>
                <a:highlight>
                  <a:srgbClr val="00FF00"/>
                </a:highlight>
                <a:latin typeface="Calibri" panose="020F0502020204030204"/>
              </a:rPr>
              <a:t>rooms</a:t>
            </a:r>
            <a:r>
              <a:rPr lang="en-GB" sz="2800" dirty="0">
                <a:solidFill>
                  <a:prstClr val="black"/>
                </a:solidFill>
                <a:highlight>
                  <a:srgbClr val="FFFFFF"/>
                </a:highlight>
                <a:latin typeface="Calibri" panose="020F0502020204030204"/>
              </a:rPr>
              <a:t> are cheaper than other </a:t>
            </a:r>
            <a:r>
              <a:rPr lang="en-GB" sz="2800" dirty="0">
                <a:solidFill>
                  <a:prstClr val="black"/>
                </a:solidFill>
                <a:highlight>
                  <a:srgbClr val="00FF00"/>
                </a:highlight>
                <a:latin typeface="Calibri" panose="020F0502020204030204"/>
              </a:rPr>
              <a:t>hotel chains, such as Travel Lodge and the Holiday Inn</a:t>
            </a:r>
            <a:r>
              <a:rPr lang="en-GB" sz="2800" dirty="0">
                <a:solidFill>
                  <a:prstClr val="black"/>
                </a:solidFill>
                <a:highlight>
                  <a:srgbClr val="FFFFFF"/>
                </a:highlight>
                <a:latin typeface="Calibri" panose="020F0502020204030204"/>
              </a:rPr>
              <a:t>. An increase in the number of rooms booked is </a:t>
            </a:r>
            <a:r>
              <a:rPr lang="en-GB" sz="2800" dirty="0">
                <a:solidFill>
                  <a:prstClr val="black"/>
                </a:solidFill>
                <a:highlight>
                  <a:srgbClr val="FFFF00"/>
                </a:highlight>
                <a:latin typeface="Calibri" panose="020F0502020204030204"/>
              </a:rPr>
              <a:t>likely to lead </a:t>
            </a:r>
            <a:r>
              <a:rPr lang="en-GB" sz="2800" dirty="0">
                <a:solidFill>
                  <a:prstClr val="black"/>
                </a:solidFill>
                <a:highlight>
                  <a:srgbClr val="FFFFFF"/>
                </a:highlight>
                <a:latin typeface="Calibri" panose="020F0502020204030204"/>
              </a:rPr>
              <a:t>to a further increase in </a:t>
            </a:r>
            <a:r>
              <a:rPr lang="en-GB" sz="2800" dirty="0">
                <a:solidFill>
                  <a:prstClr val="black"/>
                </a:solidFill>
                <a:highlight>
                  <a:srgbClr val="00FF00"/>
                </a:highlight>
                <a:latin typeface="Calibri" panose="020F0502020204030204"/>
              </a:rPr>
              <a:t>occupancy rate</a:t>
            </a:r>
            <a:r>
              <a:rPr lang="en-GB" sz="2800" dirty="0">
                <a:solidFill>
                  <a:prstClr val="black"/>
                </a:solidFill>
                <a:highlight>
                  <a:srgbClr val="FFFFFF"/>
                </a:highlight>
                <a:latin typeface="Calibri" panose="020F0502020204030204"/>
              </a:rPr>
              <a:t>, resulting in even lower unit costs</a:t>
            </a:r>
          </a:p>
        </p:txBody>
      </p:sp>
    </p:spTree>
    <p:extLst>
      <p:ext uri="{BB962C8B-B14F-4D97-AF65-F5344CB8AC3E}">
        <p14:creationId xmlns:p14="http://schemas.microsoft.com/office/powerpoint/2010/main" val="23750806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DFF97-7B27-2E0D-FCAC-6EB03D79CE64}"/>
            </a:ext>
          </a:extLst>
        </p:cNvPr>
        <p:cNvGrpSpPr/>
        <p:nvPr/>
      </p:nvGrpSpPr>
      <p:grpSpPr>
        <a:xfrm>
          <a:off x="0" y="0"/>
          <a:ext cx="0" cy="0"/>
          <a:chOff x="0" y="0"/>
          <a:chExt cx="0" cy="0"/>
        </a:xfrm>
      </p:grpSpPr>
      <p:sp>
        <p:nvSpPr>
          <p:cNvPr id="15" name="Rectangle 14">
            <a:extLst>
              <a:ext uri="{FF2B5EF4-FFF2-40B4-BE49-F238E27FC236}">
                <a16:creationId xmlns:a16="http://schemas.microsoft.com/office/drawing/2014/main" id="{5BABC546-3AEF-242B-98FE-4836D8497C4B}"/>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400" b="1" i="0" u="none" strike="noStrike" kern="1200" cap="none" spc="0" normalizeH="0" baseline="0" noProof="0" dirty="0">
                <a:ln>
                  <a:noFill/>
                </a:ln>
                <a:solidFill>
                  <a:prstClr val="white"/>
                </a:solidFill>
                <a:effectLst/>
                <a:uLnTx/>
                <a:uFillTx/>
                <a:latin typeface="Calibri" panose="020F0502020204030204"/>
                <a:ea typeface="+mn-ea"/>
                <a:cs typeface="+mn-cs"/>
              </a:rPr>
              <a:t>Evaluation, Supported Judgements and Recommendations</a:t>
            </a:r>
          </a:p>
        </p:txBody>
      </p:sp>
      <p:sp>
        <p:nvSpPr>
          <p:cNvPr id="2" name="TextBox 1">
            <a:extLst>
              <a:ext uri="{FF2B5EF4-FFF2-40B4-BE49-F238E27FC236}">
                <a16:creationId xmlns:a16="http://schemas.microsoft.com/office/drawing/2014/main" id="{66DD4263-C197-4F2D-35C2-C9C223BAD8D7}"/>
              </a:ext>
            </a:extLst>
          </p:cNvPr>
          <p:cNvSpPr txBox="1"/>
          <p:nvPr/>
        </p:nvSpPr>
        <p:spPr>
          <a:xfrm>
            <a:off x="983432" y="829877"/>
            <a:ext cx="11067754" cy="4355038"/>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6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endParaRPr>
          </a:p>
          <a:p>
            <a:pPr marL="457200" marR="0" lvl="0" indent="-457200" algn="l" defTabSz="914400" rtl="0" eaLnBrk="1" fontAlgn="base" latinLnBrk="0" hangingPunct="1">
              <a:lnSpc>
                <a:spcPct val="100000"/>
              </a:lnSpc>
              <a:spcBef>
                <a:spcPts val="600"/>
              </a:spcBef>
              <a:spcAft>
                <a:spcPts val="600"/>
              </a:spcAft>
              <a:buClrTx/>
              <a:buSzTx/>
              <a:buFontTx/>
              <a:buBlip>
                <a:blip r:embed="rId2"/>
              </a:buBlip>
              <a:tabLst/>
              <a:defRPr/>
            </a:pPr>
            <a:r>
              <a:rPr kumimoji="0" lang="en-GB" sz="36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In assess questions there needs to be clear balance</a:t>
            </a:r>
          </a:p>
          <a:p>
            <a:pPr marL="457200" marR="0" lvl="0" indent="-457200" algn="l" defTabSz="914400" rtl="0" eaLnBrk="1" fontAlgn="base" latinLnBrk="0" hangingPunct="1">
              <a:lnSpc>
                <a:spcPct val="100000"/>
              </a:lnSpc>
              <a:spcBef>
                <a:spcPts val="600"/>
              </a:spcBef>
              <a:spcAft>
                <a:spcPts val="600"/>
              </a:spcAft>
              <a:buClrTx/>
              <a:buSzTx/>
              <a:buFontTx/>
              <a:buBlip>
                <a:blip r:embed="rId2"/>
              </a:buBlip>
              <a:tabLst/>
              <a:defRPr/>
            </a:pPr>
            <a:r>
              <a:rPr kumimoji="0" lang="en-GB" sz="36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In the 10 and 12 mark questions there must be a conclusion/ supported judgement</a:t>
            </a:r>
          </a:p>
          <a:p>
            <a:pPr marL="457200" marR="0" lvl="0" indent="-457200" algn="l" defTabSz="914400" rtl="0" eaLnBrk="1" fontAlgn="base" latinLnBrk="0" hangingPunct="1">
              <a:lnSpc>
                <a:spcPct val="100000"/>
              </a:lnSpc>
              <a:spcBef>
                <a:spcPts val="600"/>
              </a:spcBef>
              <a:spcAft>
                <a:spcPts val="600"/>
              </a:spcAft>
              <a:buClrTx/>
              <a:buSzTx/>
              <a:buFontTx/>
              <a:buBlip>
                <a:blip r:embed="rId2"/>
              </a:buBlip>
              <a:tabLst/>
              <a:defRPr/>
            </a:pPr>
            <a:r>
              <a:rPr kumimoji="0" lang="en-GB" sz="36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The conclusion/supported judgement </a:t>
            </a:r>
            <a:r>
              <a:rPr lang="en-GB" sz="3600" dirty="0">
                <a:solidFill>
                  <a:prstClr val="black"/>
                </a:solidFill>
                <a:latin typeface="Calibri" panose="020F0502020204030204"/>
              </a:rPr>
              <a:t>needs to </a:t>
            </a:r>
            <a:r>
              <a:rPr kumimoji="0" lang="en-GB" sz="36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add value to the response and not just be a repeat of previous arguments (it needs to add something new)</a:t>
            </a:r>
          </a:p>
        </p:txBody>
      </p:sp>
      <p:grpSp>
        <p:nvGrpSpPr>
          <p:cNvPr id="3" name="Group 2">
            <a:extLst>
              <a:ext uri="{FF2B5EF4-FFF2-40B4-BE49-F238E27FC236}">
                <a16:creationId xmlns:a16="http://schemas.microsoft.com/office/drawing/2014/main" id="{93632281-488D-6DB3-4659-B73DA334D9F3}"/>
              </a:ext>
            </a:extLst>
          </p:cNvPr>
          <p:cNvGrpSpPr/>
          <p:nvPr/>
        </p:nvGrpSpPr>
        <p:grpSpPr>
          <a:xfrm>
            <a:off x="0" y="6239434"/>
            <a:ext cx="12192000" cy="618565"/>
            <a:chOff x="0" y="6239434"/>
            <a:chExt cx="12192000" cy="618565"/>
          </a:xfrm>
        </p:grpSpPr>
        <p:grpSp>
          <p:nvGrpSpPr>
            <p:cNvPr id="9" name="Group 8">
              <a:extLst>
                <a:ext uri="{FF2B5EF4-FFF2-40B4-BE49-F238E27FC236}">
                  <a16:creationId xmlns:a16="http://schemas.microsoft.com/office/drawing/2014/main" id="{206437DF-2C50-993F-9E82-20EBE794E1FE}"/>
                </a:ext>
              </a:extLst>
            </p:cNvPr>
            <p:cNvGrpSpPr/>
            <p:nvPr/>
          </p:nvGrpSpPr>
          <p:grpSpPr>
            <a:xfrm>
              <a:off x="0" y="6239434"/>
              <a:ext cx="12192000" cy="618565"/>
              <a:chOff x="336332" y="0"/>
              <a:chExt cx="11855668" cy="6858000"/>
            </a:xfrm>
          </p:grpSpPr>
          <p:sp>
            <p:nvSpPr>
              <p:cNvPr id="21" name="Rectangle 20">
                <a:extLst>
                  <a:ext uri="{FF2B5EF4-FFF2-40B4-BE49-F238E27FC236}">
                    <a16:creationId xmlns:a16="http://schemas.microsoft.com/office/drawing/2014/main" id="{B87E29CD-086A-CB3D-2A70-9A0F8C02306C}"/>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2" name="Group 21">
                <a:extLst>
                  <a:ext uri="{FF2B5EF4-FFF2-40B4-BE49-F238E27FC236}">
                    <a16:creationId xmlns:a16="http://schemas.microsoft.com/office/drawing/2014/main" id="{94F3E5FB-D2DB-DE77-CF3F-C50B2672A771}"/>
                  </a:ext>
                </a:extLst>
              </p:cNvPr>
              <p:cNvGrpSpPr/>
              <p:nvPr/>
            </p:nvGrpSpPr>
            <p:grpSpPr>
              <a:xfrm>
                <a:off x="5073505" y="0"/>
                <a:ext cx="7118495" cy="6858000"/>
                <a:chOff x="5073505" y="0"/>
                <a:chExt cx="7118495" cy="6858000"/>
              </a:xfrm>
            </p:grpSpPr>
            <p:sp>
              <p:nvSpPr>
                <p:cNvPr id="23" name="Parallelogram 22">
                  <a:extLst>
                    <a:ext uri="{FF2B5EF4-FFF2-40B4-BE49-F238E27FC236}">
                      <a16:creationId xmlns:a16="http://schemas.microsoft.com/office/drawing/2014/main" id="{6AF633A7-8341-470B-86A4-BFD757E7B1A0}"/>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Rectangle 23">
                  <a:extLst>
                    <a:ext uri="{FF2B5EF4-FFF2-40B4-BE49-F238E27FC236}">
                      <a16:creationId xmlns:a16="http://schemas.microsoft.com/office/drawing/2014/main" id="{7F4D2866-F5DA-55D4-C924-0C3C482ABD43}"/>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6" name="Group 15">
              <a:extLst>
                <a:ext uri="{FF2B5EF4-FFF2-40B4-BE49-F238E27FC236}">
                  <a16:creationId xmlns:a16="http://schemas.microsoft.com/office/drawing/2014/main" id="{C7EE9984-54D6-8EC5-A07C-9200DD3337DC}"/>
                </a:ext>
              </a:extLst>
            </p:cNvPr>
            <p:cNvGrpSpPr/>
            <p:nvPr/>
          </p:nvGrpSpPr>
          <p:grpSpPr>
            <a:xfrm>
              <a:off x="191344" y="6347920"/>
              <a:ext cx="3456232" cy="380480"/>
              <a:chOff x="191344" y="6347920"/>
              <a:chExt cx="3456232" cy="380480"/>
            </a:xfrm>
          </p:grpSpPr>
          <p:sp>
            <p:nvSpPr>
              <p:cNvPr id="19" name="TextBox 18">
                <a:extLst>
                  <a:ext uri="{FF2B5EF4-FFF2-40B4-BE49-F238E27FC236}">
                    <a16:creationId xmlns:a16="http://schemas.microsoft.com/office/drawing/2014/main" id="{11119068-45C7-8B54-11C6-A6E335CC64CD}"/>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20" name="TextBox 19">
                <a:extLst>
                  <a:ext uri="{FF2B5EF4-FFF2-40B4-BE49-F238E27FC236}">
                    <a16:creationId xmlns:a16="http://schemas.microsoft.com/office/drawing/2014/main" id="{C7D0A103-07C7-1124-1A0E-FDB50BE9853C}"/>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8" name="Picture 17" descr="Logo&#10;&#10;Description automatically generated">
              <a:extLst>
                <a:ext uri="{FF2B5EF4-FFF2-40B4-BE49-F238E27FC236}">
                  <a16:creationId xmlns:a16="http://schemas.microsoft.com/office/drawing/2014/main" id="{1ADC49E7-8136-8649-6B2C-BA187BEBE0B8}"/>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Tree>
    <p:extLst>
      <p:ext uri="{BB962C8B-B14F-4D97-AF65-F5344CB8AC3E}">
        <p14:creationId xmlns:p14="http://schemas.microsoft.com/office/powerpoint/2010/main" val="29313849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1D51A8AE-F8B6-BD43-B3D0-37EDCBE81E9E}"/>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400" b="1" dirty="0">
                <a:solidFill>
                  <a:prstClr val="white"/>
                </a:solidFill>
                <a:latin typeface="Calibri" panose="020F0502020204030204"/>
              </a:rPr>
              <a:t>Evaluation, Supported Judgements and Recommendations</a:t>
            </a:r>
            <a:endParaRPr kumimoji="0" lang="en-US" sz="34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168BA783-2B71-C107-E32E-922B00F2F2E6}"/>
              </a:ext>
            </a:extLst>
          </p:cNvPr>
          <p:cNvSpPr txBox="1"/>
          <p:nvPr/>
        </p:nvSpPr>
        <p:spPr>
          <a:xfrm>
            <a:off x="742143" y="620688"/>
            <a:ext cx="10707714" cy="5309146"/>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lang="en-GB" sz="2400" dirty="0">
              <a:latin typeface="+mn-lt"/>
            </a:endParaRPr>
          </a:p>
          <a:p>
            <a:pPr marL="457200" lvl="0" indent="-457200">
              <a:spcBef>
                <a:spcPts val="600"/>
              </a:spcBef>
              <a:spcAft>
                <a:spcPts val="600"/>
              </a:spcAft>
              <a:buBlip>
                <a:blip r:embed="rId2"/>
              </a:buBlip>
            </a:pPr>
            <a:r>
              <a:rPr lang="en-GB" sz="2800" dirty="0">
                <a:latin typeface="+mn-lt"/>
              </a:rPr>
              <a:t>In the 20 mark questions, a clear recommendation needs to be provided rather than a simple conclusion</a:t>
            </a:r>
          </a:p>
          <a:p>
            <a:pPr marL="457200" lvl="0" indent="-457200">
              <a:spcBef>
                <a:spcPts val="600"/>
              </a:spcBef>
              <a:spcAft>
                <a:spcPts val="600"/>
              </a:spcAft>
              <a:buBlip>
                <a:blip r:embed="rId2"/>
              </a:buBlip>
            </a:pPr>
            <a:r>
              <a:rPr lang="en-GB" sz="2800" dirty="0">
                <a:latin typeface="+mn-lt"/>
              </a:rPr>
              <a:t>The recommendation, whilst drawing on the previous arguments, should go beyond these and provide further information that supports the recommendation</a:t>
            </a:r>
          </a:p>
          <a:p>
            <a:pPr marL="457200" lvl="0" indent="-457200">
              <a:spcBef>
                <a:spcPts val="600"/>
              </a:spcBef>
              <a:spcAft>
                <a:spcPts val="600"/>
              </a:spcAft>
              <a:buBlip>
                <a:blip r:embed="rId2"/>
              </a:buBlip>
            </a:pPr>
            <a:r>
              <a:rPr lang="en-GB" sz="2800" dirty="0">
                <a:latin typeface="+mn-lt"/>
              </a:rPr>
              <a:t>For the recommendation to be effective, it must be linked to the context of the business in the question </a:t>
            </a:r>
          </a:p>
          <a:p>
            <a:pPr marL="457200" lvl="0" indent="-457200">
              <a:spcBef>
                <a:spcPts val="600"/>
              </a:spcBef>
              <a:spcAft>
                <a:spcPts val="600"/>
              </a:spcAft>
              <a:buBlip>
                <a:blip r:embed="rId2"/>
              </a:buBlip>
            </a:pPr>
            <a:r>
              <a:rPr lang="en-GB" sz="2800" dirty="0">
                <a:latin typeface="+mn-lt"/>
              </a:rPr>
              <a:t>Students who produced the best recommendations often used MOPS to identify the most significant reasons for choosing a particular option</a:t>
            </a:r>
          </a:p>
        </p:txBody>
      </p:sp>
      <p:grpSp>
        <p:nvGrpSpPr>
          <p:cNvPr id="3" name="Group 2">
            <a:extLst>
              <a:ext uri="{FF2B5EF4-FFF2-40B4-BE49-F238E27FC236}">
                <a16:creationId xmlns:a16="http://schemas.microsoft.com/office/drawing/2014/main" id="{C28A12E2-6DF3-BB75-8598-C64F8303A687}"/>
              </a:ext>
            </a:extLst>
          </p:cNvPr>
          <p:cNvGrpSpPr/>
          <p:nvPr/>
        </p:nvGrpSpPr>
        <p:grpSpPr>
          <a:xfrm>
            <a:off x="0" y="6239434"/>
            <a:ext cx="12192000" cy="618565"/>
            <a:chOff x="0" y="6239434"/>
            <a:chExt cx="12192000" cy="618565"/>
          </a:xfrm>
        </p:grpSpPr>
        <p:grpSp>
          <p:nvGrpSpPr>
            <p:cNvPr id="9" name="Group 8">
              <a:extLst>
                <a:ext uri="{FF2B5EF4-FFF2-40B4-BE49-F238E27FC236}">
                  <a16:creationId xmlns:a16="http://schemas.microsoft.com/office/drawing/2014/main" id="{DAFD367E-761E-DFCD-ED77-2E2348EE8D85}"/>
                </a:ext>
              </a:extLst>
            </p:cNvPr>
            <p:cNvGrpSpPr/>
            <p:nvPr/>
          </p:nvGrpSpPr>
          <p:grpSpPr>
            <a:xfrm>
              <a:off x="0" y="6239434"/>
              <a:ext cx="12192000" cy="618565"/>
              <a:chOff x="336332" y="0"/>
              <a:chExt cx="11855668" cy="6858000"/>
            </a:xfrm>
          </p:grpSpPr>
          <p:sp>
            <p:nvSpPr>
              <p:cNvPr id="21" name="Rectangle 20">
                <a:extLst>
                  <a:ext uri="{FF2B5EF4-FFF2-40B4-BE49-F238E27FC236}">
                    <a16:creationId xmlns:a16="http://schemas.microsoft.com/office/drawing/2014/main" id="{BD4139BE-8517-435D-AF3D-153F92C75D4E}"/>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2" name="Group 21">
                <a:extLst>
                  <a:ext uri="{FF2B5EF4-FFF2-40B4-BE49-F238E27FC236}">
                    <a16:creationId xmlns:a16="http://schemas.microsoft.com/office/drawing/2014/main" id="{F3590CD0-D86E-4B15-38D3-2FFA6BEB1DEF}"/>
                  </a:ext>
                </a:extLst>
              </p:cNvPr>
              <p:cNvGrpSpPr/>
              <p:nvPr/>
            </p:nvGrpSpPr>
            <p:grpSpPr>
              <a:xfrm>
                <a:off x="5073505" y="0"/>
                <a:ext cx="7118495" cy="6858000"/>
                <a:chOff x="5073505" y="0"/>
                <a:chExt cx="7118495" cy="6858000"/>
              </a:xfrm>
            </p:grpSpPr>
            <p:sp>
              <p:nvSpPr>
                <p:cNvPr id="23" name="Parallelogram 22">
                  <a:extLst>
                    <a:ext uri="{FF2B5EF4-FFF2-40B4-BE49-F238E27FC236}">
                      <a16:creationId xmlns:a16="http://schemas.microsoft.com/office/drawing/2014/main" id="{B0CB1950-12BD-FD2D-95E9-365F48930A1E}"/>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Rectangle 23">
                  <a:extLst>
                    <a:ext uri="{FF2B5EF4-FFF2-40B4-BE49-F238E27FC236}">
                      <a16:creationId xmlns:a16="http://schemas.microsoft.com/office/drawing/2014/main" id="{8EE6B24F-C1AE-388B-3647-E6985673333B}"/>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6" name="Group 15">
              <a:extLst>
                <a:ext uri="{FF2B5EF4-FFF2-40B4-BE49-F238E27FC236}">
                  <a16:creationId xmlns:a16="http://schemas.microsoft.com/office/drawing/2014/main" id="{BED23E25-2DFD-769B-0B73-8AFE102B30D0}"/>
                </a:ext>
              </a:extLst>
            </p:cNvPr>
            <p:cNvGrpSpPr/>
            <p:nvPr/>
          </p:nvGrpSpPr>
          <p:grpSpPr>
            <a:xfrm>
              <a:off x="191344" y="6347920"/>
              <a:ext cx="3456232" cy="380480"/>
              <a:chOff x="191344" y="6347920"/>
              <a:chExt cx="3456232" cy="380480"/>
            </a:xfrm>
          </p:grpSpPr>
          <p:sp>
            <p:nvSpPr>
              <p:cNvPr id="19" name="TextBox 18">
                <a:extLst>
                  <a:ext uri="{FF2B5EF4-FFF2-40B4-BE49-F238E27FC236}">
                    <a16:creationId xmlns:a16="http://schemas.microsoft.com/office/drawing/2014/main" id="{0C01C4A7-E4E8-EEBC-A94F-ECE8717A81CA}"/>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20" name="TextBox 19">
                <a:extLst>
                  <a:ext uri="{FF2B5EF4-FFF2-40B4-BE49-F238E27FC236}">
                    <a16:creationId xmlns:a16="http://schemas.microsoft.com/office/drawing/2014/main" id="{24E4A443-8F4D-7EBF-9758-9F360B92204C}"/>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8" name="Picture 17" descr="Logo&#10;&#10;Description automatically generated">
              <a:extLst>
                <a:ext uri="{FF2B5EF4-FFF2-40B4-BE49-F238E27FC236}">
                  <a16:creationId xmlns:a16="http://schemas.microsoft.com/office/drawing/2014/main" id="{6F5634CB-1C15-0BBF-9051-DDEF47F911D5}"/>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Tree>
    <p:extLst>
      <p:ext uri="{BB962C8B-B14F-4D97-AF65-F5344CB8AC3E}">
        <p14:creationId xmlns:p14="http://schemas.microsoft.com/office/powerpoint/2010/main" val="537616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6ABFD92A-BE59-17D5-6571-A7E15D70A186}"/>
              </a:ext>
            </a:extLst>
          </p:cNvPr>
          <p:cNvSpPr txBox="1"/>
          <p:nvPr/>
        </p:nvSpPr>
        <p:spPr>
          <a:xfrm>
            <a:off x="493056" y="247731"/>
            <a:ext cx="10427480" cy="212365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Calibri" panose="020F0502020204030204"/>
                <a:ea typeface="+mn-ea"/>
                <a:cs typeface="+mn-cs"/>
              </a:rPr>
              <a:t>A product has a YED of -2. If incomes increase by 5%, what will happen to the quantity demanded? </a:t>
            </a:r>
          </a:p>
        </p:txBody>
      </p:sp>
      <p:sp>
        <p:nvSpPr>
          <p:cNvPr id="14" name="Rectangle 13">
            <a:extLst>
              <a:ext uri="{FF2B5EF4-FFF2-40B4-BE49-F238E27FC236}">
                <a16:creationId xmlns:a16="http://schemas.microsoft.com/office/drawing/2014/main" id="{F6B1248D-15EE-851A-FCE5-D642F49F2E9F}"/>
              </a:ext>
            </a:extLst>
          </p:cNvPr>
          <p:cNvSpPr/>
          <p:nvPr/>
        </p:nvSpPr>
        <p:spPr>
          <a:xfrm>
            <a:off x="607357" y="3429000"/>
            <a:ext cx="1122741" cy="1015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0" b="1" i="0" u="none" strike="noStrike" kern="1200" cap="none" spc="0" normalizeH="0" baseline="0" noProof="0" dirty="0">
                <a:ln>
                  <a:noFill/>
                </a:ln>
                <a:solidFill>
                  <a:prstClr val="white"/>
                </a:solidFill>
                <a:effectLst/>
                <a:uLnTx/>
                <a:uFillTx/>
                <a:latin typeface="Calibri" panose="020F0502020204030204"/>
                <a:ea typeface="+mn-ea"/>
                <a:cs typeface="+mn-cs"/>
              </a:rPr>
              <a:t>A</a:t>
            </a:r>
          </a:p>
        </p:txBody>
      </p:sp>
      <p:sp>
        <p:nvSpPr>
          <p:cNvPr id="15" name="Rectangle 14">
            <a:extLst>
              <a:ext uri="{FF2B5EF4-FFF2-40B4-BE49-F238E27FC236}">
                <a16:creationId xmlns:a16="http://schemas.microsoft.com/office/drawing/2014/main" id="{1A82713F-61D4-E154-F5BD-5B44CDD9A3CA}"/>
              </a:ext>
            </a:extLst>
          </p:cNvPr>
          <p:cNvSpPr/>
          <p:nvPr/>
        </p:nvSpPr>
        <p:spPr>
          <a:xfrm>
            <a:off x="5374254" y="3429000"/>
            <a:ext cx="1122741" cy="1015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0" b="1" i="0" u="none" strike="noStrike" kern="1200" cap="none" spc="0" normalizeH="0" baseline="0" noProof="0" dirty="0">
                <a:ln>
                  <a:noFill/>
                </a:ln>
                <a:solidFill>
                  <a:prstClr val="white"/>
                </a:solidFill>
                <a:effectLst/>
                <a:uLnTx/>
                <a:uFillTx/>
                <a:latin typeface="Calibri" panose="020F0502020204030204"/>
                <a:ea typeface="+mn-ea"/>
                <a:cs typeface="+mn-cs"/>
              </a:rPr>
              <a:t>B</a:t>
            </a:r>
          </a:p>
        </p:txBody>
      </p:sp>
      <p:sp>
        <p:nvSpPr>
          <p:cNvPr id="16" name="Rectangle 15">
            <a:extLst>
              <a:ext uri="{FF2B5EF4-FFF2-40B4-BE49-F238E27FC236}">
                <a16:creationId xmlns:a16="http://schemas.microsoft.com/office/drawing/2014/main" id="{CFC16FDD-098F-06F6-FCD0-A4BBFA30600D}"/>
              </a:ext>
            </a:extLst>
          </p:cNvPr>
          <p:cNvSpPr/>
          <p:nvPr/>
        </p:nvSpPr>
        <p:spPr>
          <a:xfrm>
            <a:off x="607357" y="4758015"/>
            <a:ext cx="1122741" cy="1015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0" b="1" i="0" u="none" strike="noStrike" kern="1200" cap="none" spc="0" normalizeH="0" baseline="0" noProof="0" dirty="0">
                <a:ln>
                  <a:noFill/>
                </a:ln>
                <a:solidFill>
                  <a:prstClr val="white"/>
                </a:solidFill>
                <a:effectLst/>
                <a:uLnTx/>
                <a:uFillTx/>
                <a:latin typeface="Calibri" panose="020F0502020204030204"/>
                <a:ea typeface="+mn-ea"/>
                <a:cs typeface="+mn-cs"/>
              </a:rPr>
              <a:t>C</a:t>
            </a:r>
          </a:p>
        </p:txBody>
      </p:sp>
      <p:sp>
        <p:nvSpPr>
          <p:cNvPr id="17" name="Rectangle 16">
            <a:extLst>
              <a:ext uri="{FF2B5EF4-FFF2-40B4-BE49-F238E27FC236}">
                <a16:creationId xmlns:a16="http://schemas.microsoft.com/office/drawing/2014/main" id="{7B1CDDC1-9E98-FEEE-D82E-548755F9D62D}"/>
              </a:ext>
            </a:extLst>
          </p:cNvPr>
          <p:cNvSpPr/>
          <p:nvPr/>
        </p:nvSpPr>
        <p:spPr>
          <a:xfrm>
            <a:off x="5374254" y="4758015"/>
            <a:ext cx="1122741" cy="1015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0" b="1" i="0" u="none" strike="noStrike" kern="1200" cap="none" spc="0" normalizeH="0" baseline="0" noProof="0" dirty="0">
                <a:ln>
                  <a:noFill/>
                </a:ln>
                <a:solidFill>
                  <a:prstClr val="white"/>
                </a:solidFill>
                <a:effectLst/>
                <a:uLnTx/>
                <a:uFillTx/>
                <a:latin typeface="Calibri" panose="020F0502020204030204"/>
                <a:ea typeface="+mn-ea"/>
                <a:cs typeface="+mn-cs"/>
              </a:rPr>
              <a:t>D</a:t>
            </a:r>
          </a:p>
        </p:txBody>
      </p:sp>
      <p:sp>
        <p:nvSpPr>
          <p:cNvPr id="18" name="TextBox 17">
            <a:extLst>
              <a:ext uri="{FF2B5EF4-FFF2-40B4-BE49-F238E27FC236}">
                <a16:creationId xmlns:a16="http://schemas.microsoft.com/office/drawing/2014/main" id="{0A790F6A-176B-491F-A869-14000034D077}"/>
              </a:ext>
            </a:extLst>
          </p:cNvPr>
          <p:cNvSpPr txBox="1"/>
          <p:nvPr/>
        </p:nvSpPr>
        <p:spPr>
          <a:xfrm>
            <a:off x="1821557" y="3356159"/>
            <a:ext cx="3294807"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Fall by 10</a:t>
            </a:r>
            <a:r>
              <a:rPr lang="en-US" sz="3600" dirty="0">
                <a:solidFill>
                  <a:prstClr val="black"/>
                </a:solidFill>
                <a:latin typeface="Calibri" panose="020F0502020204030204"/>
                <a:ea typeface="+mn-ea"/>
                <a:cs typeface="+mn-cs"/>
              </a:rPr>
              <a:t>%	</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19" name="TextBox 18">
            <a:extLst>
              <a:ext uri="{FF2B5EF4-FFF2-40B4-BE49-F238E27FC236}">
                <a16:creationId xmlns:a16="http://schemas.microsoft.com/office/drawing/2014/main" id="{96EB6141-B262-015A-92B0-98A77747D7D7}"/>
              </a:ext>
            </a:extLst>
          </p:cNvPr>
          <p:cNvSpPr txBox="1"/>
          <p:nvPr/>
        </p:nvSpPr>
        <p:spPr>
          <a:xfrm>
            <a:off x="6803839" y="3349844"/>
            <a:ext cx="3913361"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solidFill>
                  <a:prstClr val="black"/>
                </a:solidFill>
                <a:latin typeface="Calibri" panose="020F0502020204030204"/>
                <a:ea typeface="+mn-ea"/>
                <a:cs typeface="+mn-cs"/>
              </a:rPr>
              <a:t>Increase by 10%</a:t>
            </a:r>
            <a:endPar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EB178791-6722-9ED9-67DE-BA373523203C}"/>
              </a:ext>
            </a:extLst>
          </p:cNvPr>
          <p:cNvSpPr txBox="1"/>
          <p:nvPr/>
        </p:nvSpPr>
        <p:spPr>
          <a:xfrm>
            <a:off x="1878921" y="4814056"/>
            <a:ext cx="3450046"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solidFill>
                  <a:prstClr val="black"/>
                </a:solidFill>
                <a:latin typeface="Calibri" panose="020F0502020204030204"/>
                <a:ea typeface="+mn-ea"/>
                <a:cs typeface="+mn-cs"/>
              </a:rPr>
              <a:t>Fall by 5%</a:t>
            </a:r>
            <a:r>
              <a:rPr lang="en-US" sz="2800" dirty="0">
                <a:solidFill>
                  <a:prstClr val="black"/>
                </a:solidFill>
                <a:latin typeface="Calibri" panose="020F0502020204030204"/>
                <a:ea typeface="+mn-ea"/>
                <a:cs typeface="+mn-cs"/>
              </a:rPr>
              <a:t>	</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2FF36779-4430-06B0-1A29-C67A4B0888BA}"/>
              </a:ext>
            </a:extLst>
          </p:cNvPr>
          <p:cNvSpPr txBox="1"/>
          <p:nvPr/>
        </p:nvSpPr>
        <p:spPr>
          <a:xfrm>
            <a:off x="6816080" y="4725144"/>
            <a:ext cx="3742268"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Increase by 5%</a:t>
            </a:r>
          </a:p>
        </p:txBody>
      </p:sp>
      <p:sp>
        <p:nvSpPr>
          <p:cNvPr id="22" name="Rounded Rectangle 21">
            <a:extLst>
              <a:ext uri="{FF2B5EF4-FFF2-40B4-BE49-F238E27FC236}">
                <a16:creationId xmlns:a16="http://schemas.microsoft.com/office/drawing/2014/main" id="{6E337FF5-F6DA-9F84-CAE6-67026502557A}"/>
              </a:ext>
            </a:extLst>
          </p:cNvPr>
          <p:cNvSpPr/>
          <p:nvPr/>
        </p:nvSpPr>
        <p:spPr>
          <a:xfrm>
            <a:off x="1821557" y="3358604"/>
            <a:ext cx="3443628" cy="1279634"/>
          </a:xfrm>
          <a:prstGeom prst="round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 name="Group 1">
            <a:extLst>
              <a:ext uri="{FF2B5EF4-FFF2-40B4-BE49-F238E27FC236}">
                <a16:creationId xmlns:a16="http://schemas.microsoft.com/office/drawing/2014/main" id="{CA9C0F1F-E867-20F7-2E25-B1CB46EAC614}"/>
              </a:ext>
            </a:extLst>
          </p:cNvPr>
          <p:cNvGrpSpPr/>
          <p:nvPr/>
        </p:nvGrpSpPr>
        <p:grpSpPr>
          <a:xfrm>
            <a:off x="0" y="6239434"/>
            <a:ext cx="12192000" cy="618565"/>
            <a:chOff x="0" y="6239434"/>
            <a:chExt cx="12192000" cy="618565"/>
          </a:xfrm>
        </p:grpSpPr>
        <p:grpSp>
          <p:nvGrpSpPr>
            <p:cNvPr id="3" name="Group 2">
              <a:extLst>
                <a:ext uri="{FF2B5EF4-FFF2-40B4-BE49-F238E27FC236}">
                  <a16:creationId xmlns:a16="http://schemas.microsoft.com/office/drawing/2014/main" id="{86E8FCAF-D2B9-C122-FCB7-B7C307500094}"/>
                </a:ext>
              </a:extLst>
            </p:cNvPr>
            <p:cNvGrpSpPr/>
            <p:nvPr/>
          </p:nvGrpSpPr>
          <p:grpSpPr>
            <a:xfrm>
              <a:off x="0" y="6239434"/>
              <a:ext cx="12192000" cy="618565"/>
              <a:chOff x="336332" y="0"/>
              <a:chExt cx="11855668" cy="6858000"/>
            </a:xfrm>
          </p:grpSpPr>
          <p:sp>
            <p:nvSpPr>
              <p:cNvPr id="8" name="Rectangle 7">
                <a:extLst>
                  <a:ext uri="{FF2B5EF4-FFF2-40B4-BE49-F238E27FC236}">
                    <a16:creationId xmlns:a16="http://schemas.microsoft.com/office/drawing/2014/main" id="{66ADD845-A479-EE1B-C62F-EE8218A33EFF}"/>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9" name="Group 8">
                <a:extLst>
                  <a:ext uri="{FF2B5EF4-FFF2-40B4-BE49-F238E27FC236}">
                    <a16:creationId xmlns:a16="http://schemas.microsoft.com/office/drawing/2014/main" id="{F89E2220-246C-771B-0720-C631EDA6A6EA}"/>
                  </a:ext>
                </a:extLst>
              </p:cNvPr>
              <p:cNvGrpSpPr/>
              <p:nvPr/>
            </p:nvGrpSpPr>
            <p:grpSpPr>
              <a:xfrm>
                <a:off x="5073505" y="0"/>
                <a:ext cx="7118495" cy="6858000"/>
                <a:chOff x="5073505" y="0"/>
                <a:chExt cx="7118495" cy="6858000"/>
              </a:xfrm>
            </p:grpSpPr>
            <p:sp>
              <p:nvSpPr>
                <p:cNvPr id="10" name="Parallelogram 9">
                  <a:extLst>
                    <a:ext uri="{FF2B5EF4-FFF2-40B4-BE49-F238E27FC236}">
                      <a16:creationId xmlns:a16="http://schemas.microsoft.com/office/drawing/2014/main" id="{D76E30F1-0B24-3474-7B29-C51CACB823BE}"/>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F3F166FE-B37B-A303-400F-097E27EEB715}"/>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4" name="Group 3">
              <a:extLst>
                <a:ext uri="{FF2B5EF4-FFF2-40B4-BE49-F238E27FC236}">
                  <a16:creationId xmlns:a16="http://schemas.microsoft.com/office/drawing/2014/main" id="{E8B60BA3-9E28-2D95-0C41-A42397F9B971}"/>
                </a:ext>
              </a:extLst>
            </p:cNvPr>
            <p:cNvGrpSpPr/>
            <p:nvPr/>
          </p:nvGrpSpPr>
          <p:grpSpPr>
            <a:xfrm>
              <a:off x="191344" y="6347920"/>
              <a:ext cx="3456232" cy="380480"/>
              <a:chOff x="191344" y="6347920"/>
              <a:chExt cx="3456232" cy="380480"/>
            </a:xfrm>
          </p:grpSpPr>
          <p:sp>
            <p:nvSpPr>
              <p:cNvPr id="6" name="TextBox 5">
                <a:extLst>
                  <a:ext uri="{FF2B5EF4-FFF2-40B4-BE49-F238E27FC236}">
                    <a16:creationId xmlns:a16="http://schemas.microsoft.com/office/drawing/2014/main" id="{54C856AA-E928-8EE7-B139-9F1F9AC871B3}"/>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7" name="TextBox 6">
                <a:extLst>
                  <a:ext uri="{FF2B5EF4-FFF2-40B4-BE49-F238E27FC236}">
                    <a16:creationId xmlns:a16="http://schemas.microsoft.com/office/drawing/2014/main" id="{5D03E199-6F3B-C133-AFCE-613B980FC365}"/>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5" name="Picture 4" descr="Logo&#10;&#10;Description automatically generated">
              <a:extLst>
                <a:ext uri="{FF2B5EF4-FFF2-40B4-BE49-F238E27FC236}">
                  <a16:creationId xmlns:a16="http://schemas.microsoft.com/office/drawing/2014/main" id="{FDD7D8C8-1C44-D014-9B5A-81401ADBDE33}"/>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Tree>
    <p:extLst>
      <p:ext uri="{BB962C8B-B14F-4D97-AF65-F5344CB8AC3E}">
        <p14:creationId xmlns:p14="http://schemas.microsoft.com/office/powerpoint/2010/main" val="908391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1D51A8AE-F8B6-BD43-B3D0-37EDCBE81E9E}"/>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400" b="1" i="0" u="none" strike="noStrike" kern="1200" cap="none" spc="0" normalizeH="0" baseline="0" noProof="0" dirty="0">
                <a:ln>
                  <a:noFill/>
                </a:ln>
                <a:solidFill>
                  <a:prstClr val="white"/>
                </a:solidFill>
                <a:effectLst/>
                <a:uLnTx/>
                <a:uFillTx/>
                <a:latin typeface="Calibri" panose="020F0502020204030204"/>
                <a:ea typeface="+mn-ea"/>
                <a:cs typeface="+mn-cs"/>
              </a:rPr>
              <a:t>Evaluation, Supported Judgements and Recommendations</a:t>
            </a:r>
          </a:p>
        </p:txBody>
      </p:sp>
      <p:pic>
        <p:nvPicPr>
          <p:cNvPr id="9" name="Picture 8">
            <a:extLst>
              <a:ext uri="{FF2B5EF4-FFF2-40B4-BE49-F238E27FC236}">
                <a16:creationId xmlns:a16="http://schemas.microsoft.com/office/drawing/2014/main" id="{5846F34A-F732-8B4F-2E7D-0A44BD1278F1}"/>
              </a:ext>
            </a:extLst>
          </p:cNvPr>
          <p:cNvPicPr>
            <a:picLocks noChangeAspect="1"/>
          </p:cNvPicPr>
          <p:nvPr/>
        </p:nvPicPr>
        <p:blipFill>
          <a:blip r:embed="rId2"/>
          <a:stretch>
            <a:fillRect/>
          </a:stretch>
        </p:blipFill>
        <p:spPr>
          <a:xfrm>
            <a:off x="1065992" y="1080213"/>
            <a:ext cx="9756000" cy="4860387"/>
          </a:xfrm>
          <a:prstGeom prst="rect">
            <a:avLst/>
          </a:prstGeom>
        </p:spPr>
      </p:pic>
      <p:grpSp>
        <p:nvGrpSpPr>
          <p:cNvPr id="16" name="Group 15">
            <a:extLst>
              <a:ext uri="{FF2B5EF4-FFF2-40B4-BE49-F238E27FC236}">
                <a16:creationId xmlns:a16="http://schemas.microsoft.com/office/drawing/2014/main" id="{00A722E3-9A35-0B94-F970-62D15082874F}"/>
              </a:ext>
            </a:extLst>
          </p:cNvPr>
          <p:cNvGrpSpPr/>
          <p:nvPr/>
        </p:nvGrpSpPr>
        <p:grpSpPr>
          <a:xfrm>
            <a:off x="0" y="6239434"/>
            <a:ext cx="12192000" cy="618565"/>
            <a:chOff x="0" y="6239434"/>
            <a:chExt cx="12192000" cy="618565"/>
          </a:xfrm>
        </p:grpSpPr>
        <p:grpSp>
          <p:nvGrpSpPr>
            <p:cNvPr id="17" name="Group 16">
              <a:extLst>
                <a:ext uri="{FF2B5EF4-FFF2-40B4-BE49-F238E27FC236}">
                  <a16:creationId xmlns:a16="http://schemas.microsoft.com/office/drawing/2014/main" id="{F7357B4A-008B-B82E-81AC-3996C0256BDB}"/>
                </a:ext>
              </a:extLst>
            </p:cNvPr>
            <p:cNvGrpSpPr/>
            <p:nvPr/>
          </p:nvGrpSpPr>
          <p:grpSpPr>
            <a:xfrm>
              <a:off x="0" y="6239434"/>
              <a:ext cx="12192000" cy="618565"/>
              <a:chOff x="336332" y="0"/>
              <a:chExt cx="11855668" cy="6858000"/>
            </a:xfrm>
          </p:grpSpPr>
          <p:sp>
            <p:nvSpPr>
              <p:cNvPr id="22" name="Rectangle 21">
                <a:extLst>
                  <a:ext uri="{FF2B5EF4-FFF2-40B4-BE49-F238E27FC236}">
                    <a16:creationId xmlns:a16="http://schemas.microsoft.com/office/drawing/2014/main" id="{4F817B2C-3AD4-3E7F-F543-B6E1903F6791}"/>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3" name="Group 22">
                <a:extLst>
                  <a:ext uri="{FF2B5EF4-FFF2-40B4-BE49-F238E27FC236}">
                    <a16:creationId xmlns:a16="http://schemas.microsoft.com/office/drawing/2014/main" id="{409916C3-6B25-E117-CFDB-29C26C994CF1}"/>
                  </a:ext>
                </a:extLst>
              </p:cNvPr>
              <p:cNvGrpSpPr/>
              <p:nvPr/>
            </p:nvGrpSpPr>
            <p:grpSpPr>
              <a:xfrm>
                <a:off x="5073505" y="0"/>
                <a:ext cx="7118495" cy="6858000"/>
                <a:chOff x="5073505" y="0"/>
                <a:chExt cx="7118495" cy="6858000"/>
              </a:xfrm>
            </p:grpSpPr>
            <p:sp>
              <p:nvSpPr>
                <p:cNvPr id="24" name="Parallelogram 23">
                  <a:extLst>
                    <a:ext uri="{FF2B5EF4-FFF2-40B4-BE49-F238E27FC236}">
                      <a16:creationId xmlns:a16="http://schemas.microsoft.com/office/drawing/2014/main" id="{46F15836-A893-292E-ADFF-3FE59BF60083}"/>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Rectangle 24">
                  <a:extLst>
                    <a:ext uri="{FF2B5EF4-FFF2-40B4-BE49-F238E27FC236}">
                      <a16:creationId xmlns:a16="http://schemas.microsoft.com/office/drawing/2014/main" id="{00F69152-944F-739B-02B0-5D7E7594E25A}"/>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8" name="Group 17">
              <a:extLst>
                <a:ext uri="{FF2B5EF4-FFF2-40B4-BE49-F238E27FC236}">
                  <a16:creationId xmlns:a16="http://schemas.microsoft.com/office/drawing/2014/main" id="{DA4A455C-097F-E22D-9801-AB909D4E2DEA}"/>
                </a:ext>
              </a:extLst>
            </p:cNvPr>
            <p:cNvGrpSpPr/>
            <p:nvPr/>
          </p:nvGrpSpPr>
          <p:grpSpPr>
            <a:xfrm>
              <a:off x="191344" y="6347920"/>
              <a:ext cx="3456232" cy="380480"/>
              <a:chOff x="191344" y="6347920"/>
              <a:chExt cx="3456232" cy="380480"/>
            </a:xfrm>
          </p:grpSpPr>
          <p:sp>
            <p:nvSpPr>
              <p:cNvPr id="20" name="TextBox 19">
                <a:extLst>
                  <a:ext uri="{FF2B5EF4-FFF2-40B4-BE49-F238E27FC236}">
                    <a16:creationId xmlns:a16="http://schemas.microsoft.com/office/drawing/2014/main" id="{78069FE9-A833-21FE-E6DD-E140A6B3CABD}"/>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21" name="TextBox 20">
                <a:extLst>
                  <a:ext uri="{FF2B5EF4-FFF2-40B4-BE49-F238E27FC236}">
                    <a16:creationId xmlns:a16="http://schemas.microsoft.com/office/drawing/2014/main" id="{16451210-41D4-A043-234C-6790B0078696}"/>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9" name="Picture 18" descr="Logo&#10;&#10;Description automatically generated">
              <a:extLst>
                <a:ext uri="{FF2B5EF4-FFF2-40B4-BE49-F238E27FC236}">
                  <a16:creationId xmlns:a16="http://schemas.microsoft.com/office/drawing/2014/main" id="{F2517865-6373-156C-F9F9-62FB392C565E}"/>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Tree>
    <p:extLst>
      <p:ext uri="{BB962C8B-B14F-4D97-AF65-F5344CB8AC3E}">
        <p14:creationId xmlns:p14="http://schemas.microsoft.com/office/powerpoint/2010/main" val="4493783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1D51A8AE-F8B6-BD43-B3D0-37EDCBE81E9E}"/>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400" b="1" i="0" u="none" strike="noStrike" kern="1200" cap="none" spc="0" normalizeH="0" baseline="0" noProof="0" dirty="0">
                <a:ln>
                  <a:noFill/>
                </a:ln>
                <a:solidFill>
                  <a:prstClr val="white"/>
                </a:solidFill>
                <a:effectLst/>
                <a:uLnTx/>
                <a:uFillTx/>
                <a:latin typeface="Calibri" panose="020F0502020204030204"/>
                <a:ea typeface="+mn-ea"/>
                <a:cs typeface="+mn-cs"/>
              </a:rPr>
              <a:t>Evaluation, Supported Judgements and Recommendations</a:t>
            </a:r>
          </a:p>
        </p:txBody>
      </p:sp>
      <p:pic>
        <p:nvPicPr>
          <p:cNvPr id="3" name="Picture 2">
            <a:extLst>
              <a:ext uri="{FF2B5EF4-FFF2-40B4-BE49-F238E27FC236}">
                <a16:creationId xmlns:a16="http://schemas.microsoft.com/office/drawing/2014/main" id="{D64FAE68-AF84-E27D-4701-6119387D9871}"/>
              </a:ext>
            </a:extLst>
          </p:cNvPr>
          <p:cNvPicPr>
            <a:picLocks noChangeAspect="1"/>
          </p:cNvPicPr>
          <p:nvPr/>
        </p:nvPicPr>
        <p:blipFill>
          <a:blip r:embed="rId2"/>
          <a:stretch>
            <a:fillRect/>
          </a:stretch>
        </p:blipFill>
        <p:spPr>
          <a:xfrm>
            <a:off x="839416" y="1233000"/>
            <a:ext cx="10317879" cy="4392000"/>
          </a:xfrm>
          <a:prstGeom prst="rect">
            <a:avLst/>
          </a:prstGeom>
        </p:spPr>
      </p:pic>
      <p:grpSp>
        <p:nvGrpSpPr>
          <p:cNvPr id="16" name="Group 15">
            <a:extLst>
              <a:ext uri="{FF2B5EF4-FFF2-40B4-BE49-F238E27FC236}">
                <a16:creationId xmlns:a16="http://schemas.microsoft.com/office/drawing/2014/main" id="{87C68C26-0265-7E0A-2A26-AF168634B7A4}"/>
              </a:ext>
            </a:extLst>
          </p:cNvPr>
          <p:cNvGrpSpPr/>
          <p:nvPr/>
        </p:nvGrpSpPr>
        <p:grpSpPr>
          <a:xfrm>
            <a:off x="0" y="6239434"/>
            <a:ext cx="12192000" cy="618565"/>
            <a:chOff x="0" y="6239434"/>
            <a:chExt cx="12192000" cy="618565"/>
          </a:xfrm>
        </p:grpSpPr>
        <p:grpSp>
          <p:nvGrpSpPr>
            <p:cNvPr id="17" name="Group 16">
              <a:extLst>
                <a:ext uri="{FF2B5EF4-FFF2-40B4-BE49-F238E27FC236}">
                  <a16:creationId xmlns:a16="http://schemas.microsoft.com/office/drawing/2014/main" id="{BD983BD0-A84A-8C70-3AC3-DAC0118C8064}"/>
                </a:ext>
              </a:extLst>
            </p:cNvPr>
            <p:cNvGrpSpPr/>
            <p:nvPr/>
          </p:nvGrpSpPr>
          <p:grpSpPr>
            <a:xfrm>
              <a:off x="0" y="6239434"/>
              <a:ext cx="12192000" cy="618565"/>
              <a:chOff x="336332" y="0"/>
              <a:chExt cx="11855668" cy="6858000"/>
            </a:xfrm>
          </p:grpSpPr>
          <p:sp>
            <p:nvSpPr>
              <p:cNvPr id="22" name="Rectangle 21">
                <a:extLst>
                  <a:ext uri="{FF2B5EF4-FFF2-40B4-BE49-F238E27FC236}">
                    <a16:creationId xmlns:a16="http://schemas.microsoft.com/office/drawing/2014/main" id="{8B724FB1-124D-7784-CEA3-B9EDF62A428E}"/>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3" name="Group 22">
                <a:extLst>
                  <a:ext uri="{FF2B5EF4-FFF2-40B4-BE49-F238E27FC236}">
                    <a16:creationId xmlns:a16="http://schemas.microsoft.com/office/drawing/2014/main" id="{D9CC582B-E378-AE90-E1FE-3FAC33BAC09D}"/>
                  </a:ext>
                </a:extLst>
              </p:cNvPr>
              <p:cNvGrpSpPr/>
              <p:nvPr/>
            </p:nvGrpSpPr>
            <p:grpSpPr>
              <a:xfrm>
                <a:off x="5073505" y="0"/>
                <a:ext cx="7118495" cy="6858000"/>
                <a:chOff x="5073505" y="0"/>
                <a:chExt cx="7118495" cy="6858000"/>
              </a:xfrm>
            </p:grpSpPr>
            <p:sp>
              <p:nvSpPr>
                <p:cNvPr id="24" name="Parallelogram 23">
                  <a:extLst>
                    <a:ext uri="{FF2B5EF4-FFF2-40B4-BE49-F238E27FC236}">
                      <a16:creationId xmlns:a16="http://schemas.microsoft.com/office/drawing/2014/main" id="{B64242B3-D96D-4EBF-B5B6-221A59264378}"/>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Rectangle 24">
                  <a:extLst>
                    <a:ext uri="{FF2B5EF4-FFF2-40B4-BE49-F238E27FC236}">
                      <a16:creationId xmlns:a16="http://schemas.microsoft.com/office/drawing/2014/main" id="{B2325584-3A13-8D11-6837-3707A5FD0878}"/>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8" name="Group 17">
              <a:extLst>
                <a:ext uri="{FF2B5EF4-FFF2-40B4-BE49-F238E27FC236}">
                  <a16:creationId xmlns:a16="http://schemas.microsoft.com/office/drawing/2014/main" id="{F47688D9-679F-99D6-322B-CA4C3DD3A444}"/>
                </a:ext>
              </a:extLst>
            </p:cNvPr>
            <p:cNvGrpSpPr/>
            <p:nvPr/>
          </p:nvGrpSpPr>
          <p:grpSpPr>
            <a:xfrm>
              <a:off x="191344" y="6347920"/>
              <a:ext cx="3456232" cy="380480"/>
              <a:chOff x="191344" y="6347920"/>
              <a:chExt cx="3456232" cy="380480"/>
            </a:xfrm>
          </p:grpSpPr>
          <p:sp>
            <p:nvSpPr>
              <p:cNvPr id="20" name="TextBox 19">
                <a:extLst>
                  <a:ext uri="{FF2B5EF4-FFF2-40B4-BE49-F238E27FC236}">
                    <a16:creationId xmlns:a16="http://schemas.microsoft.com/office/drawing/2014/main" id="{CA520044-B2DF-9366-ACE8-C6E31D1534FD}"/>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21" name="TextBox 20">
                <a:extLst>
                  <a:ext uri="{FF2B5EF4-FFF2-40B4-BE49-F238E27FC236}">
                    <a16:creationId xmlns:a16="http://schemas.microsoft.com/office/drawing/2014/main" id="{F4831D9B-3400-2952-7B87-6044EF2EE422}"/>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9" name="Picture 18" descr="Logo&#10;&#10;Description automatically generated">
              <a:extLst>
                <a:ext uri="{FF2B5EF4-FFF2-40B4-BE49-F238E27FC236}">
                  <a16:creationId xmlns:a16="http://schemas.microsoft.com/office/drawing/2014/main" id="{DDCC1DF6-B1CD-D621-DBFC-202EBC446CC3}"/>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Tree>
    <p:extLst>
      <p:ext uri="{BB962C8B-B14F-4D97-AF65-F5344CB8AC3E}">
        <p14:creationId xmlns:p14="http://schemas.microsoft.com/office/powerpoint/2010/main" val="24167610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1D51A8AE-F8B6-BD43-B3D0-37EDCBE81E9E}"/>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400" b="1" i="0" u="none" strike="noStrike" kern="1200" cap="none" spc="0" normalizeH="0" baseline="0" noProof="0" dirty="0">
                <a:ln>
                  <a:noFill/>
                </a:ln>
                <a:solidFill>
                  <a:prstClr val="white"/>
                </a:solidFill>
                <a:effectLst/>
                <a:uLnTx/>
                <a:uFillTx/>
                <a:latin typeface="Calibri" panose="020F0502020204030204"/>
                <a:ea typeface="+mn-ea"/>
                <a:cs typeface="+mn-cs"/>
              </a:rPr>
              <a:t>Evaluation, Supported Judgements and Recommendations</a:t>
            </a:r>
          </a:p>
        </p:txBody>
      </p:sp>
      <p:grpSp>
        <p:nvGrpSpPr>
          <p:cNvPr id="16" name="Group 15">
            <a:extLst>
              <a:ext uri="{FF2B5EF4-FFF2-40B4-BE49-F238E27FC236}">
                <a16:creationId xmlns:a16="http://schemas.microsoft.com/office/drawing/2014/main" id="{87C68C26-0265-7E0A-2A26-AF168634B7A4}"/>
              </a:ext>
            </a:extLst>
          </p:cNvPr>
          <p:cNvGrpSpPr/>
          <p:nvPr/>
        </p:nvGrpSpPr>
        <p:grpSpPr>
          <a:xfrm>
            <a:off x="0" y="6239434"/>
            <a:ext cx="12192000" cy="618565"/>
            <a:chOff x="0" y="6239434"/>
            <a:chExt cx="12192000" cy="618565"/>
          </a:xfrm>
        </p:grpSpPr>
        <p:grpSp>
          <p:nvGrpSpPr>
            <p:cNvPr id="17" name="Group 16">
              <a:extLst>
                <a:ext uri="{FF2B5EF4-FFF2-40B4-BE49-F238E27FC236}">
                  <a16:creationId xmlns:a16="http://schemas.microsoft.com/office/drawing/2014/main" id="{BD983BD0-A84A-8C70-3AC3-DAC0118C8064}"/>
                </a:ext>
              </a:extLst>
            </p:cNvPr>
            <p:cNvGrpSpPr/>
            <p:nvPr/>
          </p:nvGrpSpPr>
          <p:grpSpPr>
            <a:xfrm>
              <a:off x="0" y="6239434"/>
              <a:ext cx="12192000" cy="618565"/>
              <a:chOff x="336332" y="0"/>
              <a:chExt cx="11855668" cy="6858000"/>
            </a:xfrm>
          </p:grpSpPr>
          <p:sp>
            <p:nvSpPr>
              <p:cNvPr id="22" name="Rectangle 21">
                <a:extLst>
                  <a:ext uri="{FF2B5EF4-FFF2-40B4-BE49-F238E27FC236}">
                    <a16:creationId xmlns:a16="http://schemas.microsoft.com/office/drawing/2014/main" id="{8B724FB1-124D-7784-CEA3-B9EDF62A428E}"/>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3" name="Group 22">
                <a:extLst>
                  <a:ext uri="{FF2B5EF4-FFF2-40B4-BE49-F238E27FC236}">
                    <a16:creationId xmlns:a16="http://schemas.microsoft.com/office/drawing/2014/main" id="{D9CC582B-E378-AE90-E1FE-3FAC33BAC09D}"/>
                  </a:ext>
                </a:extLst>
              </p:cNvPr>
              <p:cNvGrpSpPr/>
              <p:nvPr/>
            </p:nvGrpSpPr>
            <p:grpSpPr>
              <a:xfrm>
                <a:off x="5073505" y="0"/>
                <a:ext cx="7118495" cy="6858000"/>
                <a:chOff x="5073505" y="0"/>
                <a:chExt cx="7118495" cy="6858000"/>
              </a:xfrm>
            </p:grpSpPr>
            <p:sp>
              <p:nvSpPr>
                <p:cNvPr id="24" name="Parallelogram 23">
                  <a:extLst>
                    <a:ext uri="{FF2B5EF4-FFF2-40B4-BE49-F238E27FC236}">
                      <a16:creationId xmlns:a16="http://schemas.microsoft.com/office/drawing/2014/main" id="{B64242B3-D96D-4EBF-B5B6-221A59264378}"/>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Rectangle 24">
                  <a:extLst>
                    <a:ext uri="{FF2B5EF4-FFF2-40B4-BE49-F238E27FC236}">
                      <a16:creationId xmlns:a16="http://schemas.microsoft.com/office/drawing/2014/main" id="{B2325584-3A13-8D11-6837-3707A5FD0878}"/>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8" name="Group 17">
              <a:extLst>
                <a:ext uri="{FF2B5EF4-FFF2-40B4-BE49-F238E27FC236}">
                  <a16:creationId xmlns:a16="http://schemas.microsoft.com/office/drawing/2014/main" id="{F47688D9-679F-99D6-322B-CA4C3DD3A444}"/>
                </a:ext>
              </a:extLst>
            </p:cNvPr>
            <p:cNvGrpSpPr/>
            <p:nvPr/>
          </p:nvGrpSpPr>
          <p:grpSpPr>
            <a:xfrm>
              <a:off x="191344" y="6347920"/>
              <a:ext cx="3456232" cy="380480"/>
              <a:chOff x="191344" y="6347920"/>
              <a:chExt cx="3456232" cy="380480"/>
            </a:xfrm>
          </p:grpSpPr>
          <p:sp>
            <p:nvSpPr>
              <p:cNvPr id="20" name="TextBox 19">
                <a:extLst>
                  <a:ext uri="{FF2B5EF4-FFF2-40B4-BE49-F238E27FC236}">
                    <a16:creationId xmlns:a16="http://schemas.microsoft.com/office/drawing/2014/main" id="{CA520044-B2DF-9366-ACE8-C6E31D1534FD}"/>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21" name="TextBox 20">
                <a:extLst>
                  <a:ext uri="{FF2B5EF4-FFF2-40B4-BE49-F238E27FC236}">
                    <a16:creationId xmlns:a16="http://schemas.microsoft.com/office/drawing/2014/main" id="{F4831D9B-3400-2952-7B87-6044EF2EE422}"/>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9" name="Picture 18" descr="Logo&#10;&#10;Description automatically generated">
              <a:extLst>
                <a:ext uri="{FF2B5EF4-FFF2-40B4-BE49-F238E27FC236}">
                  <a16:creationId xmlns:a16="http://schemas.microsoft.com/office/drawing/2014/main" id="{DDCC1DF6-B1CD-D621-DBFC-202EBC446CC3}"/>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pic>
        <p:nvPicPr>
          <p:cNvPr id="4" name="Picture 3">
            <a:extLst>
              <a:ext uri="{FF2B5EF4-FFF2-40B4-BE49-F238E27FC236}">
                <a16:creationId xmlns:a16="http://schemas.microsoft.com/office/drawing/2014/main" id="{003B7C08-2F18-62E1-DA29-5E8F0D7CCDDF}"/>
              </a:ext>
            </a:extLst>
          </p:cNvPr>
          <p:cNvPicPr>
            <a:picLocks noChangeAspect="1"/>
          </p:cNvPicPr>
          <p:nvPr/>
        </p:nvPicPr>
        <p:blipFill>
          <a:blip r:embed="rId3"/>
          <a:stretch>
            <a:fillRect/>
          </a:stretch>
        </p:blipFill>
        <p:spPr>
          <a:xfrm>
            <a:off x="1919535" y="1071000"/>
            <a:ext cx="8849653" cy="4788000"/>
          </a:xfrm>
          <a:prstGeom prst="rect">
            <a:avLst/>
          </a:prstGeom>
        </p:spPr>
      </p:pic>
    </p:spTree>
    <p:extLst>
      <p:ext uri="{BB962C8B-B14F-4D97-AF65-F5344CB8AC3E}">
        <p14:creationId xmlns:p14="http://schemas.microsoft.com/office/powerpoint/2010/main" val="26155964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1D51A8AE-F8B6-BD43-B3D0-37EDCBE81E9E}"/>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The 20 Mark Questions</a:t>
            </a:r>
          </a:p>
        </p:txBody>
      </p:sp>
      <p:grpSp>
        <p:nvGrpSpPr>
          <p:cNvPr id="16" name="Group 15">
            <a:extLst>
              <a:ext uri="{FF2B5EF4-FFF2-40B4-BE49-F238E27FC236}">
                <a16:creationId xmlns:a16="http://schemas.microsoft.com/office/drawing/2014/main" id="{87C68C26-0265-7E0A-2A26-AF168634B7A4}"/>
              </a:ext>
            </a:extLst>
          </p:cNvPr>
          <p:cNvGrpSpPr/>
          <p:nvPr/>
        </p:nvGrpSpPr>
        <p:grpSpPr>
          <a:xfrm>
            <a:off x="0" y="6239434"/>
            <a:ext cx="12192000" cy="618565"/>
            <a:chOff x="0" y="6239434"/>
            <a:chExt cx="12192000" cy="618565"/>
          </a:xfrm>
        </p:grpSpPr>
        <p:grpSp>
          <p:nvGrpSpPr>
            <p:cNvPr id="17" name="Group 16">
              <a:extLst>
                <a:ext uri="{FF2B5EF4-FFF2-40B4-BE49-F238E27FC236}">
                  <a16:creationId xmlns:a16="http://schemas.microsoft.com/office/drawing/2014/main" id="{BD983BD0-A84A-8C70-3AC3-DAC0118C8064}"/>
                </a:ext>
              </a:extLst>
            </p:cNvPr>
            <p:cNvGrpSpPr/>
            <p:nvPr/>
          </p:nvGrpSpPr>
          <p:grpSpPr>
            <a:xfrm>
              <a:off x="0" y="6239434"/>
              <a:ext cx="12192000" cy="618565"/>
              <a:chOff x="336332" y="0"/>
              <a:chExt cx="11855668" cy="6858000"/>
            </a:xfrm>
          </p:grpSpPr>
          <p:sp>
            <p:nvSpPr>
              <p:cNvPr id="22" name="Rectangle 21">
                <a:extLst>
                  <a:ext uri="{FF2B5EF4-FFF2-40B4-BE49-F238E27FC236}">
                    <a16:creationId xmlns:a16="http://schemas.microsoft.com/office/drawing/2014/main" id="{8B724FB1-124D-7784-CEA3-B9EDF62A428E}"/>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3" name="Group 22">
                <a:extLst>
                  <a:ext uri="{FF2B5EF4-FFF2-40B4-BE49-F238E27FC236}">
                    <a16:creationId xmlns:a16="http://schemas.microsoft.com/office/drawing/2014/main" id="{D9CC582B-E378-AE90-E1FE-3FAC33BAC09D}"/>
                  </a:ext>
                </a:extLst>
              </p:cNvPr>
              <p:cNvGrpSpPr/>
              <p:nvPr/>
            </p:nvGrpSpPr>
            <p:grpSpPr>
              <a:xfrm>
                <a:off x="5073505" y="0"/>
                <a:ext cx="7118495" cy="6858000"/>
                <a:chOff x="5073505" y="0"/>
                <a:chExt cx="7118495" cy="6858000"/>
              </a:xfrm>
            </p:grpSpPr>
            <p:sp>
              <p:nvSpPr>
                <p:cNvPr id="24" name="Parallelogram 23">
                  <a:extLst>
                    <a:ext uri="{FF2B5EF4-FFF2-40B4-BE49-F238E27FC236}">
                      <a16:creationId xmlns:a16="http://schemas.microsoft.com/office/drawing/2014/main" id="{B64242B3-D96D-4EBF-B5B6-221A59264378}"/>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Rectangle 24">
                  <a:extLst>
                    <a:ext uri="{FF2B5EF4-FFF2-40B4-BE49-F238E27FC236}">
                      <a16:creationId xmlns:a16="http://schemas.microsoft.com/office/drawing/2014/main" id="{B2325584-3A13-8D11-6837-3707A5FD0878}"/>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8" name="Group 17">
              <a:extLst>
                <a:ext uri="{FF2B5EF4-FFF2-40B4-BE49-F238E27FC236}">
                  <a16:creationId xmlns:a16="http://schemas.microsoft.com/office/drawing/2014/main" id="{F47688D9-679F-99D6-322B-CA4C3DD3A444}"/>
                </a:ext>
              </a:extLst>
            </p:cNvPr>
            <p:cNvGrpSpPr/>
            <p:nvPr/>
          </p:nvGrpSpPr>
          <p:grpSpPr>
            <a:xfrm>
              <a:off x="191344" y="6347920"/>
              <a:ext cx="3456232" cy="380480"/>
              <a:chOff x="191344" y="6347920"/>
              <a:chExt cx="3456232" cy="380480"/>
            </a:xfrm>
          </p:grpSpPr>
          <p:sp>
            <p:nvSpPr>
              <p:cNvPr id="20" name="TextBox 19">
                <a:extLst>
                  <a:ext uri="{FF2B5EF4-FFF2-40B4-BE49-F238E27FC236}">
                    <a16:creationId xmlns:a16="http://schemas.microsoft.com/office/drawing/2014/main" id="{CA520044-B2DF-9366-ACE8-C6E31D1534FD}"/>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21" name="TextBox 20">
                <a:extLst>
                  <a:ext uri="{FF2B5EF4-FFF2-40B4-BE49-F238E27FC236}">
                    <a16:creationId xmlns:a16="http://schemas.microsoft.com/office/drawing/2014/main" id="{F4831D9B-3400-2952-7B87-6044EF2EE422}"/>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9" name="Picture 18" descr="Logo&#10;&#10;Description automatically generated">
              <a:extLst>
                <a:ext uri="{FF2B5EF4-FFF2-40B4-BE49-F238E27FC236}">
                  <a16:creationId xmlns:a16="http://schemas.microsoft.com/office/drawing/2014/main" id="{DDCC1DF6-B1CD-D621-DBFC-202EBC446CC3}"/>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
        <p:nvSpPr>
          <p:cNvPr id="5" name="TextBox 4">
            <a:extLst>
              <a:ext uri="{FF2B5EF4-FFF2-40B4-BE49-F238E27FC236}">
                <a16:creationId xmlns:a16="http://schemas.microsoft.com/office/drawing/2014/main" id="{FDC0872C-3165-8C5C-2427-47494DE69D2C}"/>
              </a:ext>
            </a:extLst>
          </p:cNvPr>
          <p:cNvSpPr txBox="1"/>
          <p:nvPr/>
        </p:nvSpPr>
        <p:spPr>
          <a:xfrm>
            <a:off x="742143" y="717709"/>
            <a:ext cx="10707714" cy="5616922"/>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lang="en-GB" sz="2400" dirty="0">
              <a:latin typeface="+mn-lt"/>
            </a:endParaRPr>
          </a:p>
          <a:p>
            <a:pPr marL="457200" lvl="0" indent="-457200">
              <a:spcBef>
                <a:spcPts val="600"/>
              </a:spcBef>
              <a:spcAft>
                <a:spcPts val="600"/>
              </a:spcAft>
              <a:buBlip>
                <a:blip r:embed="rId3"/>
              </a:buBlip>
            </a:pPr>
            <a:r>
              <a:rPr lang="en-GB" sz="2800" dirty="0">
                <a:latin typeface="+mn-lt"/>
              </a:rPr>
              <a:t>In each of the three exam papers, there are two, 20 mark question</a:t>
            </a:r>
          </a:p>
          <a:p>
            <a:pPr marL="457200" lvl="0" indent="-457200">
              <a:spcBef>
                <a:spcPts val="600"/>
              </a:spcBef>
              <a:spcAft>
                <a:spcPts val="600"/>
              </a:spcAft>
              <a:buBlip>
                <a:blip r:embed="rId3"/>
              </a:buBlip>
            </a:pPr>
            <a:r>
              <a:rPr lang="en-GB" sz="2800" dirty="0">
                <a:latin typeface="+mn-lt"/>
              </a:rPr>
              <a:t>This means that 40% of your marks comes from the 20 mark questions</a:t>
            </a:r>
          </a:p>
          <a:p>
            <a:pPr marL="457200" lvl="0" indent="-457200">
              <a:spcBef>
                <a:spcPts val="600"/>
              </a:spcBef>
              <a:spcAft>
                <a:spcPts val="600"/>
              </a:spcAft>
              <a:buBlip>
                <a:blip r:embed="rId3"/>
              </a:buBlip>
            </a:pPr>
            <a:r>
              <a:rPr lang="en-GB" sz="2800" dirty="0">
                <a:latin typeface="+mn-lt"/>
              </a:rPr>
              <a:t>You should plan your answer to these questions and structure them correctly</a:t>
            </a:r>
          </a:p>
          <a:p>
            <a:pPr marL="457200" lvl="0" indent="-457200">
              <a:spcBef>
                <a:spcPts val="600"/>
              </a:spcBef>
              <a:spcAft>
                <a:spcPts val="600"/>
              </a:spcAft>
              <a:buBlip>
                <a:blip r:embed="rId3"/>
              </a:buBlip>
            </a:pPr>
            <a:r>
              <a:rPr lang="en-GB" sz="2800" dirty="0">
                <a:latin typeface="+mn-lt"/>
              </a:rPr>
              <a:t>You need to ensure that you </a:t>
            </a:r>
            <a:r>
              <a:rPr lang="en-GB" sz="2800" b="1" dirty="0">
                <a:latin typeface="+mn-lt"/>
              </a:rPr>
              <a:t>evaluate both options and provide balance</a:t>
            </a:r>
          </a:p>
          <a:p>
            <a:pPr marL="457200" lvl="0" indent="-457200">
              <a:spcBef>
                <a:spcPts val="600"/>
              </a:spcBef>
              <a:spcAft>
                <a:spcPts val="600"/>
              </a:spcAft>
              <a:buBlip>
                <a:blip r:embed="rId3"/>
              </a:buBlip>
            </a:pPr>
            <a:r>
              <a:rPr lang="en-GB" sz="2800" dirty="0">
                <a:latin typeface="+mn-lt"/>
              </a:rPr>
              <a:t>Your arguments need to be </a:t>
            </a:r>
            <a:r>
              <a:rPr lang="en-GB" sz="2800" b="1" dirty="0">
                <a:latin typeface="+mn-lt"/>
              </a:rPr>
              <a:t>fully developed</a:t>
            </a:r>
            <a:r>
              <a:rPr lang="en-GB" sz="2800" dirty="0">
                <a:latin typeface="+mn-lt"/>
              </a:rPr>
              <a:t>, with logical, coherent chains of reasoning which show a range of cause(s) and/or effect(s)</a:t>
            </a:r>
          </a:p>
          <a:p>
            <a:pPr marL="457200" lvl="0" indent="-457200">
              <a:spcBef>
                <a:spcPts val="600"/>
              </a:spcBef>
              <a:spcAft>
                <a:spcPts val="600"/>
              </a:spcAft>
              <a:buBlip>
                <a:blip r:embed="rId3"/>
              </a:buBlip>
            </a:pPr>
            <a:endParaRPr lang="en-GB" sz="2800" dirty="0">
              <a:latin typeface="+mn-lt"/>
            </a:endParaRPr>
          </a:p>
        </p:txBody>
      </p:sp>
    </p:spTree>
    <p:extLst>
      <p:ext uri="{BB962C8B-B14F-4D97-AF65-F5344CB8AC3E}">
        <p14:creationId xmlns:p14="http://schemas.microsoft.com/office/powerpoint/2010/main" val="9420300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C19075-FADB-8773-F14C-985E4EBF283D}"/>
            </a:ext>
          </a:extLst>
        </p:cNvPr>
        <p:cNvGrpSpPr/>
        <p:nvPr/>
      </p:nvGrpSpPr>
      <p:grpSpPr>
        <a:xfrm>
          <a:off x="0" y="0"/>
          <a:ext cx="0" cy="0"/>
          <a:chOff x="0" y="0"/>
          <a:chExt cx="0" cy="0"/>
        </a:xfrm>
      </p:grpSpPr>
      <p:sp>
        <p:nvSpPr>
          <p:cNvPr id="15" name="Rectangle 14">
            <a:extLst>
              <a:ext uri="{FF2B5EF4-FFF2-40B4-BE49-F238E27FC236}">
                <a16:creationId xmlns:a16="http://schemas.microsoft.com/office/drawing/2014/main" id="{4E97EDE2-438D-9012-709D-816FA57098C5}"/>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The 20 Mark Questions</a:t>
            </a:r>
          </a:p>
        </p:txBody>
      </p:sp>
      <p:grpSp>
        <p:nvGrpSpPr>
          <p:cNvPr id="16" name="Group 15">
            <a:extLst>
              <a:ext uri="{FF2B5EF4-FFF2-40B4-BE49-F238E27FC236}">
                <a16:creationId xmlns:a16="http://schemas.microsoft.com/office/drawing/2014/main" id="{4A386213-6CE3-7011-FA9E-D93124489A74}"/>
              </a:ext>
            </a:extLst>
          </p:cNvPr>
          <p:cNvGrpSpPr/>
          <p:nvPr/>
        </p:nvGrpSpPr>
        <p:grpSpPr>
          <a:xfrm>
            <a:off x="0" y="6239434"/>
            <a:ext cx="12192000" cy="618565"/>
            <a:chOff x="0" y="6239434"/>
            <a:chExt cx="12192000" cy="618565"/>
          </a:xfrm>
        </p:grpSpPr>
        <p:grpSp>
          <p:nvGrpSpPr>
            <p:cNvPr id="17" name="Group 16">
              <a:extLst>
                <a:ext uri="{FF2B5EF4-FFF2-40B4-BE49-F238E27FC236}">
                  <a16:creationId xmlns:a16="http://schemas.microsoft.com/office/drawing/2014/main" id="{DBF71F00-D151-0AA4-02E2-79FDC05D483A}"/>
                </a:ext>
              </a:extLst>
            </p:cNvPr>
            <p:cNvGrpSpPr/>
            <p:nvPr/>
          </p:nvGrpSpPr>
          <p:grpSpPr>
            <a:xfrm>
              <a:off x="0" y="6239434"/>
              <a:ext cx="12192000" cy="618565"/>
              <a:chOff x="336332" y="0"/>
              <a:chExt cx="11855668" cy="6858000"/>
            </a:xfrm>
          </p:grpSpPr>
          <p:sp>
            <p:nvSpPr>
              <p:cNvPr id="22" name="Rectangle 21">
                <a:extLst>
                  <a:ext uri="{FF2B5EF4-FFF2-40B4-BE49-F238E27FC236}">
                    <a16:creationId xmlns:a16="http://schemas.microsoft.com/office/drawing/2014/main" id="{1278754B-AA8A-0363-A0EC-B5FAE06C3B2B}"/>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3" name="Group 22">
                <a:extLst>
                  <a:ext uri="{FF2B5EF4-FFF2-40B4-BE49-F238E27FC236}">
                    <a16:creationId xmlns:a16="http://schemas.microsoft.com/office/drawing/2014/main" id="{DBBB5488-A8FD-0898-3773-E55DCFB25081}"/>
                  </a:ext>
                </a:extLst>
              </p:cNvPr>
              <p:cNvGrpSpPr/>
              <p:nvPr/>
            </p:nvGrpSpPr>
            <p:grpSpPr>
              <a:xfrm>
                <a:off x="5073505" y="0"/>
                <a:ext cx="7118495" cy="6858000"/>
                <a:chOff x="5073505" y="0"/>
                <a:chExt cx="7118495" cy="6858000"/>
              </a:xfrm>
            </p:grpSpPr>
            <p:sp>
              <p:nvSpPr>
                <p:cNvPr id="24" name="Parallelogram 23">
                  <a:extLst>
                    <a:ext uri="{FF2B5EF4-FFF2-40B4-BE49-F238E27FC236}">
                      <a16:creationId xmlns:a16="http://schemas.microsoft.com/office/drawing/2014/main" id="{95E9207D-C241-F55F-F671-5C3A04B3FE16}"/>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Rectangle 24">
                  <a:extLst>
                    <a:ext uri="{FF2B5EF4-FFF2-40B4-BE49-F238E27FC236}">
                      <a16:creationId xmlns:a16="http://schemas.microsoft.com/office/drawing/2014/main" id="{C86DAF56-1C31-90C9-1F03-4AE19184EF8C}"/>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8" name="Group 17">
              <a:extLst>
                <a:ext uri="{FF2B5EF4-FFF2-40B4-BE49-F238E27FC236}">
                  <a16:creationId xmlns:a16="http://schemas.microsoft.com/office/drawing/2014/main" id="{9D4D4102-C553-7728-00DC-0967C33C77F6}"/>
                </a:ext>
              </a:extLst>
            </p:cNvPr>
            <p:cNvGrpSpPr/>
            <p:nvPr/>
          </p:nvGrpSpPr>
          <p:grpSpPr>
            <a:xfrm>
              <a:off x="191344" y="6347920"/>
              <a:ext cx="3456232" cy="380480"/>
              <a:chOff x="191344" y="6347920"/>
              <a:chExt cx="3456232" cy="380480"/>
            </a:xfrm>
          </p:grpSpPr>
          <p:sp>
            <p:nvSpPr>
              <p:cNvPr id="20" name="TextBox 19">
                <a:extLst>
                  <a:ext uri="{FF2B5EF4-FFF2-40B4-BE49-F238E27FC236}">
                    <a16:creationId xmlns:a16="http://schemas.microsoft.com/office/drawing/2014/main" id="{47BAA50F-78A5-D367-0BC8-60B487ABEF87}"/>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21" name="TextBox 20">
                <a:extLst>
                  <a:ext uri="{FF2B5EF4-FFF2-40B4-BE49-F238E27FC236}">
                    <a16:creationId xmlns:a16="http://schemas.microsoft.com/office/drawing/2014/main" id="{404485B1-5CCC-8FD8-6095-BD58B5A363C2}"/>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9" name="Picture 18" descr="Logo&#10;&#10;Description automatically generated">
              <a:extLst>
                <a:ext uri="{FF2B5EF4-FFF2-40B4-BE49-F238E27FC236}">
                  <a16:creationId xmlns:a16="http://schemas.microsoft.com/office/drawing/2014/main" id="{0CE17540-5D8A-403A-AC4C-7CC7792F18D8}"/>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
        <p:nvSpPr>
          <p:cNvPr id="2" name="TextBox 1">
            <a:extLst>
              <a:ext uri="{FF2B5EF4-FFF2-40B4-BE49-F238E27FC236}">
                <a16:creationId xmlns:a16="http://schemas.microsoft.com/office/drawing/2014/main" id="{F920CA8E-92A0-C3D1-34AD-9E52C2804C0B}"/>
              </a:ext>
            </a:extLst>
          </p:cNvPr>
          <p:cNvSpPr txBox="1"/>
          <p:nvPr/>
        </p:nvSpPr>
        <p:spPr>
          <a:xfrm>
            <a:off x="979171" y="833531"/>
            <a:ext cx="10707714" cy="5016758"/>
          </a:xfrm>
          <a:prstGeom prst="rect">
            <a:avLst/>
          </a:prstGeom>
          <a:noFill/>
        </p:spPr>
        <p:txBody>
          <a:bodyPr wrap="square">
            <a:spAutoFit/>
          </a:bodyPr>
          <a:lstStyle/>
          <a:p>
            <a:pPr lvl="0">
              <a:spcBef>
                <a:spcPts val="600"/>
              </a:spcBef>
              <a:spcAft>
                <a:spcPts val="600"/>
              </a:spcAft>
            </a:pPr>
            <a:endParaRPr lang="en-GB" sz="2800" dirty="0">
              <a:latin typeface="+mn-lt"/>
            </a:endParaRPr>
          </a:p>
          <a:p>
            <a:pPr marL="457200" lvl="0" indent="-457200">
              <a:spcBef>
                <a:spcPts val="600"/>
              </a:spcBef>
              <a:spcAft>
                <a:spcPts val="600"/>
              </a:spcAft>
              <a:buBlip>
                <a:blip r:embed="rId3"/>
              </a:buBlip>
            </a:pPr>
            <a:r>
              <a:rPr lang="en-GB" sz="2800" dirty="0">
                <a:latin typeface="+mn-lt"/>
              </a:rPr>
              <a:t>Your recommendation should build on prior analysis but must be more than a repetition/summary of the points you have already made</a:t>
            </a:r>
          </a:p>
          <a:p>
            <a:pPr lvl="0">
              <a:spcBef>
                <a:spcPts val="600"/>
              </a:spcBef>
              <a:spcAft>
                <a:spcPts val="600"/>
              </a:spcAft>
            </a:pPr>
            <a:endParaRPr lang="en-GB" sz="2800" dirty="0">
              <a:latin typeface="+mn-lt"/>
            </a:endParaRPr>
          </a:p>
          <a:p>
            <a:pPr marL="457200" lvl="0" indent="-457200">
              <a:spcBef>
                <a:spcPts val="600"/>
              </a:spcBef>
              <a:spcAft>
                <a:spcPts val="600"/>
              </a:spcAft>
              <a:buBlip>
                <a:blip r:embed="rId3"/>
              </a:buBlip>
            </a:pPr>
            <a:r>
              <a:rPr lang="en-GB" sz="2800" dirty="0">
                <a:latin typeface="+mn-lt"/>
              </a:rPr>
              <a:t>You need to either provide extra information that you have not previously used within your answer or something that you have perhaps used previously within your answer, but which you develop in more depth to justify your chosen option</a:t>
            </a:r>
          </a:p>
          <a:p>
            <a:pPr lvl="0">
              <a:spcBef>
                <a:spcPts val="600"/>
              </a:spcBef>
              <a:spcAft>
                <a:spcPts val="600"/>
              </a:spcAft>
            </a:pPr>
            <a:endParaRPr lang="en-GB" sz="2800" dirty="0">
              <a:latin typeface="+mn-lt"/>
            </a:endParaRPr>
          </a:p>
        </p:txBody>
      </p:sp>
    </p:spTree>
    <p:extLst>
      <p:ext uri="{BB962C8B-B14F-4D97-AF65-F5344CB8AC3E}">
        <p14:creationId xmlns:p14="http://schemas.microsoft.com/office/powerpoint/2010/main" val="11097355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1D51A8AE-F8B6-BD43-B3D0-37EDCBE81E9E}"/>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b="1" dirty="0">
                <a:solidFill>
                  <a:prstClr val="white"/>
                </a:solidFill>
                <a:latin typeface="Calibri" panose="020F0502020204030204"/>
              </a:rPr>
              <a:t>JetBlue look to buy Spirit Airlines</a:t>
            </a:r>
            <a:endPar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16" name="Group 15">
            <a:extLst>
              <a:ext uri="{FF2B5EF4-FFF2-40B4-BE49-F238E27FC236}">
                <a16:creationId xmlns:a16="http://schemas.microsoft.com/office/drawing/2014/main" id="{87C68C26-0265-7E0A-2A26-AF168634B7A4}"/>
              </a:ext>
            </a:extLst>
          </p:cNvPr>
          <p:cNvGrpSpPr/>
          <p:nvPr/>
        </p:nvGrpSpPr>
        <p:grpSpPr>
          <a:xfrm>
            <a:off x="0" y="6239434"/>
            <a:ext cx="12192000" cy="618565"/>
            <a:chOff x="0" y="6239434"/>
            <a:chExt cx="12192000" cy="618565"/>
          </a:xfrm>
        </p:grpSpPr>
        <p:grpSp>
          <p:nvGrpSpPr>
            <p:cNvPr id="17" name="Group 16">
              <a:extLst>
                <a:ext uri="{FF2B5EF4-FFF2-40B4-BE49-F238E27FC236}">
                  <a16:creationId xmlns:a16="http://schemas.microsoft.com/office/drawing/2014/main" id="{BD983BD0-A84A-8C70-3AC3-DAC0118C8064}"/>
                </a:ext>
              </a:extLst>
            </p:cNvPr>
            <p:cNvGrpSpPr/>
            <p:nvPr/>
          </p:nvGrpSpPr>
          <p:grpSpPr>
            <a:xfrm>
              <a:off x="0" y="6239434"/>
              <a:ext cx="12192000" cy="618565"/>
              <a:chOff x="336332" y="0"/>
              <a:chExt cx="11855668" cy="6858000"/>
            </a:xfrm>
          </p:grpSpPr>
          <p:sp>
            <p:nvSpPr>
              <p:cNvPr id="22" name="Rectangle 21">
                <a:extLst>
                  <a:ext uri="{FF2B5EF4-FFF2-40B4-BE49-F238E27FC236}">
                    <a16:creationId xmlns:a16="http://schemas.microsoft.com/office/drawing/2014/main" id="{8B724FB1-124D-7784-CEA3-B9EDF62A428E}"/>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3" name="Group 22">
                <a:extLst>
                  <a:ext uri="{FF2B5EF4-FFF2-40B4-BE49-F238E27FC236}">
                    <a16:creationId xmlns:a16="http://schemas.microsoft.com/office/drawing/2014/main" id="{D9CC582B-E378-AE90-E1FE-3FAC33BAC09D}"/>
                  </a:ext>
                </a:extLst>
              </p:cNvPr>
              <p:cNvGrpSpPr/>
              <p:nvPr/>
            </p:nvGrpSpPr>
            <p:grpSpPr>
              <a:xfrm>
                <a:off x="5073505" y="0"/>
                <a:ext cx="7118495" cy="6858000"/>
                <a:chOff x="5073505" y="0"/>
                <a:chExt cx="7118495" cy="6858000"/>
              </a:xfrm>
            </p:grpSpPr>
            <p:sp>
              <p:nvSpPr>
                <p:cNvPr id="24" name="Parallelogram 23">
                  <a:extLst>
                    <a:ext uri="{FF2B5EF4-FFF2-40B4-BE49-F238E27FC236}">
                      <a16:creationId xmlns:a16="http://schemas.microsoft.com/office/drawing/2014/main" id="{B64242B3-D96D-4EBF-B5B6-221A59264378}"/>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Rectangle 24">
                  <a:extLst>
                    <a:ext uri="{FF2B5EF4-FFF2-40B4-BE49-F238E27FC236}">
                      <a16:creationId xmlns:a16="http://schemas.microsoft.com/office/drawing/2014/main" id="{B2325584-3A13-8D11-6837-3707A5FD0878}"/>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8" name="Group 17">
              <a:extLst>
                <a:ext uri="{FF2B5EF4-FFF2-40B4-BE49-F238E27FC236}">
                  <a16:creationId xmlns:a16="http://schemas.microsoft.com/office/drawing/2014/main" id="{F47688D9-679F-99D6-322B-CA4C3DD3A444}"/>
                </a:ext>
              </a:extLst>
            </p:cNvPr>
            <p:cNvGrpSpPr/>
            <p:nvPr/>
          </p:nvGrpSpPr>
          <p:grpSpPr>
            <a:xfrm>
              <a:off x="191344" y="6347920"/>
              <a:ext cx="3456232" cy="380480"/>
              <a:chOff x="191344" y="6347920"/>
              <a:chExt cx="3456232" cy="380480"/>
            </a:xfrm>
          </p:grpSpPr>
          <p:sp>
            <p:nvSpPr>
              <p:cNvPr id="20" name="TextBox 19">
                <a:extLst>
                  <a:ext uri="{FF2B5EF4-FFF2-40B4-BE49-F238E27FC236}">
                    <a16:creationId xmlns:a16="http://schemas.microsoft.com/office/drawing/2014/main" id="{CA520044-B2DF-9366-ACE8-C6E31D1534FD}"/>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21" name="TextBox 20">
                <a:extLst>
                  <a:ext uri="{FF2B5EF4-FFF2-40B4-BE49-F238E27FC236}">
                    <a16:creationId xmlns:a16="http://schemas.microsoft.com/office/drawing/2014/main" id="{F4831D9B-3400-2952-7B87-6044EF2EE422}"/>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9" name="Picture 18" descr="Logo&#10;&#10;Description automatically generated">
              <a:extLst>
                <a:ext uri="{FF2B5EF4-FFF2-40B4-BE49-F238E27FC236}">
                  <a16:creationId xmlns:a16="http://schemas.microsoft.com/office/drawing/2014/main" id="{DDCC1DF6-B1CD-D621-DBFC-202EBC446CC3}"/>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
        <p:nvSpPr>
          <p:cNvPr id="4" name="TextBox 3">
            <a:extLst>
              <a:ext uri="{FF2B5EF4-FFF2-40B4-BE49-F238E27FC236}">
                <a16:creationId xmlns:a16="http://schemas.microsoft.com/office/drawing/2014/main" id="{10276F08-68D9-8BBE-2358-9840811AC699}"/>
              </a:ext>
            </a:extLst>
          </p:cNvPr>
          <p:cNvSpPr txBox="1"/>
          <p:nvPr/>
        </p:nvSpPr>
        <p:spPr>
          <a:xfrm>
            <a:off x="936833" y="946723"/>
            <a:ext cx="10153129" cy="5724644"/>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GB" sz="1900" b="1" dirty="0">
                <a:solidFill>
                  <a:prstClr val="black"/>
                </a:solidFill>
                <a:latin typeface="+mn-lt"/>
              </a:rPr>
              <a:t>JetBlue and Spirit Airlines</a:t>
            </a:r>
            <a:endParaRPr kumimoji="0" lang="en-GB" sz="1900" b="1" i="0" u="none" strike="noStrike" kern="1200" cap="none" spc="0" normalizeH="0" baseline="0" noProof="0" dirty="0">
              <a:ln>
                <a:noFill/>
              </a:ln>
              <a:solidFill>
                <a:prstClr val="black"/>
              </a:solidFill>
              <a:effectLst/>
              <a:uLnTx/>
              <a:uFillTx/>
              <a:latin typeface="+mn-lt"/>
              <a:ea typeface="ＭＳ Ｐゴシック"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lang="en-GB" sz="1900" dirty="0">
              <a:solidFill>
                <a:prstClr val="black"/>
              </a:solidFill>
              <a:latin typeface="+mn-lt"/>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en-GB" sz="1900" dirty="0">
                <a:solidFill>
                  <a:prstClr val="black"/>
                </a:solidFill>
                <a:latin typeface="+mn-lt"/>
              </a:rPr>
              <a:t>JetBlue, an American low-cost airline, operates 1,000 flights daily and serves 100 domestic and international destinations. Founded 24 years ago, JetBlue has experienced significant growth. In its first year, JetBlue carried 1 million passengers. In 2023, it carried 39 million passengers. JetBlue continues to expand via its strategy of organic growth. The airline now boasts 287 aircraft and has recently added London, Dublin and Edinburgh to its list of destinations to meet its key objective of increasing passenger numbers. Last year, JetBlue announced they were considering the takeover of ultra-low-cost carrier Spirit Airlines which would cost $3.8 billion. Spirit Airlines has 202 aircraft.</a:t>
            </a:r>
          </a:p>
          <a:p>
            <a:pPr marL="0" marR="0" lvl="0" indent="0" algn="l" defTabSz="914400" rtl="0" eaLnBrk="1" fontAlgn="base" latinLnBrk="0" hangingPunct="1">
              <a:lnSpc>
                <a:spcPct val="100000"/>
              </a:lnSpc>
              <a:spcBef>
                <a:spcPct val="0"/>
              </a:spcBef>
              <a:spcAft>
                <a:spcPct val="0"/>
              </a:spcAft>
              <a:buClrTx/>
              <a:buSzTx/>
              <a:buFontTx/>
              <a:buNone/>
              <a:tabLst/>
              <a:defRPr/>
            </a:pPr>
            <a:endParaRPr lang="en-GB" sz="1900" dirty="0">
              <a:solidFill>
                <a:prstClr val="black"/>
              </a:solidFill>
              <a:latin typeface="+mn-lt"/>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lang="en-GB" sz="1900" dirty="0">
              <a:solidFill>
                <a:prstClr val="black"/>
              </a:solidFill>
              <a:latin typeface="+mn-lt"/>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en-GB" sz="1900" b="1" dirty="0">
                <a:solidFill>
                  <a:prstClr val="black"/>
                </a:solidFill>
                <a:latin typeface="+mn-lt"/>
              </a:rPr>
              <a:t>The rapid rise of low-cost airlines</a:t>
            </a:r>
          </a:p>
          <a:p>
            <a:pPr marL="0" marR="0" lvl="0" indent="0" algn="l" defTabSz="914400" rtl="0" eaLnBrk="1" fontAlgn="base" latinLnBrk="0" hangingPunct="1">
              <a:lnSpc>
                <a:spcPct val="100000"/>
              </a:lnSpc>
              <a:spcBef>
                <a:spcPct val="0"/>
              </a:spcBef>
              <a:spcAft>
                <a:spcPct val="0"/>
              </a:spcAft>
              <a:buClrTx/>
              <a:buSzTx/>
              <a:buFontTx/>
              <a:buNone/>
              <a:tabLst/>
              <a:defRPr/>
            </a:pPr>
            <a:endParaRPr lang="en-GB" sz="1900" b="1" dirty="0">
              <a:solidFill>
                <a:prstClr val="black"/>
              </a:solidFill>
              <a:latin typeface="+mn-lt"/>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en-GB" sz="1900" dirty="0">
                <a:solidFill>
                  <a:prstClr val="black"/>
                </a:solidFill>
                <a:latin typeface="+mn-lt"/>
              </a:rPr>
              <a:t>Low-cost airlines have become a popular alternative to traditional airlines over the last two decades, and their growth shows no signs of slowing down. Passenger numbers on low-cost airlines have grown by around 80% over the last 10 years, whereas traditional scheduled flights are down by 10%. Demand for low-cost airlines shows no signs of slowing down and is expected to grow by around 8% per annum over the next five years. </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2400" i="0" u="none" strike="noStrike" kern="1200" cap="none" spc="0" normalizeH="0" baseline="0" noProof="0" dirty="0">
              <a:ln>
                <a:noFill/>
              </a:ln>
              <a:solidFill>
                <a:prstClr val="black"/>
              </a:solidFill>
              <a:effectLst/>
              <a:uLnTx/>
              <a:uFillTx/>
              <a:latin typeface="+mn-lt"/>
              <a:ea typeface="ＭＳ Ｐゴシック" charset="0"/>
              <a:cs typeface="Arial" charset="0"/>
            </a:endParaRPr>
          </a:p>
        </p:txBody>
      </p:sp>
    </p:spTree>
    <p:extLst>
      <p:ext uri="{BB962C8B-B14F-4D97-AF65-F5344CB8AC3E}">
        <p14:creationId xmlns:p14="http://schemas.microsoft.com/office/powerpoint/2010/main" val="19365353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1D51A8AE-F8B6-BD43-B3D0-37EDCBE81E9E}"/>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defRPr/>
            </a:pPr>
            <a:endParaRPr lang="en-US" sz="3600" b="1" dirty="0">
              <a:solidFill>
                <a:prstClr val="white"/>
              </a:solidFill>
              <a:latin typeface="Calibri" panose="020F0502020204030204"/>
            </a:endParaRPr>
          </a:p>
          <a:p>
            <a:pPr algn="ctr" fontAlgn="auto">
              <a:spcBef>
                <a:spcPts val="0"/>
              </a:spcBef>
              <a:spcAft>
                <a:spcPts val="0"/>
              </a:spcAft>
              <a:defRPr/>
            </a:pPr>
            <a:r>
              <a:rPr lang="en-US" sz="3600" b="1" dirty="0">
                <a:solidFill>
                  <a:prstClr val="white"/>
                </a:solidFill>
                <a:latin typeface="Calibri" panose="020F0502020204030204"/>
              </a:rPr>
              <a:t>JetBlue look to buy Spirit Airlines</a:t>
            </a:r>
            <a:endPar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16" name="Group 15">
            <a:extLst>
              <a:ext uri="{FF2B5EF4-FFF2-40B4-BE49-F238E27FC236}">
                <a16:creationId xmlns:a16="http://schemas.microsoft.com/office/drawing/2014/main" id="{87C68C26-0265-7E0A-2A26-AF168634B7A4}"/>
              </a:ext>
            </a:extLst>
          </p:cNvPr>
          <p:cNvGrpSpPr/>
          <p:nvPr/>
        </p:nvGrpSpPr>
        <p:grpSpPr>
          <a:xfrm>
            <a:off x="0" y="6239434"/>
            <a:ext cx="12192000" cy="618565"/>
            <a:chOff x="0" y="6239434"/>
            <a:chExt cx="12192000" cy="618565"/>
          </a:xfrm>
        </p:grpSpPr>
        <p:grpSp>
          <p:nvGrpSpPr>
            <p:cNvPr id="17" name="Group 16">
              <a:extLst>
                <a:ext uri="{FF2B5EF4-FFF2-40B4-BE49-F238E27FC236}">
                  <a16:creationId xmlns:a16="http://schemas.microsoft.com/office/drawing/2014/main" id="{BD983BD0-A84A-8C70-3AC3-DAC0118C8064}"/>
                </a:ext>
              </a:extLst>
            </p:cNvPr>
            <p:cNvGrpSpPr/>
            <p:nvPr/>
          </p:nvGrpSpPr>
          <p:grpSpPr>
            <a:xfrm>
              <a:off x="0" y="6239434"/>
              <a:ext cx="12192000" cy="618565"/>
              <a:chOff x="336332" y="0"/>
              <a:chExt cx="11855668" cy="6858000"/>
            </a:xfrm>
          </p:grpSpPr>
          <p:sp>
            <p:nvSpPr>
              <p:cNvPr id="22" name="Rectangle 21">
                <a:extLst>
                  <a:ext uri="{FF2B5EF4-FFF2-40B4-BE49-F238E27FC236}">
                    <a16:creationId xmlns:a16="http://schemas.microsoft.com/office/drawing/2014/main" id="{8B724FB1-124D-7784-CEA3-B9EDF62A428E}"/>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3" name="Group 22">
                <a:extLst>
                  <a:ext uri="{FF2B5EF4-FFF2-40B4-BE49-F238E27FC236}">
                    <a16:creationId xmlns:a16="http://schemas.microsoft.com/office/drawing/2014/main" id="{D9CC582B-E378-AE90-E1FE-3FAC33BAC09D}"/>
                  </a:ext>
                </a:extLst>
              </p:cNvPr>
              <p:cNvGrpSpPr/>
              <p:nvPr/>
            </p:nvGrpSpPr>
            <p:grpSpPr>
              <a:xfrm>
                <a:off x="5073505" y="0"/>
                <a:ext cx="7118495" cy="6858000"/>
                <a:chOff x="5073505" y="0"/>
                <a:chExt cx="7118495" cy="6858000"/>
              </a:xfrm>
            </p:grpSpPr>
            <p:sp>
              <p:nvSpPr>
                <p:cNvPr id="24" name="Parallelogram 23">
                  <a:extLst>
                    <a:ext uri="{FF2B5EF4-FFF2-40B4-BE49-F238E27FC236}">
                      <a16:creationId xmlns:a16="http://schemas.microsoft.com/office/drawing/2014/main" id="{B64242B3-D96D-4EBF-B5B6-221A59264378}"/>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Rectangle 24">
                  <a:extLst>
                    <a:ext uri="{FF2B5EF4-FFF2-40B4-BE49-F238E27FC236}">
                      <a16:creationId xmlns:a16="http://schemas.microsoft.com/office/drawing/2014/main" id="{B2325584-3A13-8D11-6837-3707A5FD0878}"/>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8" name="Group 17">
              <a:extLst>
                <a:ext uri="{FF2B5EF4-FFF2-40B4-BE49-F238E27FC236}">
                  <a16:creationId xmlns:a16="http://schemas.microsoft.com/office/drawing/2014/main" id="{F47688D9-679F-99D6-322B-CA4C3DD3A444}"/>
                </a:ext>
              </a:extLst>
            </p:cNvPr>
            <p:cNvGrpSpPr/>
            <p:nvPr/>
          </p:nvGrpSpPr>
          <p:grpSpPr>
            <a:xfrm>
              <a:off x="191344" y="6347920"/>
              <a:ext cx="3456232" cy="380480"/>
              <a:chOff x="191344" y="6347920"/>
              <a:chExt cx="3456232" cy="380480"/>
            </a:xfrm>
          </p:grpSpPr>
          <p:sp>
            <p:nvSpPr>
              <p:cNvPr id="20" name="TextBox 19">
                <a:extLst>
                  <a:ext uri="{FF2B5EF4-FFF2-40B4-BE49-F238E27FC236}">
                    <a16:creationId xmlns:a16="http://schemas.microsoft.com/office/drawing/2014/main" id="{CA520044-B2DF-9366-ACE8-C6E31D1534FD}"/>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21" name="TextBox 20">
                <a:extLst>
                  <a:ext uri="{FF2B5EF4-FFF2-40B4-BE49-F238E27FC236}">
                    <a16:creationId xmlns:a16="http://schemas.microsoft.com/office/drawing/2014/main" id="{F4831D9B-3400-2952-7B87-6044EF2EE422}"/>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9" name="Picture 18" descr="Logo&#10;&#10;Description automatically generated">
              <a:extLst>
                <a:ext uri="{FF2B5EF4-FFF2-40B4-BE49-F238E27FC236}">
                  <a16:creationId xmlns:a16="http://schemas.microsoft.com/office/drawing/2014/main" id="{DDCC1DF6-B1CD-D621-DBFC-202EBC446CC3}"/>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
        <p:nvSpPr>
          <p:cNvPr id="3" name="TextBox 2">
            <a:extLst>
              <a:ext uri="{FF2B5EF4-FFF2-40B4-BE49-F238E27FC236}">
                <a16:creationId xmlns:a16="http://schemas.microsoft.com/office/drawing/2014/main" id="{9B0E2CA7-B2D2-A7AD-2B78-0BD5C8DB9F48}"/>
              </a:ext>
            </a:extLst>
          </p:cNvPr>
          <p:cNvSpPr txBox="1"/>
          <p:nvPr/>
        </p:nvSpPr>
        <p:spPr>
          <a:xfrm>
            <a:off x="623392" y="987013"/>
            <a:ext cx="10945216" cy="5078313"/>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GB" sz="3600" dirty="0">
                <a:solidFill>
                  <a:prstClr val="black"/>
                </a:solidFill>
                <a:latin typeface="Calibri" panose="020F0502020204030204"/>
              </a:rPr>
              <a:t>JetBlue</a:t>
            </a:r>
            <a:r>
              <a:rPr kumimoji="0" lang="en-GB" sz="36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 has set the objective of increasing passenger numbers</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6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6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To achieve this, they could continue to grow organically, or takeover Spirit Airlines</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6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6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Evaluate these </a:t>
            </a:r>
            <a:r>
              <a:rPr kumimoji="0" lang="en-GB" sz="3600" b="1"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two</a:t>
            </a:r>
            <a:r>
              <a:rPr kumimoji="0" lang="en-GB" sz="36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 options and recommend which one </a:t>
            </a:r>
            <a:r>
              <a:rPr lang="en-GB" sz="3600" dirty="0">
                <a:solidFill>
                  <a:prstClr val="black"/>
                </a:solidFill>
                <a:latin typeface="Calibri" panose="020F0502020204030204"/>
              </a:rPr>
              <a:t>JetBlue</a:t>
            </a:r>
            <a:r>
              <a:rPr kumimoji="0" lang="en-GB" sz="36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 should choose to increase their passenger numbers</a:t>
            </a:r>
          </a:p>
        </p:txBody>
      </p:sp>
    </p:spTree>
    <p:extLst>
      <p:ext uri="{BB962C8B-B14F-4D97-AF65-F5344CB8AC3E}">
        <p14:creationId xmlns:p14="http://schemas.microsoft.com/office/powerpoint/2010/main" val="40945370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1D51A8AE-F8B6-BD43-B3D0-37EDCBE81E9E}"/>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defRPr/>
            </a:pPr>
            <a:endParaRPr lang="en-US" sz="3600" b="1" dirty="0">
              <a:solidFill>
                <a:prstClr val="white"/>
              </a:solidFill>
              <a:latin typeface="Calibri" panose="020F0502020204030204"/>
            </a:endParaRPr>
          </a:p>
          <a:p>
            <a:pPr algn="ctr" fontAlgn="auto">
              <a:spcBef>
                <a:spcPts val="0"/>
              </a:spcBef>
              <a:spcAft>
                <a:spcPts val="0"/>
              </a:spcAft>
              <a:defRPr/>
            </a:pPr>
            <a:r>
              <a:rPr lang="en-US" sz="3600" b="1" dirty="0">
                <a:solidFill>
                  <a:prstClr val="white"/>
                </a:solidFill>
                <a:latin typeface="Calibri" panose="020F0502020204030204"/>
              </a:rPr>
              <a:t>JetBlue look to buy Spirit Airlines</a:t>
            </a:r>
            <a:endPar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16" name="Group 15">
            <a:extLst>
              <a:ext uri="{FF2B5EF4-FFF2-40B4-BE49-F238E27FC236}">
                <a16:creationId xmlns:a16="http://schemas.microsoft.com/office/drawing/2014/main" id="{87C68C26-0265-7E0A-2A26-AF168634B7A4}"/>
              </a:ext>
            </a:extLst>
          </p:cNvPr>
          <p:cNvGrpSpPr/>
          <p:nvPr/>
        </p:nvGrpSpPr>
        <p:grpSpPr>
          <a:xfrm>
            <a:off x="0" y="6239434"/>
            <a:ext cx="12192000" cy="618565"/>
            <a:chOff x="0" y="6239434"/>
            <a:chExt cx="12192000" cy="618565"/>
          </a:xfrm>
        </p:grpSpPr>
        <p:grpSp>
          <p:nvGrpSpPr>
            <p:cNvPr id="17" name="Group 16">
              <a:extLst>
                <a:ext uri="{FF2B5EF4-FFF2-40B4-BE49-F238E27FC236}">
                  <a16:creationId xmlns:a16="http://schemas.microsoft.com/office/drawing/2014/main" id="{BD983BD0-A84A-8C70-3AC3-DAC0118C8064}"/>
                </a:ext>
              </a:extLst>
            </p:cNvPr>
            <p:cNvGrpSpPr/>
            <p:nvPr/>
          </p:nvGrpSpPr>
          <p:grpSpPr>
            <a:xfrm>
              <a:off x="0" y="6239434"/>
              <a:ext cx="12192000" cy="618565"/>
              <a:chOff x="336332" y="0"/>
              <a:chExt cx="11855668" cy="6858000"/>
            </a:xfrm>
          </p:grpSpPr>
          <p:sp>
            <p:nvSpPr>
              <p:cNvPr id="22" name="Rectangle 21">
                <a:extLst>
                  <a:ext uri="{FF2B5EF4-FFF2-40B4-BE49-F238E27FC236}">
                    <a16:creationId xmlns:a16="http://schemas.microsoft.com/office/drawing/2014/main" id="{8B724FB1-124D-7784-CEA3-B9EDF62A428E}"/>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3" name="Group 22">
                <a:extLst>
                  <a:ext uri="{FF2B5EF4-FFF2-40B4-BE49-F238E27FC236}">
                    <a16:creationId xmlns:a16="http://schemas.microsoft.com/office/drawing/2014/main" id="{D9CC582B-E378-AE90-E1FE-3FAC33BAC09D}"/>
                  </a:ext>
                </a:extLst>
              </p:cNvPr>
              <p:cNvGrpSpPr/>
              <p:nvPr/>
            </p:nvGrpSpPr>
            <p:grpSpPr>
              <a:xfrm>
                <a:off x="5073505" y="0"/>
                <a:ext cx="7118495" cy="6858000"/>
                <a:chOff x="5073505" y="0"/>
                <a:chExt cx="7118495" cy="6858000"/>
              </a:xfrm>
            </p:grpSpPr>
            <p:sp>
              <p:nvSpPr>
                <p:cNvPr id="24" name="Parallelogram 23">
                  <a:extLst>
                    <a:ext uri="{FF2B5EF4-FFF2-40B4-BE49-F238E27FC236}">
                      <a16:creationId xmlns:a16="http://schemas.microsoft.com/office/drawing/2014/main" id="{B64242B3-D96D-4EBF-B5B6-221A59264378}"/>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Rectangle 24">
                  <a:extLst>
                    <a:ext uri="{FF2B5EF4-FFF2-40B4-BE49-F238E27FC236}">
                      <a16:creationId xmlns:a16="http://schemas.microsoft.com/office/drawing/2014/main" id="{B2325584-3A13-8D11-6837-3707A5FD0878}"/>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8" name="Group 17">
              <a:extLst>
                <a:ext uri="{FF2B5EF4-FFF2-40B4-BE49-F238E27FC236}">
                  <a16:creationId xmlns:a16="http://schemas.microsoft.com/office/drawing/2014/main" id="{F47688D9-679F-99D6-322B-CA4C3DD3A444}"/>
                </a:ext>
              </a:extLst>
            </p:cNvPr>
            <p:cNvGrpSpPr/>
            <p:nvPr/>
          </p:nvGrpSpPr>
          <p:grpSpPr>
            <a:xfrm>
              <a:off x="191344" y="6347920"/>
              <a:ext cx="3456232" cy="380480"/>
              <a:chOff x="191344" y="6347920"/>
              <a:chExt cx="3456232" cy="380480"/>
            </a:xfrm>
          </p:grpSpPr>
          <p:sp>
            <p:nvSpPr>
              <p:cNvPr id="20" name="TextBox 19">
                <a:extLst>
                  <a:ext uri="{FF2B5EF4-FFF2-40B4-BE49-F238E27FC236}">
                    <a16:creationId xmlns:a16="http://schemas.microsoft.com/office/drawing/2014/main" id="{CA520044-B2DF-9366-ACE8-C6E31D1534FD}"/>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21" name="TextBox 20">
                <a:extLst>
                  <a:ext uri="{FF2B5EF4-FFF2-40B4-BE49-F238E27FC236}">
                    <a16:creationId xmlns:a16="http://schemas.microsoft.com/office/drawing/2014/main" id="{F4831D9B-3400-2952-7B87-6044EF2EE422}"/>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9" name="Picture 18" descr="Logo&#10;&#10;Description automatically generated">
              <a:extLst>
                <a:ext uri="{FF2B5EF4-FFF2-40B4-BE49-F238E27FC236}">
                  <a16:creationId xmlns:a16="http://schemas.microsoft.com/office/drawing/2014/main" id="{DDCC1DF6-B1CD-D621-DBFC-202EBC446CC3}"/>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graphicFrame>
        <p:nvGraphicFramePr>
          <p:cNvPr id="2" name="Table 3">
            <a:extLst>
              <a:ext uri="{FF2B5EF4-FFF2-40B4-BE49-F238E27FC236}">
                <a16:creationId xmlns:a16="http://schemas.microsoft.com/office/drawing/2014/main" id="{4612244A-F08A-1F8F-DA1E-31D9277AA7F4}"/>
              </a:ext>
            </a:extLst>
          </p:cNvPr>
          <p:cNvGraphicFramePr>
            <a:graphicFrameLocks noGrp="1"/>
          </p:cNvGraphicFramePr>
          <p:nvPr/>
        </p:nvGraphicFramePr>
        <p:xfrm>
          <a:off x="483666" y="1124744"/>
          <a:ext cx="10873208" cy="4297680"/>
        </p:xfrm>
        <a:graphic>
          <a:graphicData uri="http://schemas.openxmlformats.org/drawingml/2006/table">
            <a:tbl>
              <a:tblPr firstRow="1" bandRow="1">
                <a:tableStyleId>{5940675A-B579-460E-94D1-54222C63F5DA}</a:tableStyleId>
              </a:tblPr>
              <a:tblGrid>
                <a:gridCol w="5436604">
                  <a:extLst>
                    <a:ext uri="{9D8B030D-6E8A-4147-A177-3AD203B41FA5}">
                      <a16:colId xmlns:a16="http://schemas.microsoft.com/office/drawing/2014/main" val="1970655899"/>
                    </a:ext>
                  </a:extLst>
                </a:gridCol>
                <a:gridCol w="5436604">
                  <a:extLst>
                    <a:ext uri="{9D8B030D-6E8A-4147-A177-3AD203B41FA5}">
                      <a16:colId xmlns:a16="http://schemas.microsoft.com/office/drawing/2014/main" val="1861000664"/>
                    </a:ext>
                  </a:extLst>
                </a:gridCol>
              </a:tblGrid>
              <a:tr h="370840">
                <a:tc>
                  <a:txBody>
                    <a:bodyPr/>
                    <a:lstStyle/>
                    <a:p>
                      <a:pPr algn="l"/>
                      <a:r>
                        <a:rPr lang="en-GB" sz="2400" b="1" dirty="0"/>
                        <a:t>Option 1 – Organic Growth</a:t>
                      </a:r>
                    </a:p>
                  </a:txBody>
                  <a:tcPr/>
                </a:tc>
                <a:tc>
                  <a:txBody>
                    <a:bodyPr/>
                    <a:lstStyle/>
                    <a:p>
                      <a:pPr algn="l"/>
                      <a:r>
                        <a:rPr lang="en-GB" sz="2400" b="1" dirty="0"/>
                        <a:t>Option 2 - Takeover</a:t>
                      </a:r>
                    </a:p>
                  </a:txBody>
                  <a:tcPr/>
                </a:tc>
                <a:extLst>
                  <a:ext uri="{0D108BD9-81ED-4DB2-BD59-A6C34878D82A}">
                    <a16:rowId xmlns:a16="http://schemas.microsoft.com/office/drawing/2014/main" val="780086984"/>
                  </a:ext>
                </a:extLst>
              </a:tr>
              <a:tr h="370840">
                <a:tc>
                  <a:txBody>
                    <a:bodyPr/>
                    <a:lstStyle/>
                    <a:p>
                      <a:r>
                        <a:rPr lang="en-GB" sz="2400" dirty="0"/>
                        <a:t>Reason for organic growth</a:t>
                      </a:r>
                    </a:p>
                    <a:p>
                      <a:endParaRPr lang="en-GB" sz="2400" dirty="0"/>
                    </a:p>
                    <a:p>
                      <a:endParaRPr lang="en-GB" sz="2400" dirty="0"/>
                    </a:p>
                    <a:p>
                      <a:endParaRPr lang="en-GB" sz="2400" dirty="0"/>
                    </a:p>
                    <a:p>
                      <a:endParaRPr lang="en-GB" sz="2400" dirty="0"/>
                    </a:p>
                  </a:txBody>
                  <a:tcPr/>
                </a:tc>
                <a:tc>
                  <a:txBody>
                    <a:bodyPr/>
                    <a:lstStyle/>
                    <a:p>
                      <a:r>
                        <a:rPr lang="en-GB" sz="2400" dirty="0"/>
                        <a:t>Reason for takeover</a:t>
                      </a:r>
                    </a:p>
                  </a:txBody>
                  <a:tcPr/>
                </a:tc>
                <a:extLst>
                  <a:ext uri="{0D108BD9-81ED-4DB2-BD59-A6C34878D82A}">
                    <a16:rowId xmlns:a16="http://schemas.microsoft.com/office/drawing/2014/main" val="2643370953"/>
                  </a:ext>
                </a:extLst>
              </a:tr>
              <a:tr h="370840">
                <a:tc>
                  <a:txBody>
                    <a:bodyPr/>
                    <a:lstStyle/>
                    <a:p>
                      <a:r>
                        <a:rPr lang="en-GB" sz="2400" dirty="0"/>
                        <a:t>Balance</a:t>
                      </a:r>
                    </a:p>
                    <a:p>
                      <a:endParaRPr lang="en-GB" sz="2400" dirty="0"/>
                    </a:p>
                    <a:p>
                      <a:endParaRPr lang="en-GB" sz="2400" dirty="0"/>
                    </a:p>
                    <a:p>
                      <a:endParaRPr lang="en-GB" sz="2400" dirty="0"/>
                    </a:p>
                    <a:p>
                      <a:endParaRPr lang="en-GB" sz="2400" dirty="0"/>
                    </a:p>
                  </a:txBody>
                  <a:tcPr/>
                </a:tc>
                <a:tc>
                  <a:txBody>
                    <a:bodyPr/>
                    <a:lstStyle/>
                    <a:p>
                      <a:r>
                        <a:rPr lang="en-GB" sz="2400" dirty="0"/>
                        <a:t>Balance</a:t>
                      </a:r>
                    </a:p>
                  </a:txBody>
                  <a:tcPr/>
                </a:tc>
                <a:extLst>
                  <a:ext uri="{0D108BD9-81ED-4DB2-BD59-A6C34878D82A}">
                    <a16:rowId xmlns:a16="http://schemas.microsoft.com/office/drawing/2014/main" val="3267703646"/>
                  </a:ext>
                </a:extLst>
              </a:tr>
            </a:tbl>
          </a:graphicData>
        </a:graphic>
      </p:graphicFrame>
      <p:sp>
        <p:nvSpPr>
          <p:cNvPr id="4" name="TextBox 3">
            <a:extLst>
              <a:ext uri="{FF2B5EF4-FFF2-40B4-BE49-F238E27FC236}">
                <a16:creationId xmlns:a16="http://schemas.microsoft.com/office/drawing/2014/main" id="{FBF599ED-9D57-6F5B-C206-4BFCEC602092}"/>
              </a:ext>
            </a:extLst>
          </p:cNvPr>
          <p:cNvSpPr txBox="1"/>
          <p:nvPr/>
        </p:nvSpPr>
        <p:spPr>
          <a:xfrm>
            <a:off x="505251" y="2204864"/>
            <a:ext cx="5256584" cy="923330"/>
          </a:xfrm>
          <a:prstGeom prst="rect">
            <a:avLst/>
          </a:prstGeom>
          <a:noFill/>
        </p:spPr>
        <p:txBody>
          <a:bodyPr wrap="square" rtlCol="0">
            <a:spAutoFit/>
          </a:bodyPr>
          <a:lstStyle/>
          <a:p>
            <a:r>
              <a:rPr lang="en-GB" b="1" dirty="0">
                <a:latin typeface="+mn-lt"/>
              </a:rPr>
              <a:t>Less risky form of growth and has worked well in previously as they have grown from carrying 1 million passengers to 39 million passengers</a:t>
            </a:r>
          </a:p>
        </p:txBody>
      </p:sp>
      <p:sp>
        <p:nvSpPr>
          <p:cNvPr id="5" name="TextBox 4">
            <a:extLst>
              <a:ext uri="{FF2B5EF4-FFF2-40B4-BE49-F238E27FC236}">
                <a16:creationId xmlns:a16="http://schemas.microsoft.com/office/drawing/2014/main" id="{AE51E95B-F32E-5F76-C266-194035ED65AC}"/>
              </a:ext>
            </a:extLst>
          </p:cNvPr>
          <p:cNvSpPr txBox="1"/>
          <p:nvPr/>
        </p:nvSpPr>
        <p:spPr>
          <a:xfrm>
            <a:off x="505251" y="4078814"/>
            <a:ext cx="5256584" cy="646331"/>
          </a:xfrm>
          <a:prstGeom prst="rect">
            <a:avLst/>
          </a:prstGeom>
          <a:noFill/>
        </p:spPr>
        <p:txBody>
          <a:bodyPr wrap="square" rtlCol="0">
            <a:spAutoFit/>
          </a:bodyPr>
          <a:lstStyle/>
          <a:p>
            <a:r>
              <a:rPr lang="en-GB" b="1" dirty="0">
                <a:latin typeface="+mn-lt"/>
              </a:rPr>
              <a:t>Much slower method of growth and they may fail to take full advantage of the forecasted market growth</a:t>
            </a:r>
          </a:p>
        </p:txBody>
      </p:sp>
      <p:sp>
        <p:nvSpPr>
          <p:cNvPr id="6" name="TextBox 5">
            <a:extLst>
              <a:ext uri="{FF2B5EF4-FFF2-40B4-BE49-F238E27FC236}">
                <a16:creationId xmlns:a16="http://schemas.microsoft.com/office/drawing/2014/main" id="{D4E0651C-343F-9B4B-8428-EFA86FC9BF70}"/>
              </a:ext>
            </a:extLst>
          </p:cNvPr>
          <p:cNvSpPr txBox="1"/>
          <p:nvPr/>
        </p:nvSpPr>
        <p:spPr>
          <a:xfrm>
            <a:off x="5958032" y="2185179"/>
            <a:ext cx="5256584" cy="923330"/>
          </a:xfrm>
          <a:prstGeom prst="rect">
            <a:avLst/>
          </a:prstGeom>
          <a:noFill/>
        </p:spPr>
        <p:txBody>
          <a:bodyPr wrap="square" rtlCol="0">
            <a:spAutoFit/>
          </a:bodyPr>
          <a:lstStyle/>
          <a:p>
            <a:r>
              <a:rPr lang="en-GB" b="1" dirty="0">
                <a:latin typeface="+mn-lt"/>
              </a:rPr>
              <a:t>Allows them to increase capacity quickly enabling them to carry more passengers. Taking over Spirit Airlines would add 202 aircraft to their fleet</a:t>
            </a:r>
          </a:p>
        </p:txBody>
      </p:sp>
      <p:sp>
        <p:nvSpPr>
          <p:cNvPr id="7" name="TextBox 6">
            <a:extLst>
              <a:ext uri="{FF2B5EF4-FFF2-40B4-BE49-F238E27FC236}">
                <a16:creationId xmlns:a16="http://schemas.microsoft.com/office/drawing/2014/main" id="{1440DE61-CA7E-14A7-66AA-A9D99398EC89}"/>
              </a:ext>
            </a:extLst>
          </p:cNvPr>
          <p:cNvSpPr txBox="1"/>
          <p:nvPr/>
        </p:nvSpPr>
        <p:spPr>
          <a:xfrm>
            <a:off x="5958032" y="4060594"/>
            <a:ext cx="5256584" cy="646331"/>
          </a:xfrm>
          <a:prstGeom prst="rect">
            <a:avLst/>
          </a:prstGeom>
          <a:noFill/>
        </p:spPr>
        <p:txBody>
          <a:bodyPr wrap="square" rtlCol="0">
            <a:spAutoFit/>
          </a:bodyPr>
          <a:lstStyle/>
          <a:p>
            <a:r>
              <a:rPr lang="en-GB" b="1" dirty="0">
                <a:latin typeface="+mn-lt"/>
              </a:rPr>
              <a:t>Takeovers are risky and expensive ($3.8 billion) with many failing to deliver the expected benefits</a:t>
            </a:r>
          </a:p>
        </p:txBody>
      </p:sp>
    </p:spTree>
    <p:extLst>
      <p:ext uri="{BB962C8B-B14F-4D97-AF65-F5344CB8AC3E}">
        <p14:creationId xmlns:p14="http://schemas.microsoft.com/office/powerpoint/2010/main" val="3654206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1D51A8AE-F8B6-BD43-B3D0-37EDCBE81E9E}"/>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JetBlue look to buy Spirit Airlines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16" name="Group 15">
            <a:extLst>
              <a:ext uri="{FF2B5EF4-FFF2-40B4-BE49-F238E27FC236}">
                <a16:creationId xmlns:a16="http://schemas.microsoft.com/office/drawing/2014/main" id="{87C68C26-0265-7E0A-2A26-AF168634B7A4}"/>
              </a:ext>
            </a:extLst>
          </p:cNvPr>
          <p:cNvGrpSpPr/>
          <p:nvPr/>
        </p:nvGrpSpPr>
        <p:grpSpPr>
          <a:xfrm>
            <a:off x="0" y="6239434"/>
            <a:ext cx="12192000" cy="618565"/>
            <a:chOff x="0" y="6239434"/>
            <a:chExt cx="12192000" cy="618565"/>
          </a:xfrm>
        </p:grpSpPr>
        <p:grpSp>
          <p:nvGrpSpPr>
            <p:cNvPr id="17" name="Group 16">
              <a:extLst>
                <a:ext uri="{FF2B5EF4-FFF2-40B4-BE49-F238E27FC236}">
                  <a16:creationId xmlns:a16="http://schemas.microsoft.com/office/drawing/2014/main" id="{BD983BD0-A84A-8C70-3AC3-DAC0118C8064}"/>
                </a:ext>
              </a:extLst>
            </p:cNvPr>
            <p:cNvGrpSpPr/>
            <p:nvPr/>
          </p:nvGrpSpPr>
          <p:grpSpPr>
            <a:xfrm>
              <a:off x="0" y="6239434"/>
              <a:ext cx="12192000" cy="618565"/>
              <a:chOff x="336332" y="0"/>
              <a:chExt cx="11855668" cy="6858000"/>
            </a:xfrm>
          </p:grpSpPr>
          <p:sp>
            <p:nvSpPr>
              <p:cNvPr id="22" name="Rectangle 21">
                <a:extLst>
                  <a:ext uri="{FF2B5EF4-FFF2-40B4-BE49-F238E27FC236}">
                    <a16:creationId xmlns:a16="http://schemas.microsoft.com/office/drawing/2014/main" id="{8B724FB1-124D-7784-CEA3-B9EDF62A428E}"/>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3" name="Group 22">
                <a:extLst>
                  <a:ext uri="{FF2B5EF4-FFF2-40B4-BE49-F238E27FC236}">
                    <a16:creationId xmlns:a16="http://schemas.microsoft.com/office/drawing/2014/main" id="{D9CC582B-E378-AE90-E1FE-3FAC33BAC09D}"/>
                  </a:ext>
                </a:extLst>
              </p:cNvPr>
              <p:cNvGrpSpPr/>
              <p:nvPr/>
            </p:nvGrpSpPr>
            <p:grpSpPr>
              <a:xfrm>
                <a:off x="5073505" y="0"/>
                <a:ext cx="7118495" cy="6858000"/>
                <a:chOff x="5073505" y="0"/>
                <a:chExt cx="7118495" cy="6858000"/>
              </a:xfrm>
            </p:grpSpPr>
            <p:sp>
              <p:nvSpPr>
                <p:cNvPr id="24" name="Parallelogram 23">
                  <a:extLst>
                    <a:ext uri="{FF2B5EF4-FFF2-40B4-BE49-F238E27FC236}">
                      <a16:creationId xmlns:a16="http://schemas.microsoft.com/office/drawing/2014/main" id="{B64242B3-D96D-4EBF-B5B6-221A59264378}"/>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Rectangle 24">
                  <a:extLst>
                    <a:ext uri="{FF2B5EF4-FFF2-40B4-BE49-F238E27FC236}">
                      <a16:creationId xmlns:a16="http://schemas.microsoft.com/office/drawing/2014/main" id="{B2325584-3A13-8D11-6837-3707A5FD0878}"/>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8" name="Group 17">
              <a:extLst>
                <a:ext uri="{FF2B5EF4-FFF2-40B4-BE49-F238E27FC236}">
                  <a16:creationId xmlns:a16="http://schemas.microsoft.com/office/drawing/2014/main" id="{F47688D9-679F-99D6-322B-CA4C3DD3A444}"/>
                </a:ext>
              </a:extLst>
            </p:cNvPr>
            <p:cNvGrpSpPr/>
            <p:nvPr/>
          </p:nvGrpSpPr>
          <p:grpSpPr>
            <a:xfrm>
              <a:off x="191344" y="6347920"/>
              <a:ext cx="3456232" cy="380480"/>
              <a:chOff x="191344" y="6347920"/>
              <a:chExt cx="3456232" cy="380480"/>
            </a:xfrm>
          </p:grpSpPr>
          <p:sp>
            <p:nvSpPr>
              <p:cNvPr id="20" name="TextBox 19">
                <a:extLst>
                  <a:ext uri="{FF2B5EF4-FFF2-40B4-BE49-F238E27FC236}">
                    <a16:creationId xmlns:a16="http://schemas.microsoft.com/office/drawing/2014/main" id="{CA520044-B2DF-9366-ACE8-C6E31D1534FD}"/>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21" name="TextBox 20">
                <a:extLst>
                  <a:ext uri="{FF2B5EF4-FFF2-40B4-BE49-F238E27FC236}">
                    <a16:creationId xmlns:a16="http://schemas.microsoft.com/office/drawing/2014/main" id="{F4831D9B-3400-2952-7B87-6044EF2EE422}"/>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9" name="Picture 18" descr="Logo&#10;&#10;Description automatically generated">
              <a:extLst>
                <a:ext uri="{FF2B5EF4-FFF2-40B4-BE49-F238E27FC236}">
                  <a16:creationId xmlns:a16="http://schemas.microsoft.com/office/drawing/2014/main" id="{DDCC1DF6-B1CD-D621-DBFC-202EBC446CC3}"/>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
        <p:nvSpPr>
          <p:cNvPr id="4" name="TextBox 3">
            <a:extLst>
              <a:ext uri="{FF2B5EF4-FFF2-40B4-BE49-F238E27FC236}">
                <a16:creationId xmlns:a16="http://schemas.microsoft.com/office/drawing/2014/main" id="{9BEA0C7C-CD9C-A3D2-8D8D-F8A68A88DD6F}"/>
              </a:ext>
            </a:extLst>
          </p:cNvPr>
          <p:cNvSpPr txBox="1"/>
          <p:nvPr/>
        </p:nvSpPr>
        <p:spPr>
          <a:xfrm>
            <a:off x="659396" y="909154"/>
            <a:ext cx="10873208" cy="5170646"/>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2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JetBlue should buy Spirit Airlines.</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22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2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Although organic growth is less risky and has been successful for JetBlue, it is much slower. The market for budget air travel has seen massive growth and is forecast to continue by around 8% per annum. Taking over Spirit Airlines would allow JetBlue to instantly add 202 planes allowing JetBlue to take advantage of this growth. As organic growth is much slower, they might not be able to fully take advantage of the growth and could lose passengers to rival airlines, which could limit their ability to increase passenger numbers.` </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22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2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But buying Spirit Airlines depends on their financial situation and whether they can raise the $3.8 billion needed to complete the takeover.</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22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2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However, if they can raise the money, it would allow them to increase the number of aircraft they own much quicker than organic growth, take advantage of the growth in budget travel and increase passenger numbers.</a:t>
            </a:r>
          </a:p>
        </p:txBody>
      </p:sp>
    </p:spTree>
    <p:extLst>
      <p:ext uri="{BB962C8B-B14F-4D97-AF65-F5344CB8AC3E}">
        <p14:creationId xmlns:p14="http://schemas.microsoft.com/office/powerpoint/2010/main" val="118917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6ABFD92A-BE59-17D5-6571-A7E15D70A186}"/>
              </a:ext>
            </a:extLst>
          </p:cNvPr>
          <p:cNvSpPr txBox="1"/>
          <p:nvPr/>
        </p:nvSpPr>
        <p:spPr>
          <a:xfrm>
            <a:off x="427055" y="243312"/>
            <a:ext cx="9378618"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What is the correct formula to calculate capital employed?</a:t>
            </a:r>
          </a:p>
        </p:txBody>
      </p:sp>
      <p:sp>
        <p:nvSpPr>
          <p:cNvPr id="14" name="Rectangle 13">
            <a:extLst>
              <a:ext uri="{FF2B5EF4-FFF2-40B4-BE49-F238E27FC236}">
                <a16:creationId xmlns:a16="http://schemas.microsoft.com/office/drawing/2014/main" id="{F6B1248D-15EE-851A-FCE5-D642F49F2E9F}"/>
              </a:ext>
            </a:extLst>
          </p:cNvPr>
          <p:cNvSpPr/>
          <p:nvPr/>
        </p:nvSpPr>
        <p:spPr>
          <a:xfrm>
            <a:off x="607357" y="3429000"/>
            <a:ext cx="1122741" cy="1015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0" b="1" i="0" u="none" strike="noStrike" kern="1200" cap="none" spc="0" normalizeH="0" baseline="0" noProof="0" dirty="0">
                <a:ln>
                  <a:noFill/>
                </a:ln>
                <a:solidFill>
                  <a:prstClr val="white"/>
                </a:solidFill>
                <a:effectLst/>
                <a:uLnTx/>
                <a:uFillTx/>
                <a:latin typeface="Calibri" panose="020F0502020204030204"/>
                <a:ea typeface="+mn-ea"/>
                <a:cs typeface="+mn-cs"/>
              </a:rPr>
              <a:t>A</a:t>
            </a:r>
          </a:p>
        </p:txBody>
      </p:sp>
      <p:sp>
        <p:nvSpPr>
          <p:cNvPr id="15" name="Rectangle 14">
            <a:extLst>
              <a:ext uri="{FF2B5EF4-FFF2-40B4-BE49-F238E27FC236}">
                <a16:creationId xmlns:a16="http://schemas.microsoft.com/office/drawing/2014/main" id="{1A82713F-61D4-E154-F5BD-5B44CDD9A3CA}"/>
              </a:ext>
            </a:extLst>
          </p:cNvPr>
          <p:cNvSpPr/>
          <p:nvPr/>
        </p:nvSpPr>
        <p:spPr>
          <a:xfrm>
            <a:off x="5374254" y="3429000"/>
            <a:ext cx="1122741" cy="1015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0" b="1" i="0" u="none" strike="noStrike" kern="1200" cap="none" spc="0" normalizeH="0" baseline="0" noProof="0" dirty="0">
                <a:ln>
                  <a:noFill/>
                </a:ln>
                <a:solidFill>
                  <a:prstClr val="white"/>
                </a:solidFill>
                <a:effectLst/>
                <a:uLnTx/>
                <a:uFillTx/>
                <a:latin typeface="Calibri" panose="020F0502020204030204"/>
                <a:ea typeface="+mn-ea"/>
                <a:cs typeface="+mn-cs"/>
              </a:rPr>
              <a:t>B</a:t>
            </a:r>
          </a:p>
        </p:txBody>
      </p:sp>
      <p:sp>
        <p:nvSpPr>
          <p:cNvPr id="16" name="Rectangle 15">
            <a:extLst>
              <a:ext uri="{FF2B5EF4-FFF2-40B4-BE49-F238E27FC236}">
                <a16:creationId xmlns:a16="http://schemas.microsoft.com/office/drawing/2014/main" id="{CFC16FDD-098F-06F6-FCD0-A4BBFA30600D}"/>
              </a:ext>
            </a:extLst>
          </p:cNvPr>
          <p:cNvSpPr/>
          <p:nvPr/>
        </p:nvSpPr>
        <p:spPr>
          <a:xfrm>
            <a:off x="607357" y="4758015"/>
            <a:ext cx="1122741" cy="1015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0" b="1" i="0" u="none" strike="noStrike" kern="1200" cap="none" spc="0" normalizeH="0" baseline="0" noProof="0" dirty="0">
                <a:ln>
                  <a:noFill/>
                </a:ln>
                <a:solidFill>
                  <a:prstClr val="white"/>
                </a:solidFill>
                <a:effectLst/>
                <a:uLnTx/>
                <a:uFillTx/>
                <a:latin typeface="Calibri" panose="020F0502020204030204"/>
                <a:ea typeface="+mn-ea"/>
                <a:cs typeface="+mn-cs"/>
              </a:rPr>
              <a:t>C</a:t>
            </a:r>
          </a:p>
        </p:txBody>
      </p:sp>
      <p:sp>
        <p:nvSpPr>
          <p:cNvPr id="17" name="Rectangle 16">
            <a:extLst>
              <a:ext uri="{FF2B5EF4-FFF2-40B4-BE49-F238E27FC236}">
                <a16:creationId xmlns:a16="http://schemas.microsoft.com/office/drawing/2014/main" id="{7B1CDDC1-9E98-FEEE-D82E-548755F9D62D}"/>
              </a:ext>
            </a:extLst>
          </p:cNvPr>
          <p:cNvSpPr/>
          <p:nvPr/>
        </p:nvSpPr>
        <p:spPr>
          <a:xfrm>
            <a:off x="5374254" y="4758015"/>
            <a:ext cx="1122741" cy="1015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0" b="1" i="0" u="none" strike="noStrike" kern="1200" cap="none" spc="0" normalizeH="0" baseline="0" noProof="0" dirty="0">
                <a:ln>
                  <a:noFill/>
                </a:ln>
                <a:solidFill>
                  <a:prstClr val="white"/>
                </a:solidFill>
                <a:effectLst/>
                <a:uLnTx/>
                <a:uFillTx/>
                <a:latin typeface="Calibri" panose="020F0502020204030204"/>
                <a:ea typeface="+mn-ea"/>
                <a:cs typeface="+mn-cs"/>
              </a:rPr>
              <a:t>D</a:t>
            </a:r>
          </a:p>
        </p:txBody>
      </p:sp>
      <p:sp>
        <p:nvSpPr>
          <p:cNvPr id="18" name="TextBox 17">
            <a:extLst>
              <a:ext uri="{FF2B5EF4-FFF2-40B4-BE49-F238E27FC236}">
                <a16:creationId xmlns:a16="http://schemas.microsoft.com/office/drawing/2014/main" id="{0A790F6A-176B-491F-A869-14000034D077}"/>
              </a:ext>
            </a:extLst>
          </p:cNvPr>
          <p:cNvSpPr txBox="1"/>
          <p:nvPr/>
        </p:nvSpPr>
        <p:spPr>
          <a:xfrm>
            <a:off x="1821557" y="3356159"/>
            <a:ext cx="3294807"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600" dirty="0">
                <a:solidFill>
                  <a:prstClr val="black"/>
                </a:solidFill>
                <a:latin typeface="Calibri" panose="020F0502020204030204"/>
              </a:rPr>
              <a:t>Non-current liabilities x total equity	</a:t>
            </a:r>
            <a:r>
              <a:rPr kumimoji="0" lang="en-US" sz="28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	</a:t>
            </a:r>
          </a:p>
        </p:txBody>
      </p:sp>
      <p:sp>
        <p:nvSpPr>
          <p:cNvPr id="19" name="TextBox 18">
            <a:extLst>
              <a:ext uri="{FF2B5EF4-FFF2-40B4-BE49-F238E27FC236}">
                <a16:creationId xmlns:a16="http://schemas.microsoft.com/office/drawing/2014/main" id="{96EB6141-B262-015A-92B0-98A77747D7D7}"/>
              </a:ext>
            </a:extLst>
          </p:cNvPr>
          <p:cNvSpPr txBox="1"/>
          <p:nvPr/>
        </p:nvSpPr>
        <p:spPr>
          <a:xfrm>
            <a:off x="6803839" y="3349844"/>
            <a:ext cx="3913361" cy="95410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solidFill>
                  <a:prstClr val="black"/>
                </a:solidFill>
                <a:latin typeface="Calibri" panose="020F0502020204030204"/>
              </a:rPr>
              <a:t>Non-current liabilities – total equity</a:t>
            </a:r>
            <a:endParaRPr kumimoji="0" lang="en-US" sz="28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endParaRPr>
          </a:p>
        </p:txBody>
      </p:sp>
      <p:sp>
        <p:nvSpPr>
          <p:cNvPr id="20" name="TextBox 19">
            <a:extLst>
              <a:ext uri="{FF2B5EF4-FFF2-40B4-BE49-F238E27FC236}">
                <a16:creationId xmlns:a16="http://schemas.microsoft.com/office/drawing/2014/main" id="{EB178791-6722-9ED9-67DE-BA373523203C}"/>
              </a:ext>
            </a:extLst>
          </p:cNvPr>
          <p:cNvSpPr txBox="1"/>
          <p:nvPr/>
        </p:nvSpPr>
        <p:spPr>
          <a:xfrm>
            <a:off x="1866262" y="4705870"/>
            <a:ext cx="3450046" cy="89255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600" dirty="0">
                <a:solidFill>
                  <a:prstClr val="black"/>
                </a:solidFill>
                <a:latin typeface="Calibri" panose="020F0502020204030204"/>
              </a:rPr>
              <a:t>Non-current liabilities + total equity	</a:t>
            </a:r>
            <a:endParaRPr kumimoji="0" lang="en-US" sz="28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endParaRPr>
          </a:p>
        </p:txBody>
      </p:sp>
      <p:sp>
        <p:nvSpPr>
          <p:cNvPr id="21" name="TextBox 20">
            <a:extLst>
              <a:ext uri="{FF2B5EF4-FFF2-40B4-BE49-F238E27FC236}">
                <a16:creationId xmlns:a16="http://schemas.microsoft.com/office/drawing/2014/main" id="{2FF36779-4430-06B0-1A29-C67A4B0888BA}"/>
              </a:ext>
            </a:extLst>
          </p:cNvPr>
          <p:cNvSpPr txBox="1"/>
          <p:nvPr/>
        </p:nvSpPr>
        <p:spPr>
          <a:xfrm>
            <a:off x="6840692" y="4673451"/>
            <a:ext cx="3742268" cy="95410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Non-current liabilities / total equity</a:t>
            </a:r>
          </a:p>
        </p:txBody>
      </p:sp>
      <p:sp>
        <p:nvSpPr>
          <p:cNvPr id="22" name="Rounded Rectangle 21">
            <a:extLst>
              <a:ext uri="{FF2B5EF4-FFF2-40B4-BE49-F238E27FC236}">
                <a16:creationId xmlns:a16="http://schemas.microsoft.com/office/drawing/2014/main" id="{6E337FF5-F6DA-9F84-CAE6-67026502557A}"/>
              </a:ext>
            </a:extLst>
          </p:cNvPr>
          <p:cNvSpPr/>
          <p:nvPr/>
        </p:nvSpPr>
        <p:spPr>
          <a:xfrm>
            <a:off x="1801389" y="4690154"/>
            <a:ext cx="3443628" cy="1279634"/>
          </a:xfrm>
          <a:prstGeom prst="round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 name="Group 1">
            <a:extLst>
              <a:ext uri="{FF2B5EF4-FFF2-40B4-BE49-F238E27FC236}">
                <a16:creationId xmlns:a16="http://schemas.microsoft.com/office/drawing/2014/main" id="{4E90DDFF-055E-5B10-2AD1-33C25C168624}"/>
              </a:ext>
            </a:extLst>
          </p:cNvPr>
          <p:cNvGrpSpPr/>
          <p:nvPr/>
        </p:nvGrpSpPr>
        <p:grpSpPr>
          <a:xfrm>
            <a:off x="0" y="6239434"/>
            <a:ext cx="12192000" cy="618565"/>
            <a:chOff x="0" y="6239434"/>
            <a:chExt cx="12192000" cy="618565"/>
          </a:xfrm>
        </p:grpSpPr>
        <p:grpSp>
          <p:nvGrpSpPr>
            <p:cNvPr id="3" name="Group 2">
              <a:extLst>
                <a:ext uri="{FF2B5EF4-FFF2-40B4-BE49-F238E27FC236}">
                  <a16:creationId xmlns:a16="http://schemas.microsoft.com/office/drawing/2014/main" id="{EC13A57A-1BD3-ED99-68ED-0573B8A8A529}"/>
                </a:ext>
              </a:extLst>
            </p:cNvPr>
            <p:cNvGrpSpPr/>
            <p:nvPr/>
          </p:nvGrpSpPr>
          <p:grpSpPr>
            <a:xfrm>
              <a:off x="0" y="6239434"/>
              <a:ext cx="12192000" cy="618565"/>
              <a:chOff x="336332" y="0"/>
              <a:chExt cx="11855668" cy="6858000"/>
            </a:xfrm>
          </p:grpSpPr>
          <p:sp>
            <p:nvSpPr>
              <p:cNvPr id="8" name="Rectangle 7">
                <a:extLst>
                  <a:ext uri="{FF2B5EF4-FFF2-40B4-BE49-F238E27FC236}">
                    <a16:creationId xmlns:a16="http://schemas.microsoft.com/office/drawing/2014/main" id="{97A027FF-9692-4C82-CC65-517AB0BC055A}"/>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9" name="Group 8">
                <a:extLst>
                  <a:ext uri="{FF2B5EF4-FFF2-40B4-BE49-F238E27FC236}">
                    <a16:creationId xmlns:a16="http://schemas.microsoft.com/office/drawing/2014/main" id="{F8BF19C9-A54C-9DA1-4866-622AF869DE4F}"/>
                  </a:ext>
                </a:extLst>
              </p:cNvPr>
              <p:cNvGrpSpPr/>
              <p:nvPr/>
            </p:nvGrpSpPr>
            <p:grpSpPr>
              <a:xfrm>
                <a:off x="5073505" y="0"/>
                <a:ext cx="7118495" cy="6858000"/>
                <a:chOff x="5073505" y="0"/>
                <a:chExt cx="7118495" cy="6858000"/>
              </a:xfrm>
            </p:grpSpPr>
            <p:sp>
              <p:nvSpPr>
                <p:cNvPr id="10" name="Parallelogram 9">
                  <a:extLst>
                    <a:ext uri="{FF2B5EF4-FFF2-40B4-BE49-F238E27FC236}">
                      <a16:creationId xmlns:a16="http://schemas.microsoft.com/office/drawing/2014/main" id="{09F35FE1-A20E-26F2-8B87-FC9891D22B11}"/>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25332F12-BEF3-9A28-ED0B-B7C3994009EE}"/>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4" name="Group 3">
              <a:extLst>
                <a:ext uri="{FF2B5EF4-FFF2-40B4-BE49-F238E27FC236}">
                  <a16:creationId xmlns:a16="http://schemas.microsoft.com/office/drawing/2014/main" id="{C52E27F7-AC6F-9B81-9D17-89A7154C2A60}"/>
                </a:ext>
              </a:extLst>
            </p:cNvPr>
            <p:cNvGrpSpPr/>
            <p:nvPr/>
          </p:nvGrpSpPr>
          <p:grpSpPr>
            <a:xfrm>
              <a:off x="191344" y="6347920"/>
              <a:ext cx="3456232" cy="380480"/>
              <a:chOff x="191344" y="6347920"/>
              <a:chExt cx="3456232" cy="380480"/>
            </a:xfrm>
          </p:grpSpPr>
          <p:sp>
            <p:nvSpPr>
              <p:cNvPr id="6" name="TextBox 5">
                <a:extLst>
                  <a:ext uri="{FF2B5EF4-FFF2-40B4-BE49-F238E27FC236}">
                    <a16:creationId xmlns:a16="http://schemas.microsoft.com/office/drawing/2014/main" id="{8770830D-38B4-C284-DB12-F9FB5DBAEFEA}"/>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7" name="TextBox 6">
                <a:extLst>
                  <a:ext uri="{FF2B5EF4-FFF2-40B4-BE49-F238E27FC236}">
                    <a16:creationId xmlns:a16="http://schemas.microsoft.com/office/drawing/2014/main" id="{C1AFA6A8-AE64-6838-5E0B-CF1AC97F76F0}"/>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5" name="Picture 4" descr="Logo&#10;&#10;Description automatically generated">
              <a:extLst>
                <a:ext uri="{FF2B5EF4-FFF2-40B4-BE49-F238E27FC236}">
                  <a16:creationId xmlns:a16="http://schemas.microsoft.com/office/drawing/2014/main" id="{9C5BA32C-AC4B-5CAB-ED59-5B4797F9D009}"/>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Tree>
    <p:extLst>
      <p:ext uri="{BB962C8B-B14F-4D97-AF65-F5344CB8AC3E}">
        <p14:creationId xmlns:p14="http://schemas.microsoft.com/office/powerpoint/2010/main" val="2562428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6ABFD92A-BE59-17D5-6571-A7E15D70A186}"/>
              </a:ext>
            </a:extLst>
          </p:cNvPr>
          <p:cNvSpPr txBox="1"/>
          <p:nvPr/>
        </p:nvSpPr>
        <p:spPr>
          <a:xfrm>
            <a:off x="493056" y="247731"/>
            <a:ext cx="10427480" cy="1908215"/>
          </a:xfrm>
          <a:prstGeom prst="rect">
            <a:avLst/>
          </a:prstGeom>
          <a:noFill/>
        </p:spPr>
        <p:txBody>
          <a:bodyPr wrap="square" rtlCol="0">
            <a:spAutoFit/>
          </a:bodyPr>
          <a:lstStyle/>
          <a:p>
            <a:pPr fontAlgn="auto">
              <a:spcBef>
                <a:spcPts val="0"/>
              </a:spcBef>
              <a:spcAft>
                <a:spcPts val="0"/>
              </a:spcAft>
              <a:defRPr/>
            </a:pPr>
            <a:r>
              <a:rPr lang="en-US" sz="4400" dirty="0">
                <a:solidFill>
                  <a:prstClr val="black"/>
                </a:solidFill>
                <a:latin typeface="Calibri" panose="020F0502020204030204"/>
              </a:rPr>
              <a:t>The delegation of one or more business services to an external provider is known as </a:t>
            </a:r>
            <a:endParaRPr kumimoji="0" lang="en-US" sz="4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0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endParaRPr>
          </a:p>
        </p:txBody>
      </p:sp>
      <p:sp>
        <p:nvSpPr>
          <p:cNvPr id="14" name="Rectangle 13">
            <a:extLst>
              <a:ext uri="{FF2B5EF4-FFF2-40B4-BE49-F238E27FC236}">
                <a16:creationId xmlns:a16="http://schemas.microsoft.com/office/drawing/2014/main" id="{F6B1248D-15EE-851A-FCE5-D642F49F2E9F}"/>
              </a:ext>
            </a:extLst>
          </p:cNvPr>
          <p:cNvSpPr/>
          <p:nvPr/>
        </p:nvSpPr>
        <p:spPr>
          <a:xfrm>
            <a:off x="607357" y="3429000"/>
            <a:ext cx="1122741" cy="1015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0" b="1" i="0" u="none" strike="noStrike" kern="1200" cap="none" spc="0" normalizeH="0" baseline="0" noProof="0" dirty="0">
                <a:ln>
                  <a:noFill/>
                </a:ln>
                <a:solidFill>
                  <a:prstClr val="white"/>
                </a:solidFill>
                <a:effectLst/>
                <a:uLnTx/>
                <a:uFillTx/>
                <a:latin typeface="Calibri" panose="020F0502020204030204"/>
                <a:ea typeface="+mn-ea"/>
                <a:cs typeface="+mn-cs"/>
              </a:rPr>
              <a:t>A</a:t>
            </a:r>
          </a:p>
        </p:txBody>
      </p:sp>
      <p:sp>
        <p:nvSpPr>
          <p:cNvPr id="15" name="Rectangle 14">
            <a:extLst>
              <a:ext uri="{FF2B5EF4-FFF2-40B4-BE49-F238E27FC236}">
                <a16:creationId xmlns:a16="http://schemas.microsoft.com/office/drawing/2014/main" id="{1A82713F-61D4-E154-F5BD-5B44CDD9A3CA}"/>
              </a:ext>
            </a:extLst>
          </p:cNvPr>
          <p:cNvSpPr/>
          <p:nvPr/>
        </p:nvSpPr>
        <p:spPr>
          <a:xfrm>
            <a:off x="5374254" y="3429000"/>
            <a:ext cx="1122741" cy="1015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0" b="1" i="0" u="none" strike="noStrike" kern="1200" cap="none" spc="0" normalizeH="0" baseline="0" noProof="0" dirty="0">
                <a:ln>
                  <a:noFill/>
                </a:ln>
                <a:solidFill>
                  <a:prstClr val="white"/>
                </a:solidFill>
                <a:effectLst/>
                <a:uLnTx/>
                <a:uFillTx/>
                <a:latin typeface="Calibri" panose="020F0502020204030204"/>
                <a:ea typeface="+mn-ea"/>
                <a:cs typeface="+mn-cs"/>
              </a:rPr>
              <a:t>B</a:t>
            </a:r>
          </a:p>
        </p:txBody>
      </p:sp>
      <p:sp>
        <p:nvSpPr>
          <p:cNvPr id="16" name="Rectangle 15">
            <a:extLst>
              <a:ext uri="{FF2B5EF4-FFF2-40B4-BE49-F238E27FC236}">
                <a16:creationId xmlns:a16="http://schemas.microsoft.com/office/drawing/2014/main" id="{CFC16FDD-098F-06F6-FCD0-A4BBFA30600D}"/>
              </a:ext>
            </a:extLst>
          </p:cNvPr>
          <p:cNvSpPr/>
          <p:nvPr/>
        </p:nvSpPr>
        <p:spPr>
          <a:xfrm>
            <a:off x="607357" y="4758015"/>
            <a:ext cx="1122741" cy="1015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0" b="1" i="0" u="none" strike="noStrike" kern="1200" cap="none" spc="0" normalizeH="0" baseline="0" noProof="0" dirty="0">
                <a:ln>
                  <a:noFill/>
                </a:ln>
                <a:solidFill>
                  <a:prstClr val="white"/>
                </a:solidFill>
                <a:effectLst/>
                <a:uLnTx/>
                <a:uFillTx/>
                <a:latin typeface="Calibri" panose="020F0502020204030204"/>
                <a:ea typeface="+mn-ea"/>
                <a:cs typeface="+mn-cs"/>
              </a:rPr>
              <a:t>C</a:t>
            </a:r>
          </a:p>
        </p:txBody>
      </p:sp>
      <p:sp>
        <p:nvSpPr>
          <p:cNvPr id="17" name="Rectangle 16">
            <a:extLst>
              <a:ext uri="{FF2B5EF4-FFF2-40B4-BE49-F238E27FC236}">
                <a16:creationId xmlns:a16="http://schemas.microsoft.com/office/drawing/2014/main" id="{7B1CDDC1-9E98-FEEE-D82E-548755F9D62D}"/>
              </a:ext>
            </a:extLst>
          </p:cNvPr>
          <p:cNvSpPr/>
          <p:nvPr/>
        </p:nvSpPr>
        <p:spPr>
          <a:xfrm>
            <a:off x="5374254" y="4758015"/>
            <a:ext cx="1122741" cy="1015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0" b="1" i="0" u="none" strike="noStrike" kern="1200" cap="none" spc="0" normalizeH="0" baseline="0" noProof="0" dirty="0">
                <a:ln>
                  <a:noFill/>
                </a:ln>
                <a:solidFill>
                  <a:prstClr val="white"/>
                </a:solidFill>
                <a:effectLst/>
                <a:uLnTx/>
                <a:uFillTx/>
                <a:latin typeface="Calibri" panose="020F0502020204030204"/>
                <a:ea typeface="+mn-ea"/>
                <a:cs typeface="+mn-cs"/>
              </a:rPr>
              <a:t>D</a:t>
            </a:r>
          </a:p>
        </p:txBody>
      </p:sp>
      <p:sp>
        <p:nvSpPr>
          <p:cNvPr id="18" name="TextBox 17">
            <a:extLst>
              <a:ext uri="{FF2B5EF4-FFF2-40B4-BE49-F238E27FC236}">
                <a16:creationId xmlns:a16="http://schemas.microsoft.com/office/drawing/2014/main" id="{0A790F6A-176B-491F-A869-14000034D077}"/>
              </a:ext>
            </a:extLst>
          </p:cNvPr>
          <p:cNvSpPr txBox="1"/>
          <p:nvPr/>
        </p:nvSpPr>
        <p:spPr>
          <a:xfrm>
            <a:off x="1821557" y="3481844"/>
            <a:ext cx="3294807"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err="1">
                <a:solidFill>
                  <a:prstClr val="black"/>
                </a:solidFill>
                <a:latin typeface="Calibri" panose="020F0502020204030204"/>
              </a:rPr>
              <a:t>Decentralisation</a:t>
            </a:r>
            <a:r>
              <a:rPr lang="en-US" sz="2800" dirty="0">
                <a:solidFill>
                  <a:prstClr val="black"/>
                </a:solidFill>
                <a:latin typeface="Calibri" panose="020F0502020204030204"/>
              </a:rPr>
              <a:t>	</a:t>
            </a:r>
            <a:r>
              <a:rPr kumimoji="0" lang="en-US" sz="28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	</a:t>
            </a:r>
          </a:p>
        </p:txBody>
      </p:sp>
      <p:sp>
        <p:nvSpPr>
          <p:cNvPr id="19" name="TextBox 18">
            <a:extLst>
              <a:ext uri="{FF2B5EF4-FFF2-40B4-BE49-F238E27FC236}">
                <a16:creationId xmlns:a16="http://schemas.microsoft.com/office/drawing/2014/main" id="{96EB6141-B262-015A-92B0-98A77747D7D7}"/>
              </a:ext>
            </a:extLst>
          </p:cNvPr>
          <p:cNvSpPr txBox="1"/>
          <p:nvPr/>
        </p:nvSpPr>
        <p:spPr>
          <a:xfrm>
            <a:off x="6803839" y="3429000"/>
            <a:ext cx="3913361"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solidFill>
                  <a:prstClr val="black"/>
                </a:solidFill>
                <a:latin typeface="Calibri" panose="020F0502020204030204"/>
              </a:rPr>
              <a:t>Outsourcing</a:t>
            </a:r>
            <a:endParaRPr kumimoji="0" lang="en-US" sz="36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endParaRPr>
          </a:p>
        </p:txBody>
      </p:sp>
      <p:sp>
        <p:nvSpPr>
          <p:cNvPr id="20" name="TextBox 19">
            <a:extLst>
              <a:ext uri="{FF2B5EF4-FFF2-40B4-BE49-F238E27FC236}">
                <a16:creationId xmlns:a16="http://schemas.microsoft.com/office/drawing/2014/main" id="{EB178791-6722-9ED9-67DE-BA373523203C}"/>
              </a:ext>
            </a:extLst>
          </p:cNvPr>
          <p:cNvSpPr txBox="1"/>
          <p:nvPr/>
        </p:nvSpPr>
        <p:spPr>
          <a:xfrm>
            <a:off x="1878921" y="4814056"/>
            <a:ext cx="3450046"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solidFill>
                  <a:prstClr val="black"/>
                </a:solidFill>
                <a:latin typeface="Calibri" panose="020F0502020204030204"/>
              </a:rPr>
              <a:t>Offshoring</a:t>
            </a:r>
            <a:r>
              <a:rPr kumimoji="0" lang="en-US" sz="28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		</a:t>
            </a:r>
          </a:p>
        </p:txBody>
      </p:sp>
      <p:sp>
        <p:nvSpPr>
          <p:cNvPr id="21" name="TextBox 20">
            <a:extLst>
              <a:ext uri="{FF2B5EF4-FFF2-40B4-BE49-F238E27FC236}">
                <a16:creationId xmlns:a16="http://schemas.microsoft.com/office/drawing/2014/main" id="{2FF36779-4430-06B0-1A29-C67A4B0888BA}"/>
              </a:ext>
            </a:extLst>
          </p:cNvPr>
          <p:cNvSpPr txBox="1"/>
          <p:nvPr/>
        </p:nvSpPr>
        <p:spPr>
          <a:xfrm>
            <a:off x="6746220" y="4869160"/>
            <a:ext cx="3742268"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Franchising</a:t>
            </a:r>
          </a:p>
        </p:txBody>
      </p:sp>
      <p:sp>
        <p:nvSpPr>
          <p:cNvPr id="22" name="Rounded Rectangle 21">
            <a:extLst>
              <a:ext uri="{FF2B5EF4-FFF2-40B4-BE49-F238E27FC236}">
                <a16:creationId xmlns:a16="http://schemas.microsoft.com/office/drawing/2014/main" id="{6E337FF5-F6DA-9F84-CAE6-67026502557A}"/>
              </a:ext>
            </a:extLst>
          </p:cNvPr>
          <p:cNvSpPr/>
          <p:nvPr/>
        </p:nvSpPr>
        <p:spPr>
          <a:xfrm>
            <a:off x="6637029" y="3373502"/>
            <a:ext cx="3443628" cy="1279634"/>
          </a:xfrm>
          <a:prstGeom prst="round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 name="Group 1">
            <a:extLst>
              <a:ext uri="{FF2B5EF4-FFF2-40B4-BE49-F238E27FC236}">
                <a16:creationId xmlns:a16="http://schemas.microsoft.com/office/drawing/2014/main" id="{CA9C0F1F-E867-20F7-2E25-B1CB46EAC614}"/>
              </a:ext>
            </a:extLst>
          </p:cNvPr>
          <p:cNvGrpSpPr/>
          <p:nvPr/>
        </p:nvGrpSpPr>
        <p:grpSpPr>
          <a:xfrm>
            <a:off x="0" y="6239434"/>
            <a:ext cx="12192000" cy="618565"/>
            <a:chOff x="0" y="6239434"/>
            <a:chExt cx="12192000" cy="618565"/>
          </a:xfrm>
        </p:grpSpPr>
        <p:grpSp>
          <p:nvGrpSpPr>
            <p:cNvPr id="3" name="Group 2">
              <a:extLst>
                <a:ext uri="{FF2B5EF4-FFF2-40B4-BE49-F238E27FC236}">
                  <a16:creationId xmlns:a16="http://schemas.microsoft.com/office/drawing/2014/main" id="{86E8FCAF-D2B9-C122-FCB7-B7C307500094}"/>
                </a:ext>
              </a:extLst>
            </p:cNvPr>
            <p:cNvGrpSpPr/>
            <p:nvPr/>
          </p:nvGrpSpPr>
          <p:grpSpPr>
            <a:xfrm>
              <a:off x="0" y="6239434"/>
              <a:ext cx="12192000" cy="618565"/>
              <a:chOff x="336332" y="0"/>
              <a:chExt cx="11855668" cy="6858000"/>
            </a:xfrm>
          </p:grpSpPr>
          <p:sp>
            <p:nvSpPr>
              <p:cNvPr id="8" name="Rectangle 7">
                <a:extLst>
                  <a:ext uri="{FF2B5EF4-FFF2-40B4-BE49-F238E27FC236}">
                    <a16:creationId xmlns:a16="http://schemas.microsoft.com/office/drawing/2014/main" id="{66ADD845-A479-EE1B-C62F-EE8218A33EFF}"/>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9" name="Group 8">
                <a:extLst>
                  <a:ext uri="{FF2B5EF4-FFF2-40B4-BE49-F238E27FC236}">
                    <a16:creationId xmlns:a16="http://schemas.microsoft.com/office/drawing/2014/main" id="{F89E2220-246C-771B-0720-C631EDA6A6EA}"/>
                  </a:ext>
                </a:extLst>
              </p:cNvPr>
              <p:cNvGrpSpPr/>
              <p:nvPr/>
            </p:nvGrpSpPr>
            <p:grpSpPr>
              <a:xfrm>
                <a:off x="5073505" y="0"/>
                <a:ext cx="7118495" cy="6858000"/>
                <a:chOff x="5073505" y="0"/>
                <a:chExt cx="7118495" cy="6858000"/>
              </a:xfrm>
            </p:grpSpPr>
            <p:sp>
              <p:nvSpPr>
                <p:cNvPr id="10" name="Parallelogram 9">
                  <a:extLst>
                    <a:ext uri="{FF2B5EF4-FFF2-40B4-BE49-F238E27FC236}">
                      <a16:creationId xmlns:a16="http://schemas.microsoft.com/office/drawing/2014/main" id="{D76E30F1-0B24-3474-7B29-C51CACB823BE}"/>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F3F166FE-B37B-A303-400F-097E27EEB715}"/>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4" name="Group 3">
              <a:extLst>
                <a:ext uri="{FF2B5EF4-FFF2-40B4-BE49-F238E27FC236}">
                  <a16:creationId xmlns:a16="http://schemas.microsoft.com/office/drawing/2014/main" id="{E8B60BA3-9E28-2D95-0C41-A42397F9B971}"/>
                </a:ext>
              </a:extLst>
            </p:cNvPr>
            <p:cNvGrpSpPr/>
            <p:nvPr/>
          </p:nvGrpSpPr>
          <p:grpSpPr>
            <a:xfrm>
              <a:off x="191344" y="6347920"/>
              <a:ext cx="3456232" cy="380480"/>
              <a:chOff x="191344" y="6347920"/>
              <a:chExt cx="3456232" cy="380480"/>
            </a:xfrm>
          </p:grpSpPr>
          <p:sp>
            <p:nvSpPr>
              <p:cNvPr id="6" name="TextBox 5">
                <a:extLst>
                  <a:ext uri="{FF2B5EF4-FFF2-40B4-BE49-F238E27FC236}">
                    <a16:creationId xmlns:a16="http://schemas.microsoft.com/office/drawing/2014/main" id="{54C856AA-E928-8EE7-B139-9F1F9AC871B3}"/>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7" name="TextBox 6">
                <a:extLst>
                  <a:ext uri="{FF2B5EF4-FFF2-40B4-BE49-F238E27FC236}">
                    <a16:creationId xmlns:a16="http://schemas.microsoft.com/office/drawing/2014/main" id="{5D03E199-6F3B-C133-AFCE-613B980FC365}"/>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5" name="Picture 4" descr="Logo&#10;&#10;Description automatically generated">
              <a:extLst>
                <a:ext uri="{FF2B5EF4-FFF2-40B4-BE49-F238E27FC236}">
                  <a16:creationId xmlns:a16="http://schemas.microsoft.com/office/drawing/2014/main" id="{FDD7D8C8-1C44-D014-9B5A-81401ADBDE33}"/>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Tree>
    <p:extLst>
      <p:ext uri="{BB962C8B-B14F-4D97-AF65-F5344CB8AC3E}">
        <p14:creationId xmlns:p14="http://schemas.microsoft.com/office/powerpoint/2010/main" val="3151856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688F8FC-3E46-F990-F04E-7329D650917C}"/>
              </a:ext>
            </a:extLst>
          </p:cNvPr>
          <p:cNvSpPr txBox="1"/>
          <p:nvPr/>
        </p:nvSpPr>
        <p:spPr>
          <a:xfrm>
            <a:off x="293031" y="190581"/>
            <a:ext cx="10744063" cy="314958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200"/>
              </a:spcBef>
              <a:spcAft>
                <a:spcPts val="20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Statement 1: </a:t>
            </a:r>
            <a:r>
              <a:rPr lang="en-US" sz="3200" dirty="0">
                <a:solidFill>
                  <a:prstClr val="black"/>
                </a:solidFill>
                <a:latin typeface="Calibri" panose="020F0502020204030204"/>
              </a:rPr>
              <a:t>Creating and setting up a business is a characteristic of an entrepreneur</a:t>
            </a:r>
            <a:endPar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fontAlgn="auto">
              <a:spcBef>
                <a:spcPts val="200"/>
              </a:spcBef>
              <a:spcAft>
                <a:spcPts val="200"/>
              </a:spcAf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Statement 2: </a:t>
            </a:r>
            <a:r>
              <a:rPr kumimoji="0" lang="en-US" sz="3200" b="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According to the Boston Matrix, a product with a high market share in a high growth market is called a cash cow</a:t>
            </a:r>
          </a:p>
          <a:p>
            <a:pPr fontAlgn="auto">
              <a:spcBef>
                <a:spcPts val="200"/>
              </a:spcBef>
              <a:spcAft>
                <a:spcPts val="200"/>
              </a:spcAf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Read statements 1 and 2 </a:t>
            </a: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and select the correct option from the following options.</a:t>
            </a:r>
          </a:p>
        </p:txBody>
      </p:sp>
      <p:sp>
        <p:nvSpPr>
          <p:cNvPr id="14" name="Rectangle 13">
            <a:extLst>
              <a:ext uri="{FF2B5EF4-FFF2-40B4-BE49-F238E27FC236}">
                <a16:creationId xmlns:a16="http://schemas.microsoft.com/office/drawing/2014/main" id="{65256B35-C27B-585C-83B6-8B43BC91BEC5}"/>
              </a:ext>
            </a:extLst>
          </p:cNvPr>
          <p:cNvSpPr/>
          <p:nvPr/>
        </p:nvSpPr>
        <p:spPr>
          <a:xfrm>
            <a:off x="343038" y="3456094"/>
            <a:ext cx="1122741" cy="1015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0" b="1" i="0" u="none" strike="noStrike" kern="1200" cap="none" spc="0" normalizeH="0" baseline="0" noProof="0" dirty="0">
                <a:ln>
                  <a:noFill/>
                </a:ln>
                <a:solidFill>
                  <a:prstClr val="white"/>
                </a:solidFill>
                <a:effectLst/>
                <a:uLnTx/>
                <a:uFillTx/>
                <a:latin typeface="Calibri" panose="020F0502020204030204"/>
                <a:ea typeface="+mn-ea"/>
                <a:cs typeface="+mn-cs"/>
              </a:rPr>
              <a:t>A</a:t>
            </a:r>
          </a:p>
        </p:txBody>
      </p:sp>
      <p:sp>
        <p:nvSpPr>
          <p:cNvPr id="15" name="Rectangle 14">
            <a:extLst>
              <a:ext uri="{FF2B5EF4-FFF2-40B4-BE49-F238E27FC236}">
                <a16:creationId xmlns:a16="http://schemas.microsoft.com/office/drawing/2014/main" id="{4E0BED2F-FAB8-DC8A-6CFD-C59AA8BF7F5B}"/>
              </a:ext>
            </a:extLst>
          </p:cNvPr>
          <p:cNvSpPr/>
          <p:nvPr/>
        </p:nvSpPr>
        <p:spPr>
          <a:xfrm>
            <a:off x="5123187" y="3456094"/>
            <a:ext cx="1122741" cy="1015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0" b="1" i="0" u="none" strike="noStrike" kern="1200" cap="none" spc="0" normalizeH="0" baseline="0" noProof="0" dirty="0">
                <a:ln>
                  <a:noFill/>
                </a:ln>
                <a:solidFill>
                  <a:prstClr val="white"/>
                </a:solidFill>
                <a:effectLst/>
                <a:uLnTx/>
                <a:uFillTx/>
                <a:latin typeface="Calibri" panose="020F0502020204030204"/>
                <a:ea typeface="+mn-ea"/>
                <a:cs typeface="+mn-cs"/>
              </a:rPr>
              <a:t>B</a:t>
            </a:r>
          </a:p>
        </p:txBody>
      </p:sp>
      <p:sp>
        <p:nvSpPr>
          <p:cNvPr id="16" name="Rectangle 15">
            <a:extLst>
              <a:ext uri="{FF2B5EF4-FFF2-40B4-BE49-F238E27FC236}">
                <a16:creationId xmlns:a16="http://schemas.microsoft.com/office/drawing/2014/main" id="{7425B39E-C329-DCFC-9C98-4B29E0C04B2E}"/>
              </a:ext>
            </a:extLst>
          </p:cNvPr>
          <p:cNvSpPr/>
          <p:nvPr/>
        </p:nvSpPr>
        <p:spPr>
          <a:xfrm>
            <a:off x="343038" y="4785109"/>
            <a:ext cx="1122741" cy="1015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0" b="1" i="0" u="none" strike="noStrike" kern="1200" cap="none" spc="0" normalizeH="0" baseline="0" noProof="0" dirty="0">
                <a:ln>
                  <a:noFill/>
                </a:ln>
                <a:solidFill>
                  <a:prstClr val="white"/>
                </a:solidFill>
                <a:effectLst/>
                <a:uLnTx/>
                <a:uFillTx/>
                <a:latin typeface="Calibri" panose="020F0502020204030204"/>
                <a:ea typeface="+mn-ea"/>
                <a:cs typeface="+mn-cs"/>
              </a:rPr>
              <a:t>C</a:t>
            </a:r>
          </a:p>
        </p:txBody>
      </p:sp>
      <p:sp>
        <p:nvSpPr>
          <p:cNvPr id="17" name="Rectangle 16">
            <a:extLst>
              <a:ext uri="{FF2B5EF4-FFF2-40B4-BE49-F238E27FC236}">
                <a16:creationId xmlns:a16="http://schemas.microsoft.com/office/drawing/2014/main" id="{0938E4CA-72F3-30CC-411A-E9573737568A}"/>
              </a:ext>
            </a:extLst>
          </p:cNvPr>
          <p:cNvSpPr/>
          <p:nvPr/>
        </p:nvSpPr>
        <p:spPr>
          <a:xfrm>
            <a:off x="5123187" y="4785109"/>
            <a:ext cx="1122741" cy="1015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0" b="1" i="0" u="none" strike="noStrike" kern="1200" cap="none" spc="0" normalizeH="0" baseline="0" noProof="0" dirty="0">
                <a:ln>
                  <a:noFill/>
                </a:ln>
                <a:solidFill>
                  <a:prstClr val="white"/>
                </a:solidFill>
                <a:effectLst/>
                <a:uLnTx/>
                <a:uFillTx/>
                <a:latin typeface="Calibri" panose="020F0502020204030204"/>
                <a:ea typeface="+mn-ea"/>
                <a:cs typeface="+mn-cs"/>
              </a:rPr>
              <a:t>D</a:t>
            </a:r>
          </a:p>
        </p:txBody>
      </p:sp>
      <p:sp>
        <p:nvSpPr>
          <p:cNvPr id="18" name="TextBox 17">
            <a:extLst>
              <a:ext uri="{FF2B5EF4-FFF2-40B4-BE49-F238E27FC236}">
                <a16:creationId xmlns:a16="http://schemas.microsoft.com/office/drawing/2014/main" id="{28F82716-6B70-2448-AC3E-D80A6D718705}"/>
              </a:ext>
            </a:extLst>
          </p:cNvPr>
          <p:cNvSpPr txBox="1"/>
          <p:nvPr/>
        </p:nvSpPr>
        <p:spPr>
          <a:xfrm>
            <a:off x="1671060" y="3456094"/>
            <a:ext cx="2998779" cy="10002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300"/>
              </a:spcBef>
              <a:spcAft>
                <a:spcPts val="300"/>
              </a:spcAft>
              <a:buClrTx/>
              <a:buSzTx/>
              <a:buFontTx/>
              <a:buNone/>
              <a:tabLst/>
              <a:defRPr/>
            </a:pPr>
            <a:r>
              <a:rPr kumimoji="0" lang="en-US" sz="2700" b="0" i="0" u="none" strike="noStrike" kern="1200" cap="none" spc="0" normalizeH="0" baseline="0" noProof="0" dirty="0">
                <a:ln>
                  <a:noFill/>
                </a:ln>
                <a:solidFill>
                  <a:prstClr val="black"/>
                </a:solidFill>
                <a:effectLst/>
                <a:uLnTx/>
                <a:uFillTx/>
                <a:latin typeface="Calibri" panose="020F0502020204030204"/>
                <a:ea typeface="+mn-ea"/>
                <a:cs typeface="+mn-cs"/>
              </a:rPr>
              <a:t>Statement 1 is true.</a:t>
            </a:r>
          </a:p>
          <a:p>
            <a:pPr marL="0" marR="0" lvl="0" indent="0" algn="l" defTabSz="914400" rtl="0" eaLnBrk="1" fontAlgn="auto" latinLnBrk="0" hangingPunct="1">
              <a:lnSpc>
                <a:spcPct val="100000"/>
              </a:lnSpc>
              <a:spcBef>
                <a:spcPts val="300"/>
              </a:spcBef>
              <a:spcAft>
                <a:spcPts val="300"/>
              </a:spcAft>
              <a:buClrTx/>
              <a:buSzTx/>
              <a:buFontTx/>
              <a:buNone/>
              <a:tabLst/>
              <a:defRPr/>
            </a:pPr>
            <a:r>
              <a:rPr kumimoji="0" lang="en-US" sz="2700" b="0" i="0" u="none" strike="noStrike" kern="1200" cap="none" spc="0" normalizeH="0" baseline="0" noProof="0" dirty="0">
                <a:ln>
                  <a:noFill/>
                </a:ln>
                <a:solidFill>
                  <a:prstClr val="black"/>
                </a:solidFill>
                <a:effectLst/>
                <a:uLnTx/>
                <a:uFillTx/>
                <a:latin typeface="Calibri" panose="020F0502020204030204"/>
                <a:ea typeface="+mn-ea"/>
                <a:cs typeface="+mn-cs"/>
              </a:rPr>
              <a:t>Statement 2 is true.</a:t>
            </a:r>
          </a:p>
        </p:txBody>
      </p:sp>
      <p:sp>
        <p:nvSpPr>
          <p:cNvPr id="19" name="TextBox 18">
            <a:extLst>
              <a:ext uri="{FF2B5EF4-FFF2-40B4-BE49-F238E27FC236}">
                <a16:creationId xmlns:a16="http://schemas.microsoft.com/office/drawing/2014/main" id="{92497E92-5688-43F3-9D67-C46EB61626A9}"/>
              </a:ext>
            </a:extLst>
          </p:cNvPr>
          <p:cNvSpPr txBox="1"/>
          <p:nvPr/>
        </p:nvSpPr>
        <p:spPr>
          <a:xfrm>
            <a:off x="6459728" y="3471483"/>
            <a:ext cx="2998779" cy="10002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300"/>
              </a:spcBef>
              <a:spcAft>
                <a:spcPts val="300"/>
              </a:spcAft>
              <a:buClrTx/>
              <a:buSzTx/>
              <a:buFontTx/>
              <a:buNone/>
              <a:tabLst/>
              <a:defRPr/>
            </a:pPr>
            <a:r>
              <a:rPr kumimoji="0" lang="en-US" sz="2700" b="0" i="0" u="none" strike="noStrike" kern="1200" cap="none" spc="0" normalizeH="0" baseline="0" noProof="0" dirty="0">
                <a:ln>
                  <a:noFill/>
                </a:ln>
                <a:solidFill>
                  <a:prstClr val="black"/>
                </a:solidFill>
                <a:effectLst/>
                <a:uLnTx/>
                <a:uFillTx/>
                <a:latin typeface="Calibri" panose="020F0502020204030204"/>
                <a:ea typeface="+mn-ea"/>
                <a:cs typeface="+mn-cs"/>
              </a:rPr>
              <a:t>Statement 1 is true.</a:t>
            </a:r>
          </a:p>
          <a:p>
            <a:pPr marL="0" marR="0" lvl="0" indent="0" algn="l" defTabSz="914400" rtl="0" eaLnBrk="1" fontAlgn="auto" latinLnBrk="0" hangingPunct="1">
              <a:lnSpc>
                <a:spcPct val="100000"/>
              </a:lnSpc>
              <a:spcBef>
                <a:spcPts val="300"/>
              </a:spcBef>
              <a:spcAft>
                <a:spcPts val="300"/>
              </a:spcAft>
              <a:buClrTx/>
              <a:buSzTx/>
              <a:buFontTx/>
              <a:buNone/>
              <a:tabLst/>
              <a:defRPr/>
            </a:pPr>
            <a:r>
              <a:rPr kumimoji="0" lang="en-US" sz="2700" b="0" i="0" u="none" strike="noStrike" kern="1200" cap="none" spc="0" normalizeH="0" baseline="0" noProof="0" dirty="0">
                <a:ln>
                  <a:noFill/>
                </a:ln>
                <a:solidFill>
                  <a:prstClr val="black"/>
                </a:solidFill>
                <a:effectLst/>
                <a:uLnTx/>
                <a:uFillTx/>
                <a:latin typeface="Calibri" panose="020F0502020204030204"/>
                <a:ea typeface="+mn-ea"/>
                <a:cs typeface="+mn-cs"/>
              </a:rPr>
              <a:t>Statement 2 is false.</a:t>
            </a:r>
          </a:p>
        </p:txBody>
      </p:sp>
      <p:sp>
        <p:nvSpPr>
          <p:cNvPr id="20" name="TextBox 19">
            <a:extLst>
              <a:ext uri="{FF2B5EF4-FFF2-40B4-BE49-F238E27FC236}">
                <a16:creationId xmlns:a16="http://schemas.microsoft.com/office/drawing/2014/main" id="{8DB26254-9136-DADE-E1F4-8C1C90E95FFE}"/>
              </a:ext>
            </a:extLst>
          </p:cNvPr>
          <p:cNvSpPr txBox="1"/>
          <p:nvPr/>
        </p:nvSpPr>
        <p:spPr>
          <a:xfrm>
            <a:off x="1671060" y="4785109"/>
            <a:ext cx="2998779" cy="10002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300"/>
              </a:spcBef>
              <a:spcAft>
                <a:spcPts val="300"/>
              </a:spcAft>
              <a:buClrTx/>
              <a:buSzTx/>
              <a:buFontTx/>
              <a:buNone/>
              <a:tabLst/>
              <a:defRPr/>
            </a:pPr>
            <a:r>
              <a:rPr kumimoji="0" lang="en-US" sz="2700" b="0" i="0" u="none" strike="noStrike" kern="1200" cap="none" spc="0" normalizeH="0" baseline="0" noProof="0" dirty="0">
                <a:ln>
                  <a:noFill/>
                </a:ln>
                <a:solidFill>
                  <a:prstClr val="black"/>
                </a:solidFill>
                <a:effectLst/>
                <a:uLnTx/>
                <a:uFillTx/>
                <a:latin typeface="Calibri" panose="020F0502020204030204"/>
                <a:ea typeface="+mn-ea"/>
                <a:cs typeface="+mn-cs"/>
              </a:rPr>
              <a:t>Statement 1 is false.</a:t>
            </a:r>
          </a:p>
          <a:p>
            <a:pPr marL="0" marR="0" lvl="0" indent="0" algn="l" defTabSz="914400" rtl="0" eaLnBrk="1" fontAlgn="auto" latinLnBrk="0" hangingPunct="1">
              <a:lnSpc>
                <a:spcPct val="100000"/>
              </a:lnSpc>
              <a:spcBef>
                <a:spcPts val="300"/>
              </a:spcBef>
              <a:spcAft>
                <a:spcPts val="300"/>
              </a:spcAft>
              <a:buClrTx/>
              <a:buSzTx/>
              <a:buFontTx/>
              <a:buNone/>
              <a:tabLst/>
              <a:defRPr/>
            </a:pPr>
            <a:r>
              <a:rPr kumimoji="0" lang="en-US" sz="2700" b="0" i="0" u="none" strike="noStrike" kern="1200" cap="none" spc="0" normalizeH="0" baseline="0" noProof="0" dirty="0">
                <a:ln>
                  <a:noFill/>
                </a:ln>
                <a:solidFill>
                  <a:prstClr val="black"/>
                </a:solidFill>
                <a:effectLst/>
                <a:uLnTx/>
                <a:uFillTx/>
                <a:latin typeface="Calibri" panose="020F0502020204030204"/>
                <a:ea typeface="+mn-ea"/>
                <a:cs typeface="+mn-cs"/>
              </a:rPr>
              <a:t>Statement 2 is true.</a:t>
            </a:r>
          </a:p>
        </p:txBody>
      </p:sp>
      <p:sp>
        <p:nvSpPr>
          <p:cNvPr id="21" name="TextBox 20">
            <a:extLst>
              <a:ext uri="{FF2B5EF4-FFF2-40B4-BE49-F238E27FC236}">
                <a16:creationId xmlns:a16="http://schemas.microsoft.com/office/drawing/2014/main" id="{EAC6E400-EF5C-D1BC-C866-9CF37784751C}"/>
              </a:ext>
            </a:extLst>
          </p:cNvPr>
          <p:cNvSpPr txBox="1"/>
          <p:nvPr/>
        </p:nvSpPr>
        <p:spPr>
          <a:xfrm>
            <a:off x="6459728" y="4800498"/>
            <a:ext cx="2998779" cy="10002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300"/>
              </a:spcBef>
              <a:spcAft>
                <a:spcPts val="300"/>
              </a:spcAft>
              <a:buClrTx/>
              <a:buSzTx/>
              <a:buFontTx/>
              <a:buNone/>
              <a:tabLst/>
              <a:defRPr/>
            </a:pPr>
            <a:r>
              <a:rPr kumimoji="0" lang="en-US" sz="2700" b="0" i="0" u="none" strike="noStrike" kern="1200" cap="none" spc="0" normalizeH="0" baseline="0" noProof="0" dirty="0">
                <a:ln>
                  <a:noFill/>
                </a:ln>
                <a:solidFill>
                  <a:prstClr val="black"/>
                </a:solidFill>
                <a:effectLst/>
                <a:uLnTx/>
                <a:uFillTx/>
                <a:latin typeface="Calibri" panose="020F0502020204030204"/>
                <a:ea typeface="+mn-ea"/>
                <a:cs typeface="+mn-cs"/>
              </a:rPr>
              <a:t>Statement 1 is false.</a:t>
            </a:r>
          </a:p>
          <a:p>
            <a:pPr marL="0" marR="0" lvl="0" indent="0" algn="l" defTabSz="914400" rtl="0" eaLnBrk="1" fontAlgn="auto" latinLnBrk="0" hangingPunct="1">
              <a:lnSpc>
                <a:spcPct val="100000"/>
              </a:lnSpc>
              <a:spcBef>
                <a:spcPts val="300"/>
              </a:spcBef>
              <a:spcAft>
                <a:spcPts val="300"/>
              </a:spcAft>
              <a:buClrTx/>
              <a:buSzTx/>
              <a:buFontTx/>
              <a:buNone/>
              <a:tabLst/>
              <a:defRPr/>
            </a:pPr>
            <a:r>
              <a:rPr kumimoji="0" lang="en-US" sz="2700" b="0" i="0" u="none" strike="noStrike" kern="1200" cap="none" spc="0" normalizeH="0" baseline="0" noProof="0" dirty="0">
                <a:ln>
                  <a:noFill/>
                </a:ln>
                <a:solidFill>
                  <a:prstClr val="black"/>
                </a:solidFill>
                <a:effectLst/>
                <a:uLnTx/>
                <a:uFillTx/>
                <a:latin typeface="Calibri" panose="020F0502020204030204"/>
                <a:ea typeface="+mn-ea"/>
                <a:cs typeface="+mn-cs"/>
              </a:rPr>
              <a:t>Statement 2 is false.</a:t>
            </a:r>
          </a:p>
        </p:txBody>
      </p:sp>
      <p:sp>
        <p:nvSpPr>
          <p:cNvPr id="22" name="Rounded Rectangle 21">
            <a:extLst>
              <a:ext uri="{FF2B5EF4-FFF2-40B4-BE49-F238E27FC236}">
                <a16:creationId xmlns:a16="http://schemas.microsoft.com/office/drawing/2014/main" id="{F4DA0617-126A-9129-373C-9DBD4DA27504}"/>
              </a:ext>
            </a:extLst>
          </p:cNvPr>
          <p:cNvSpPr/>
          <p:nvPr/>
        </p:nvSpPr>
        <p:spPr>
          <a:xfrm>
            <a:off x="6446147" y="4597638"/>
            <a:ext cx="3330347" cy="1279634"/>
          </a:xfrm>
          <a:prstGeom prst="round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3" name="Group 2">
            <a:extLst>
              <a:ext uri="{FF2B5EF4-FFF2-40B4-BE49-F238E27FC236}">
                <a16:creationId xmlns:a16="http://schemas.microsoft.com/office/drawing/2014/main" id="{D771435A-6638-CC2C-AE79-578F5EE20D2B}"/>
              </a:ext>
            </a:extLst>
          </p:cNvPr>
          <p:cNvGrpSpPr/>
          <p:nvPr/>
        </p:nvGrpSpPr>
        <p:grpSpPr>
          <a:xfrm>
            <a:off x="0" y="6239434"/>
            <a:ext cx="12192000" cy="618565"/>
            <a:chOff x="0" y="6239434"/>
            <a:chExt cx="12192000" cy="618565"/>
          </a:xfrm>
        </p:grpSpPr>
        <p:grpSp>
          <p:nvGrpSpPr>
            <p:cNvPr id="4" name="Group 3">
              <a:extLst>
                <a:ext uri="{FF2B5EF4-FFF2-40B4-BE49-F238E27FC236}">
                  <a16:creationId xmlns:a16="http://schemas.microsoft.com/office/drawing/2014/main" id="{C574308F-4413-A328-A1A4-C638787E3807}"/>
                </a:ext>
              </a:extLst>
            </p:cNvPr>
            <p:cNvGrpSpPr/>
            <p:nvPr/>
          </p:nvGrpSpPr>
          <p:grpSpPr>
            <a:xfrm>
              <a:off x="0" y="6239434"/>
              <a:ext cx="12192000" cy="618565"/>
              <a:chOff x="336332" y="0"/>
              <a:chExt cx="11855668" cy="6858000"/>
            </a:xfrm>
          </p:grpSpPr>
          <p:sp>
            <p:nvSpPr>
              <p:cNvPr id="9" name="Rectangle 8">
                <a:extLst>
                  <a:ext uri="{FF2B5EF4-FFF2-40B4-BE49-F238E27FC236}">
                    <a16:creationId xmlns:a16="http://schemas.microsoft.com/office/drawing/2014/main" id="{2A103D85-B4FC-F756-6243-72EA34673B97}"/>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10" name="Group 9">
                <a:extLst>
                  <a:ext uri="{FF2B5EF4-FFF2-40B4-BE49-F238E27FC236}">
                    <a16:creationId xmlns:a16="http://schemas.microsoft.com/office/drawing/2014/main" id="{64F28185-B917-6351-07C6-B8740BE970D3}"/>
                  </a:ext>
                </a:extLst>
              </p:cNvPr>
              <p:cNvGrpSpPr/>
              <p:nvPr/>
            </p:nvGrpSpPr>
            <p:grpSpPr>
              <a:xfrm>
                <a:off x="5073505" y="0"/>
                <a:ext cx="7118495" cy="6858000"/>
                <a:chOff x="5073505" y="0"/>
                <a:chExt cx="7118495" cy="6858000"/>
              </a:xfrm>
            </p:grpSpPr>
            <p:sp>
              <p:nvSpPr>
                <p:cNvPr id="11" name="Parallelogram 10">
                  <a:extLst>
                    <a:ext uri="{FF2B5EF4-FFF2-40B4-BE49-F238E27FC236}">
                      <a16:creationId xmlns:a16="http://schemas.microsoft.com/office/drawing/2014/main" id="{98EE924F-1F74-8216-C523-1069A1973EEA}"/>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2F96A3C4-05DF-3B2A-1AEB-DC961A68E8E8}"/>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5" name="Group 4">
              <a:extLst>
                <a:ext uri="{FF2B5EF4-FFF2-40B4-BE49-F238E27FC236}">
                  <a16:creationId xmlns:a16="http://schemas.microsoft.com/office/drawing/2014/main" id="{33A98E09-EBCF-BD2A-588D-1253B9856D46}"/>
                </a:ext>
              </a:extLst>
            </p:cNvPr>
            <p:cNvGrpSpPr/>
            <p:nvPr/>
          </p:nvGrpSpPr>
          <p:grpSpPr>
            <a:xfrm>
              <a:off x="191344" y="6347920"/>
              <a:ext cx="3456232" cy="380480"/>
              <a:chOff x="191344" y="6347920"/>
              <a:chExt cx="3456232" cy="380480"/>
            </a:xfrm>
          </p:grpSpPr>
          <p:sp>
            <p:nvSpPr>
              <p:cNvPr id="7" name="TextBox 6">
                <a:extLst>
                  <a:ext uri="{FF2B5EF4-FFF2-40B4-BE49-F238E27FC236}">
                    <a16:creationId xmlns:a16="http://schemas.microsoft.com/office/drawing/2014/main" id="{614D0CC9-F260-1C31-6401-F837353A7666}"/>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8" name="TextBox 7">
                <a:extLst>
                  <a:ext uri="{FF2B5EF4-FFF2-40B4-BE49-F238E27FC236}">
                    <a16:creationId xmlns:a16="http://schemas.microsoft.com/office/drawing/2014/main" id="{D078CC81-A12A-946B-6E95-E4C8E573D79A}"/>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6" name="Picture 5" descr="Logo&#10;&#10;Description automatically generated">
              <a:extLst>
                <a:ext uri="{FF2B5EF4-FFF2-40B4-BE49-F238E27FC236}">
                  <a16:creationId xmlns:a16="http://schemas.microsoft.com/office/drawing/2014/main" id="{AD640A71-BAEF-92CC-050A-61D2E8ECE0B0}"/>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Tree>
    <p:extLst>
      <p:ext uri="{BB962C8B-B14F-4D97-AF65-F5344CB8AC3E}">
        <p14:creationId xmlns:p14="http://schemas.microsoft.com/office/powerpoint/2010/main" val="1549194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1D51A8AE-F8B6-BD43-B3D0-37EDCBE81E9E}"/>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Activity 2</a:t>
            </a:r>
          </a:p>
        </p:txBody>
      </p:sp>
      <p:sp>
        <p:nvSpPr>
          <p:cNvPr id="2" name="TextBox 1">
            <a:extLst>
              <a:ext uri="{FF2B5EF4-FFF2-40B4-BE49-F238E27FC236}">
                <a16:creationId xmlns:a16="http://schemas.microsoft.com/office/drawing/2014/main" id="{3683BDE8-46EE-4396-613C-03FE3DF30818}"/>
              </a:ext>
            </a:extLst>
          </p:cNvPr>
          <p:cNvSpPr txBox="1"/>
          <p:nvPr/>
        </p:nvSpPr>
        <p:spPr>
          <a:xfrm>
            <a:off x="983432" y="1196752"/>
            <a:ext cx="9849958" cy="4031873"/>
          </a:xfrm>
          <a:prstGeom prst="rect">
            <a:avLst/>
          </a:prstGeom>
          <a:noFill/>
        </p:spPr>
        <p:txBody>
          <a:bodyPr wrap="square">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GB" sz="6000" b="1"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Explain one benefit to </a:t>
            </a:r>
            <a:r>
              <a:rPr lang="en-GB" sz="6000" b="1" dirty="0">
                <a:solidFill>
                  <a:prstClr val="black"/>
                </a:solidFill>
                <a:latin typeface="Calibri" panose="020F0502020204030204"/>
              </a:rPr>
              <a:t>Lidl</a:t>
            </a:r>
            <a:r>
              <a:rPr kumimoji="0" lang="en-GB" sz="6000" b="1"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 of their rapid growth in the UK </a:t>
            </a:r>
          </a:p>
          <a:p>
            <a:pPr marL="0" marR="0" lvl="0" indent="0" algn="just" defTabSz="914400" rtl="0" eaLnBrk="1" fontAlgn="base" latinLnBrk="0" hangingPunct="1">
              <a:lnSpc>
                <a:spcPct val="100000"/>
              </a:lnSpc>
              <a:spcBef>
                <a:spcPct val="0"/>
              </a:spcBef>
              <a:spcAft>
                <a:spcPct val="0"/>
              </a:spcAft>
              <a:buClrTx/>
              <a:buSzTx/>
              <a:buFontTx/>
              <a:buNone/>
              <a:tabLst/>
              <a:defRPr/>
            </a:pPr>
            <a:endParaRPr kumimoji="0" lang="en-GB" sz="6800" b="1"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GB" sz="6000" b="1"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(4 marks)</a:t>
            </a:r>
          </a:p>
        </p:txBody>
      </p:sp>
      <p:grpSp>
        <p:nvGrpSpPr>
          <p:cNvPr id="9" name="Group 8">
            <a:extLst>
              <a:ext uri="{FF2B5EF4-FFF2-40B4-BE49-F238E27FC236}">
                <a16:creationId xmlns:a16="http://schemas.microsoft.com/office/drawing/2014/main" id="{C5C778B3-C588-D970-0141-8263915EC596}"/>
              </a:ext>
            </a:extLst>
          </p:cNvPr>
          <p:cNvGrpSpPr/>
          <p:nvPr/>
        </p:nvGrpSpPr>
        <p:grpSpPr>
          <a:xfrm>
            <a:off x="0" y="6239434"/>
            <a:ext cx="12192000" cy="618565"/>
            <a:chOff x="0" y="6239434"/>
            <a:chExt cx="12192000" cy="618565"/>
          </a:xfrm>
        </p:grpSpPr>
        <p:grpSp>
          <p:nvGrpSpPr>
            <p:cNvPr id="16" name="Group 15">
              <a:extLst>
                <a:ext uri="{FF2B5EF4-FFF2-40B4-BE49-F238E27FC236}">
                  <a16:creationId xmlns:a16="http://schemas.microsoft.com/office/drawing/2014/main" id="{1B4B207E-1628-E2EA-870C-FE5C6AA536D0}"/>
                </a:ext>
              </a:extLst>
            </p:cNvPr>
            <p:cNvGrpSpPr/>
            <p:nvPr/>
          </p:nvGrpSpPr>
          <p:grpSpPr>
            <a:xfrm>
              <a:off x="0" y="6239434"/>
              <a:ext cx="12192000" cy="618565"/>
              <a:chOff x="336332" y="0"/>
              <a:chExt cx="11855668" cy="6858000"/>
            </a:xfrm>
          </p:grpSpPr>
          <p:sp>
            <p:nvSpPr>
              <p:cNvPr id="21" name="Rectangle 20">
                <a:extLst>
                  <a:ext uri="{FF2B5EF4-FFF2-40B4-BE49-F238E27FC236}">
                    <a16:creationId xmlns:a16="http://schemas.microsoft.com/office/drawing/2014/main" id="{DA2D3A33-D746-1092-CC57-3DB73BD42B85}"/>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2" name="Group 21">
                <a:extLst>
                  <a:ext uri="{FF2B5EF4-FFF2-40B4-BE49-F238E27FC236}">
                    <a16:creationId xmlns:a16="http://schemas.microsoft.com/office/drawing/2014/main" id="{38D46A35-0500-79A7-1819-E78F5F7C1DF2}"/>
                  </a:ext>
                </a:extLst>
              </p:cNvPr>
              <p:cNvGrpSpPr/>
              <p:nvPr/>
            </p:nvGrpSpPr>
            <p:grpSpPr>
              <a:xfrm>
                <a:off x="5073505" y="0"/>
                <a:ext cx="7118495" cy="6858000"/>
                <a:chOff x="5073505" y="0"/>
                <a:chExt cx="7118495" cy="6858000"/>
              </a:xfrm>
            </p:grpSpPr>
            <p:sp>
              <p:nvSpPr>
                <p:cNvPr id="23" name="Parallelogram 22">
                  <a:extLst>
                    <a:ext uri="{FF2B5EF4-FFF2-40B4-BE49-F238E27FC236}">
                      <a16:creationId xmlns:a16="http://schemas.microsoft.com/office/drawing/2014/main" id="{1ED8C889-C2C4-CBF5-6089-969406D3FDD3}"/>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Rectangle 23">
                  <a:extLst>
                    <a:ext uri="{FF2B5EF4-FFF2-40B4-BE49-F238E27FC236}">
                      <a16:creationId xmlns:a16="http://schemas.microsoft.com/office/drawing/2014/main" id="{BCC1094C-C49F-C25C-69A0-92BD1AB06776}"/>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7" name="Group 16">
              <a:extLst>
                <a:ext uri="{FF2B5EF4-FFF2-40B4-BE49-F238E27FC236}">
                  <a16:creationId xmlns:a16="http://schemas.microsoft.com/office/drawing/2014/main" id="{4C89C65C-68FA-1688-D001-284E735F3233}"/>
                </a:ext>
              </a:extLst>
            </p:cNvPr>
            <p:cNvGrpSpPr/>
            <p:nvPr/>
          </p:nvGrpSpPr>
          <p:grpSpPr>
            <a:xfrm>
              <a:off x="191344" y="6347920"/>
              <a:ext cx="3456232" cy="380480"/>
              <a:chOff x="191344" y="6347920"/>
              <a:chExt cx="3456232" cy="380480"/>
            </a:xfrm>
          </p:grpSpPr>
          <p:sp>
            <p:nvSpPr>
              <p:cNvPr id="19" name="TextBox 18">
                <a:extLst>
                  <a:ext uri="{FF2B5EF4-FFF2-40B4-BE49-F238E27FC236}">
                    <a16:creationId xmlns:a16="http://schemas.microsoft.com/office/drawing/2014/main" id="{776A99D9-EE11-A095-4F49-62C0A74F9095}"/>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20" name="TextBox 19">
                <a:extLst>
                  <a:ext uri="{FF2B5EF4-FFF2-40B4-BE49-F238E27FC236}">
                    <a16:creationId xmlns:a16="http://schemas.microsoft.com/office/drawing/2014/main" id="{BD53EAB4-69E9-DD3A-5C37-F2B1C8D06B0B}"/>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8" name="Picture 17" descr="Logo&#10;&#10;Description automatically generated">
              <a:extLst>
                <a:ext uri="{FF2B5EF4-FFF2-40B4-BE49-F238E27FC236}">
                  <a16:creationId xmlns:a16="http://schemas.microsoft.com/office/drawing/2014/main" id="{2854B5A0-4E83-287F-C38D-768C012350B7}"/>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Tree>
    <p:extLst>
      <p:ext uri="{BB962C8B-B14F-4D97-AF65-F5344CB8AC3E}">
        <p14:creationId xmlns:p14="http://schemas.microsoft.com/office/powerpoint/2010/main" val="3215172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1D51A8AE-F8B6-BD43-B3D0-37EDCBE81E9E}"/>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Be The Examiner</a:t>
            </a:r>
          </a:p>
        </p:txBody>
      </p:sp>
      <p:sp>
        <p:nvSpPr>
          <p:cNvPr id="2" name="TextBox 1">
            <a:extLst>
              <a:ext uri="{FF2B5EF4-FFF2-40B4-BE49-F238E27FC236}">
                <a16:creationId xmlns:a16="http://schemas.microsoft.com/office/drawing/2014/main" id="{3683BDE8-46EE-4396-613C-03FE3DF30818}"/>
              </a:ext>
            </a:extLst>
          </p:cNvPr>
          <p:cNvSpPr txBox="1"/>
          <p:nvPr/>
        </p:nvSpPr>
        <p:spPr>
          <a:xfrm>
            <a:off x="911424" y="893786"/>
            <a:ext cx="9849958" cy="1138773"/>
          </a:xfrm>
          <a:prstGeom prst="rect">
            <a:avLst/>
          </a:prstGeom>
          <a:noFill/>
        </p:spPr>
        <p:txBody>
          <a:bodyPr wrap="square">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endParaRPr kumimoji="0" lang="en-GB" sz="6800" b="1"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endParaRPr>
          </a:p>
        </p:txBody>
      </p:sp>
      <p:sp>
        <p:nvSpPr>
          <p:cNvPr id="3" name="TextBox 2">
            <a:extLst>
              <a:ext uri="{FF2B5EF4-FFF2-40B4-BE49-F238E27FC236}">
                <a16:creationId xmlns:a16="http://schemas.microsoft.com/office/drawing/2014/main" id="{D8349520-3FF2-2E0D-E0A6-FB350D0883A7}"/>
              </a:ext>
            </a:extLst>
          </p:cNvPr>
          <p:cNvSpPr txBox="1"/>
          <p:nvPr/>
        </p:nvSpPr>
        <p:spPr>
          <a:xfrm>
            <a:off x="564097" y="1188985"/>
            <a:ext cx="11147799" cy="3970318"/>
          </a:xfrm>
          <a:prstGeom prst="rect">
            <a:avLst/>
          </a:prstGeom>
          <a:noFill/>
        </p:spPr>
        <p:txBody>
          <a:bodyPr wrap="square">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GB" sz="280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Growth is where a business increases in size. A benefit could be economies of scale which is where the unit costs go down as a business gets bigger.</a:t>
            </a:r>
          </a:p>
          <a:p>
            <a:pPr marL="0" marR="0" lvl="0" indent="0" algn="just" defTabSz="914400" rtl="0" eaLnBrk="1" fontAlgn="base" latinLnBrk="0" hangingPunct="1">
              <a:lnSpc>
                <a:spcPct val="100000"/>
              </a:lnSpc>
              <a:spcBef>
                <a:spcPct val="0"/>
              </a:spcBef>
              <a:spcAft>
                <a:spcPct val="0"/>
              </a:spcAft>
              <a:buClrTx/>
              <a:buSzTx/>
              <a:buFontTx/>
              <a:buNone/>
              <a:tabLst/>
              <a:defRPr/>
            </a:pPr>
            <a:endParaRPr lang="en-GB" sz="2800" dirty="0">
              <a:solidFill>
                <a:prstClr val="black"/>
              </a:solidFill>
              <a:latin typeface="Calibri" panose="020F0502020204030204"/>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GB" sz="2800" i="0" u="none" strike="noStrike" kern="1200" cap="none" spc="0" normalizeH="0" baseline="0" noProof="0" dirty="0">
                <a:ln>
                  <a:noFill/>
                </a:ln>
                <a:solidFill>
                  <a:prstClr val="black"/>
                </a:solidFill>
                <a:effectLst/>
                <a:uLnTx/>
                <a:uFillTx/>
                <a:latin typeface="Calibri" panose="020F0502020204030204"/>
                <a:ea typeface="ＭＳ Ｐゴシック" charset="0"/>
                <a:cs typeface="Arial" charset="0"/>
              </a:rPr>
              <a:t>As Lidl gets bigger, they will need to buy more inventory from their suppliers. This could allow them to benefit from purchasing economies of scale as they will be buying stock in much, much bigger quantities. A reduction in unit costs could allow them to reduce prices and become more price competitive. This might lead to more sales, especially if they are cheaper than the competition.</a:t>
            </a:r>
          </a:p>
        </p:txBody>
      </p:sp>
      <p:pic>
        <p:nvPicPr>
          <p:cNvPr id="16" name="Picture 15">
            <a:extLst>
              <a:ext uri="{FF2B5EF4-FFF2-40B4-BE49-F238E27FC236}">
                <a16:creationId xmlns:a16="http://schemas.microsoft.com/office/drawing/2014/main" id="{1A081AB1-E2B0-A111-9ACB-0DA581AC7406}"/>
              </a:ext>
            </a:extLst>
          </p:cNvPr>
          <p:cNvPicPr>
            <a:picLocks noChangeAspect="1"/>
          </p:cNvPicPr>
          <p:nvPr/>
        </p:nvPicPr>
        <p:blipFill>
          <a:blip r:embed="rId2"/>
          <a:stretch>
            <a:fillRect/>
          </a:stretch>
        </p:blipFill>
        <p:spPr>
          <a:xfrm>
            <a:off x="564097" y="5277581"/>
            <a:ext cx="6948000" cy="596418"/>
          </a:xfrm>
          <a:prstGeom prst="rect">
            <a:avLst/>
          </a:prstGeom>
        </p:spPr>
      </p:pic>
      <p:sp>
        <p:nvSpPr>
          <p:cNvPr id="17" name="Rectangle 16">
            <a:extLst>
              <a:ext uri="{FF2B5EF4-FFF2-40B4-BE49-F238E27FC236}">
                <a16:creationId xmlns:a16="http://schemas.microsoft.com/office/drawing/2014/main" id="{E1957C79-9A1B-23DB-8057-0816EA1BC46E}"/>
              </a:ext>
            </a:extLst>
          </p:cNvPr>
          <p:cNvSpPr/>
          <p:nvPr/>
        </p:nvSpPr>
        <p:spPr>
          <a:xfrm>
            <a:off x="3359696" y="5373216"/>
            <a:ext cx="360040"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18" name="Group 17">
            <a:extLst>
              <a:ext uri="{FF2B5EF4-FFF2-40B4-BE49-F238E27FC236}">
                <a16:creationId xmlns:a16="http://schemas.microsoft.com/office/drawing/2014/main" id="{5F6999E8-E75D-2419-B7D3-E5323255CBC0}"/>
              </a:ext>
            </a:extLst>
          </p:cNvPr>
          <p:cNvGrpSpPr/>
          <p:nvPr/>
        </p:nvGrpSpPr>
        <p:grpSpPr>
          <a:xfrm>
            <a:off x="0" y="6239434"/>
            <a:ext cx="12192000" cy="618565"/>
            <a:chOff x="0" y="6239434"/>
            <a:chExt cx="12192000" cy="618565"/>
          </a:xfrm>
        </p:grpSpPr>
        <p:grpSp>
          <p:nvGrpSpPr>
            <p:cNvPr id="19" name="Group 18">
              <a:extLst>
                <a:ext uri="{FF2B5EF4-FFF2-40B4-BE49-F238E27FC236}">
                  <a16:creationId xmlns:a16="http://schemas.microsoft.com/office/drawing/2014/main" id="{66690E95-476F-AC79-22B7-A1C3B192D603}"/>
                </a:ext>
              </a:extLst>
            </p:cNvPr>
            <p:cNvGrpSpPr/>
            <p:nvPr/>
          </p:nvGrpSpPr>
          <p:grpSpPr>
            <a:xfrm>
              <a:off x="0" y="6239434"/>
              <a:ext cx="12192000" cy="618565"/>
              <a:chOff x="336332" y="0"/>
              <a:chExt cx="11855668" cy="6858000"/>
            </a:xfrm>
          </p:grpSpPr>
          <p:sp>
            <p:nvSpPr>
              <p:cNvPr id="24" name="Rectangle 23">
                <a:extLst>
                  <a:ext uri="{FF2B5EF4-FFF2-40B4-BE49-F238E27FC236}">
                    <a16:creationId xmlns:a16="http://schemas.microsoft.com/office/drawing/2014/main" id="{1161CAD4-6A35-209C-B03B-AD9C170260C0}"/>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5" name="Group 24">
                <a:extLst>
                  <a:ext uri="{FF2B5EF4-FFF2-40B4-BE49-F238E27FC236}">
                    <a16:creationId xmlns:a16="http://schemas.microsoft.com/office/drawing/2014/main" id="{799E4507-52E6-8CEB-F9DE-0393F549D113}"/>
                  </a:ext>
                </a:extLst>
              </p:cNvPr>
              <p:cNvGrpSpPr/>
              <p:nvPr/>
            </p:nvGrpSpPr>
            <p:grpSpPr>
              <a:xfrm>
                <a:off x="5073505" y="0"/>
                <a:ext cx="7118495" cy="6858000"/>
                <a:chOff x="5073505" y="0"/>
                <a:chExt cx="7118495" cy="6858000"/>
              </a:xfrm>
            </p:grpSpPr>
            <p:sp>
              <p:nvSpPr>
                <p:cNvPr id="26" name="Parallelogram 25">
                  <a:extLst>
                    <a:ext uri="{FF2B5EF4-FFF2-40B4-BE49-F238E27FC236}">
                      <a16:creationId xmlns:a16="http://schemas.microsoft.com/office/drawing/2014/main" id="{796749CC-BAEF-2728-FB1E-02A131413259}"/>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7" name="Rectangle 26">
                  <a:extLst>
                    <a:ext uri="{FF2B5EF4-FFF2-40B4-BE49-F238E27FC236}">
                      <a16:creationId xmlns:a16="http://schemas.microsoft.com/office/drawing/2014/main" id="{4DD58801-D586-2C4F-7676-5E208A638259}"/>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20" name="Group 19">
              <a:extLst>
                <a:ext uri="{FF2B5EF4-FFF2-40B4-BE49-F238E27FC236}">
                  <a16:creationId xmlns:a16="http://schemas.microsoft.com/office/drawing/2014/main" id="{A6939287-59B1-6733-98AF-4FE9C9BDF16D}"/>
                </a:ext>
              </a:extLst>
            </p:cNvPr>
            <p:cNvGrpSpPr/>
            <p:nvPr/>
          </p:nvGrpSpPr>
          <p:grpSpPr>
            <a:xfrm>
              <a:off x="191344" y="6347920"/>
              <a:ext cx="3456232" cy="380480"/>
              <a:chOff x="191344" y="6347920"/>
              <a:chExt cx="3456232" cy="380480"/>
            </a:xfrm>
          </p:grpSpPr>
          <p:sp>
            <p:nvSpPr>
              <p:cNvPr id="22" name="TextBox 21">
                <a:extLst>
                  <a:ext uri="{FF2B5EF4-FFF2-40B4-BE49-F238E27FC236}">
                    <a16:creationId xmlns:a16="http://schemas.microsoft.com/office/drawing/2014/main" id="{9E54D372-1FFB-14CB-D497-4EDC7CF7552C}"/>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23" name="TextBox 22">
                <a:extLst>
                  <a:ext uri="{FF2B5EF4-FFF2-40B4-BE49-F238E27FC236}">
                    <a16:creationId xmlns:a16="http://schemas.microsoft.com/office/drawing/2014/main" id="{6E773BCF-D7D3-86BC-1B4B-34768856810D}"/>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21" name="Picture 20" descr="Logo&#10;&#10;Description automatically generated">
              <a:extLst>
                <a:ext uri="{FF2B5EF4-FFF2-40B4-BE49-F238E27FC236}">
                  <a16:creationId xmlns:a16="http://schemas.microsoft.com/office/drawing/2014/main" id="{3BCC2B07-9F56-6C10-D585-D2242931A1E3}"/>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Tree>
    <p:extLst>
      <p:ext uri="{BB962C8B-B14F-4D97-AF65-F5344CB8AC3E}">
        <p14:creationId xmlns:p14="http://schemas.microsoft.com/office/powerpoint/2010/main" val="2160250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1D51A8AE-F8B6-BD43-B3D0-37EDCBE81E9E}"/>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Writing Well Developed Arguments</a:t>
            </a:r>
          </a:p>
        </p:txBody>
      </p:sp>
      <p:pic>
        <p:nvPicPr>
          <p:cNvPr id="9" name="Picture 8">
            <a:extLst>
              <a:ext uri="{FF2B5EF4-FFF2-40B4-BE49-F238E27FC236}">
                <a16:creationId xmlns:a16="http://schemas.microsoft.com/office/drawing/2014/main" id="{2C763348-8FC2-0CAE-ADAD-C674985058A8}"/>
              </a:ext>
            </a:extLst>
          </p:cNvPr>
          <p:cNvPicPr>
            <a:picLocks noChangeAspect="1"/>
          </p:cNvPicPr>
          <p:nvPr/>
        </p:nvPicPr>
        <p:blipFill>
          <a:blip r:embed="rId2"/>
          <a:stretch>
            <a:fillRect/>
          </a:stretch>
        </p:blipFill>
        <p:spPr>
          <a:xfrm>
            <a:off x="1919536" y="1125000"/>
            <a:ext cx="8318584" cy="4608000"/>
          </a:xfrm>
          <a:prstGeom prst="rect">
            <a:avLst/>
          </a:prstGeom>
        </p:spPr>
      </p:pic>
      <p:grpSp>
        <p:nvGrpSpPr>
          <p:cNvPr id="16" name="Group 15">
            <a:extLst>
              <a:ext uri="{FF2B5EF4-FFF2-40B4-BE49-F238E27FC236}">
                <a16:creationId xmlns:a16="http://schemas.microsoft.com/office/drawing/2014/main" id="{296190BB-DC34-9942-57E2-48C2F77DFF63}"/>
              </a:ext>
            </a:extLst>
          </p:cNvPr>
          <p:cNvGrpSpPr/>
          <p:nvPr/>
        </p:nvGrpSpPr>
        <p:grpSpPr>
          <a:xfrm>
            <a:off x="0" y="6239434"/>
            <a:ext cx="12192000" cy="618565"/>
            <a:chOff x="0" y="6239434"/>
            <a:chExt cx="12192000" cy="618565"/>
          </a:xfrm>
        </p:grpSpPr>
        <p:grpSp>
          <p:nvGrpSpPr>
            <p:cNvPr id="17" name="Group 16">
              <a:extLst>
                <a:ext uri="{FF2B5EF4-FFF2-40B4-BE49-F238E27FC236}">
                  <a16:creationId xmlns:a16="http://schemas.microsoft.com/office/drawing/2014/main" id="{60FC3E2F-77A6-BAE8-ACBD-ECB9CAD59208}"/>
                </a:ext>
              </a:extLst>
            </p:cNvPr>
            <p:cNvGrpSpPr/>
            <p:nvPr/>
          </p:nvGrpSpPr>
          <p:grpSpPr>
            <a:xfrm>
              <a:off x="0" y="6239434"/>
              <a:ext cx="12192000" cy="618565"/>
              <a:chOff x="336332" y="0"/>
              <a:chExt cx="11855668" cy="6858000"/>
            </a:xfrm>
          </p:grpSpPr>
          <p:sp>
            <p:nvSpPr>
              <p:cNvPr id="22" name="Rectangle 21">
                <a:extLst>
                  <a:ext uri="{FF2B5EF4-FFF2-40B4-BE49-F238E27FC236}">
                    <a16:creationId xmlns:a16="http://schemas.microsoft.com/office/drawing/2014/main" id="{600B4089-AEA2-6BB2-A94A-017C80298A81}"/>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3" name="Group 22">
                <a:extLst>
                  <a:ext uri="{FF2B5EF4-FFF2-40B4-BE49-F238E27FC236}">
                    <a16:creationId xmlns:a16="http://schemas.microsoft.com/office/drawing/2014/main" id="{0420C9F6-2B65-E0D2-93B1-D69BAD3CBFEB}"/>
                  </a:ext>
                </a:extLst>
              </p:cNvPr>
              <p:cNvGrpSpPr/>
              <p:nvPr/>
            </p:nvGrpSpPr>
            <p:grpSpPr>
              <a:xfrm>
                <a:off x="5073505" y="0"/>
                <a:ext cx="7118495" cy="6858000"/>
                <a:chOff x="5073505" y="0"/>
                <a:chExt cx="7118495" cy="6858000"/>
              </a:xfrm>
            </p:grpSpPr>
            <p:sp>
              <p:nvSpPr>
                <p:cNvPr id="24" name="Parallelogram 23">
                  <a:extLst>
                    <a:ext uri="{FF2B5EF4-FFF2-40B4-BE49-F238E27FC236}">
                      <a16:creationId xmlns:a16="http://schemas.microsoft.com/office/drawing/2014/main" id="{636FC73C-24A3-383B-953E-A6E37CC3A452}"/>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Rectangle 24">
                  <a:extLst>
                    <a:ext uri="{FF2B5EF4-FFF2-40B4-BE49-F238E27FC236}">
                      <a16:creationId xmlns:a16="http://schemas.microsoft.com/office/drawing/2014/main" id="{6E390A4E-3B78-96A0-81B5-4406654FCFFD}"/>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8" name="Group 17">
              <a:extLst>
                <a:ext uri="{FF2B5EF4-FFF2-40B4-BE49-F238E27FC236}">
                  <a16:creationId xmlns:a16="http://schemas.microsoft.com/office/drawing/2014/main" id="{6E372851-4CC7-0789-8B6D-0F8F73B4E5F3}"/>
                </a:ext>
              </a:extLst>
            </p:cNvPr>
            <p:cNvGrpSpPr/>
            <p:nvPr/>
          </p:nvGrpSpPr>
          <p:grpSpPr>
            <a:xfrm>
              <a:off x="191344" y="6347920"/>
              <a:ext cx="3456232" cy="380480"/>
              <a:chOff x="191344" y="6347920"/>
              <a:chExt cx="3456232" cy="380480"/>
            </a:xfrm>
          </p:grpSpPr>
          <p:sp>
            <p:nvSpPr>
              <p:cNvPr id="20" name="TextBox 19">
                <a:extLst>
                  <a:ext uri="{FF2B5EF4-FFF2-40B4-BE49-F238E27FC236}">
                    <a16:creationId xmlns:a16="http://schemas.microsoft.com/office/drawing/2014/main" id="{B9770258-4A8A-EC5C-4F8C-9CB92F6A6FB3}"/>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21" name="TextBox 20">
                <a:extLst>
                  <a:ext uri="{FF2B5EF4-FFF2-40B4-BE49-F238E27FC236}">
                    <a16:creationId xmlns:a16="http://schemas.microsoft.com/office/drawing/2014/main" id="{8F2F11E8-E14B-85D5-4263-A8BE50BB5189}"/>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9" name="Picture 18" descr="Logo&#10;&#10;Description automatically generated">
              <a:extLst>
                <a:ext uri="{FF2B5EF4-FFF2-40B4-BE49-F238E27FC236}">
                  <a16:creationId xmlns:a16="http://schemas.microsoft.com/office/drawing/2014/main" id="{859B9B8A-73D3-1336-A76C-C4FFD4A7D921}"/>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Tree>
    <p:extLst>
      <p:ext uri="{BB962C8B-B14F-4D97-AF65-F5344CB8AC3E}">
        <p14:creationId xmlns:p14="http://schemas.microsoft.com/office/powerpoint/2010/main" val="1685475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1D51A8AE-F8B6-BD43-B3D0-37EDCBE81E9E}"/>
              </a:ext>
            </a:extLst>
          </p:cNvPr>
          <p:cNvSpPr/>
          <p:nvPr/>
        </p:nvSpPr>
        <p:spPr>
          <a:xfrm>
            <a:off x="483666" y="194341"/>
            <a:ext cx="11228138" cy="6185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000" b="1" dirty="0">
                <a:solidFill>
                  <a:prstClr val="white"/>
                </a:solidFill>
                <a:latin typeface="Calibri" panose="020F0502020204030204"/>
              </a:rPr>
              <a:t>What Do We Mean by ‘Analysis’ and ‘Well Developed Arguments?</a:t>
            </a:r>
            <a:endParaRPr kumimoji="0" lang="en-US" sz="3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907129C6-A03E-B7E7-34DE-CCB802CA58E9}"/>
              </a:ext>
            </a:extLst>
          </p:cNvPr>
          <p:cNvSpPr txBox="1"/>
          <p:nvPr/>
        </p:nvSpPr>
        <p:spPr>
          <a:xfrm>
            <a:off x="1559496" y="982176"/>
            <a:ext cx="9721080" cy="4893647"/>
          </a:xfrm>
          <a:prstGeom prst="rect">
            <a:avLst/>
          </a:prstGeom>
          <a:noFill/>
        </p:spPr>
        <p:txBody>
          <a:bodyPr wrap="square">
            <a:spAutoFit/>
          </a:bodyPr>
          <a:lstStyle/>
          <a:p>
            <a:r>
              <a:rPr lang="en-GB" sz="2400" dirty="0">
                <a:latin typeface="+mn-lt"/>
              </a:rPr>
              <a:t>Analysis is so much more than just identifying or listing advantages or disadvantages</a:t>
            </a:r>
          </a:p>
          <a:p>
            <a:endParaRPr lang="en-GB" sz="2400" dirty="0">
              <a:latin typeface="+mn-lt"/>
            </a:endParaRPr>
          </a:p>
          <a:p>
            <a:r>
              <a:rPr lang="en-GB" sz="2400" dirty="0">
                <a:latin typeface="+mn-lt"/>
              </a:rPr>
              <a:t>You need to ensure that in your paragraphs you develop logical chains of reasoning, showing cause(s) and effect(s)</a:t>
            </a:r>
          </a:p>
          <a:p>
            <a:endParaRPr lang="en-GB" sz="2400" dirty="0">
              <a:latin typeface="+mn-lt"/>
            </a:endParaRPr>
          </a:p>
          <a:p>
            <a:r>
              <a:rPr lang="en-GB" sz="2400" dirty="0">
                <a:latin typeface="+mn-lt"/>
              </a:rPr>
              <a:t>Previous examiners reports have highlighted that candidates should use connectives to develop their arguments and analytical writing</a:t>
            </a:r>
          </a:p>
          <a:p>
            <a:endParaRPr lang="en-GB" sz="2400" dirty="0">
              <a:latin typeface="+mn-lt"/>
            </a:endParaRPr>
          </a:p>
          <a:p>
            <a:r>
              <a:rPr lang="en-GB" sz="2400" dirty="0">
                <a:latin typeface="+mn-lt"/>
              </a:rPr>
              <a:t>It is also important to remember that your analysis MUST be in context! Using (relevant) models and theories within your answer is also an excellent way to develop analysis and can help you to write more developed arguments</a:t>
            </a:r>
            <a:endParaRPr lang="en-GB" sz="2400" b="1" dirty="0">
              <a:latin typeface="+mn-lt"/>
            </a:endParaRPr>
          </a:p>
        </p:txBody>
      </p:sp>
      <p:grpSp>
        <p:nvGrpSpPr>
          <p:cNvPr id="2" name="Group 1">
            <a:extLst>
              <a:ext uri="{FF2B5EF4-FFF2-40B4-BE49-F238E27FC236}">
                <a16:creationId xmlns:a16="http://schemas.microsoft.com/office/drawing/2014/main" id="{B13A654C-C46F-E49B-4FC8-45A90EE627DE}"/>
              </a:ext>
            </a:extLst>
          </p:cNvPr>
          <p:cNvGrpSpPr/>
          <p:nvPr/>
        </p:nvGrpSpPr>
        <p:grpSpPr>
          <a:xfrm>
            <a:off x="0" y="6239434"/>
            <a:ext cx="12192000" cy="618565"/>
            <a:chOff x="0" y="6239434"/>
            <a:chExt cx="12192000" cy="618565"/>
          </a:xfrm>
        </p:grpSpPr>
        <p:grpSp>
          <p:nvGrpSpPr>
            <p:cNvPr id="3" name="Group 2">
              <a:extLst>
                <a:ext uri="{FF2B5EF4-FFF2-40B4-BE49-F238E27FC236}">
                  <a16:creationId xmlns:a16="http://schemas.microsoft.com/office/drawing/2014/main" id="{C4C21082-E62D-CA22-F91B-B4C7D52E0D3E}"/>
                </a:ext>
              </a:extLst>
            </p:cNvPr>
            <p:cNvGrpSpPr/>
            <p:nvPr/>
          </p:nvGrpSpPr>
          <p:grpSpPr>
            <a:xfrm>
              <a:off x="0" y="6239434"/>
              <a:ext cx="12192000" cy="618565"/>
              <a:chOff x="336332" y="0"/>
              <a:chExt cx="11855668" cy="6858000"/>
            </a:xfrm>
          </p:grpSpPr>
          <p:sp>
            <p:nvSpPr>
              <p:cNvPr id="20" name="Rectangle 19">
                <a:extLst>
                  <a:ext uri="{FF2B5EF4-FFF2-40B4-BE49-F238E27FC236}">
                    <a16:creationId xmlns:a16="http://schemas.microsoft.com/office/drawing/2014/main" id="{0E2DB511-EF7D-B732-A486-6A27E7446C68}"/>
                  </a:ext>
                </a:extLst>
              </p:cNvPr>
              <p:cNvSpPr/>
              <p:nvPr/>
            </p:nvSpPr>
            <p:spPr>
              <a:xfrm>
                <a:off x="336332" y="0"/>
                <a:ext cx="11855668"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21" name="Group 20">
                <a:extLst>
                  <a:ext uri="{FF2B5EF4-FFF2-40B4-BE49-F238E27FC236}">
                    <a16:creationId xmlns:a16="http://schemas.microsoft.com/office/drawing/2014/main" id="{18456B8E-9448-F053-6899-00DA430292C7}"/>
                  </a:ext>
                </a:extLst>
              </p:cNvPr>
              <p:cNvGrpSpPr/>
              <p:nvPr/>
            </p:nvGrpSpPr>
            <p:grpSpPr>
              <a:xfrm>
                <a:off x="5073505" y="0"/>
                <a:ext cx="7118495" cy="6858000"/>
                <a:chOff x="5073505" y="0"/>
                <a:chExt cx="7118495" cy="6858000"/>
              </a:xfrm>
            </p:grpSpPr>
            <p:sp>
              <p:nvSpPr>
                <p:cNvPr id="22" name="Parallelogram 21">
                  <a:extLst>
                    <a:ext uri="{FF2B5EF4-FFF2-40B4-BE49-F238E27FC236}">
                      <a16:creationId xmlns:a16="http://schemas.microsoft.com/office/drawing/2014/main" id="{AD61C39C-BF76-2142-2D50-85E374EB0964}"/>
                    </a:ext>
                  </a:extLst>
                </p:cNvPr>
                <p:cNvSpPr/>
                <p:nvPr/>
              </p:nvSpPr>
              <p:spPr>
                <a:xfrm>
                  <a:off x="5073505" y="0"/>
                  <a:ext cx="6782162" cy="6858000"/>
                </a:xfrm>
                <a:prstGeom prst="parallelogram">
                  <a:avLst>
                    <a:gd name="adj" fmla="val 36207"/>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DBD063DF-C61F-1E42-7958-A1A2D21C4217}"/>
                    </a:ext>
                  </a:extLst>
                </p:cNvPr>
                <p:cNvSpPr/>
                <p:nvPr/>
              </p:nvSpPr>
              <p:spPr>
                <a:xfrm>
                  <a:off x="7294179" y="0"/>
                  <a:ext cx="4897821"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6" name="Group 15">
              <a:extLst>
                <a:ext uri="{FF2B5EF4-FFF2-40B4-BE49-F238E27FC236}">
                  <a16:creationId xmlns:a16="http://schemas.microsoft.com/office/drawing/2014/main" id="{2844EB24-7EC3-0478-F57E-BBE640166101}"/>
                </a:ext>
              </a:extLst>
            </p:cNvPr>
            <p:cNvGrpSpPr/>
            <p:nvPr/>
          </p:nvGrpSpPr>
          <p:grpSpPr>
            <a:xfrm>
              <a:off x="191344" y="6347920"/>
              <a:ext cx="3456232" cy="380480"/>
              <a:chOff x="191344" y="6347920"/>
              <a:chExt cx="3456232" cy="380480"/>
            </a:xfrm>
          </p:grpSpPr>
          <p:sp>
            <p:nvSpPr>
              <p:cNvPr id="18" name="TextBox 17">
                <a:extLst>
                  <a:ext uri="{FF2B5EF4-FFF2-40B4-BE49-F238E27FC236}">
                    <a16:creationId xmlns:a16="http://schemas.microsoft.com/office/drawing/2014/main" id="{26BAEA43-6016-8EF4-5DBD-288FA033369F}"/>
                  </a:ext>
                </a:extLst>
              </p:cNvPr>
              <p:cNvSpPr txBox="1"/>
              <p:nvPr/>
            </p:nvSpPr>
            <p:spPr>
              <a:xfrm>
                <a:off x="2381020" y="6347920"/>
                <a:ext cx="1266556" cy="380480"/>
              </a:xfrm>
              <a:prstGeom prst="rect">
                <a:avLst/>
              </a:prstGeom>
              <a:solidFill>
                <a:schemeClr val="bg1"/>
              </a:solid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B0F0"/>
                    </a:solidFill>
                    <a:effectLst/>
                    <a:uLnTx/>
                    <a:uFillTx/>
                    <a:latin typeface="Calibri" panose="020F0502020204030204"/>
                    <a:ea typeface="ＭＳ Ｐゴシック" charset="0"/>
                    <a:cs typeface="Arial" charset="0"/>
                  </a:rPr>
                  <a:t>BUSINESS</a:t>
                </a:r>
              </a:p>
            </p:txBody>
          </p:sp>
          <p:sp>
            <p:nvSpPr>
              <p:cNvPr id="19" name="TextBox 18">
                <a:extLst>
                  <a:ext uri="{FF2B5EF4-FFF2-40B4-BE49-F238E27FC236}">
                    <a16:creationId xmlns:a16="http://schemas.microsoft.com/office/drawing/2014/main" id="{6EAF69A0-64AA-2F68-02EA-6CDBE5AADA42}"/>
                  </a:ext>
                </a:extLst>
              </p:cNvPr>
              <p:cNvSpPr txBox="1"/>
              <p:nvPr/>
            </p:nvSpPr>
            <p:spPr>
              <a:xfrm>
                <a:off x="191344" y="6347920"/>
                <a:ext cx="2232248" cy="380480"/>
              </a:xfrm>
              <a:prstGeom prst="rect">
                <a:avLst/>
              </a:prstGeom>
              <a:noFill/>
            </p:spPr>
            <p:txBody>
              <a:bodyPr wrap="square" lIns="108000" tIns="36000" rIns="108000" bIns="36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EDEXCEL A LEVEL</a:t>
                </a:r>
              </a:p>
            </p:txBody>
          </p:sp>
        </p:grpSp>
        <p:pic>
          <p:nvPicPr>
            <p:cNvPr id="17" name="Picture 16" descr="Logo&#10;&#10;Description automatically generated">
              <a:extLst>
                <a:ext uri="{FF2B5EF4-FFF2-40B4-BE49-F238E27FC236}">
                  <a16:creationId xmlns:a16="http://schemas.microsoft.com/office/drawing/2014/main" id="{6C3EF51D-794C-A151-6CF3-F6C1FB4D7EE6}"/>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238120" y="6295961"/>
              <a:ext cx="1453026" cy="442995"/>
            </a:xfrm>
            <a:prstGeom prst="rect">
              <a:avLst/>
            </a:prstGeom>
          </p:spPr>
        </p:pic>
      </p:grpSp>
    </p:spTree>
    <p:extLst>
      <p:ext uri="{BB962C8B-B14F-4D97-AF65-F5344CB8AC3E}">
        <p14:creationId xmlns:p14="http://schemas.microsoft.com/office/powerpoint/2010/main" val="6069181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2045</Words>
  <Application>Microsoft Office PowerPoint</Application>
  <PresentationFormat>Widescreen</PresentationFormat>
  <Paragraphs>245</Paragraphs>
  <Slides>28</Slides>
  <Notes>6</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28</vt:i4>
      </vt:variant>
    </vt:vector>
  </HeadingPairs>
  <TitlesOfParts>
    <vt:vector size="33" baseType="lpstr">
      <vt:lpstr>Arial</vt:lpstr>
      <vt:lpstr>Calibri</vt:lpstr>
      <vt:lpstr>Calibri Light</vt:lpstr>
      <vt:lpstr>Office Theme</vt:lpstr>
      <vt:lpstr>3_Office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Graham Prior</dc:creator>
  <cp:lastModifiedBy>Graham Prior</cp:lastModifiedBy>
  <cp:revision>3</cp:revision>
  <dcterms:created xsi:type="dcterms:W3CDTF">2024-02-29T09:40:19Z</dcterms:created>
  <dcterms:modified xsi:type="dcterms:W3CDTF">2024-02-29T09:45:16Z</dcterms:modified>
</cp:coreProperties>
</file>