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45"/>
  </p:notesMasterIdLst>
  <p:handoutMasterIdLst>
    <p:handoutMasterId r:id="rId46"/>
  </p:handoutMasterIdLst>
  <p:sldIdLst>
    <p:sldId id="413" r:id="rId3"/>
    <p:sldId id="569" r:id="rId4"/>
    <p:sldId id="556" r:id="rId5"/>
    <p:sldId id="585" r:id="rId6"/>
    <p:sldId id="577" r:id="rId7"/>
    <p:sldId id="547" r:id="rId8"/>
    <p:sldId id="566" r:id="rId9"/>
    <p:sldId id="558" r:id="rId10"/>
    <p:sldId id="588" r:id="rId11"/>
    <p:sldId id="582" r:id="rId12"/>
    <p:sldId id="583" r:id="rId13"/>
    <p:sldId id="548" r:id="rId14"/>
    <p:sldId id="590" r:id="rId15"/>
    <p:sldId id="550" r:id="rId16"/>
    <p:sldId id="549" r:id="rId17"/>
    <p:sldId id="572" r:id="rId18"/>
    <p:sldId id="562" r:id="rId19"/>
    <p:sldId id="578" r:id="rId20"/>
    <p:sldId id="591" r:id="rId21"/>
    <p:sldId id="552" r:id="rId22"/>
    <p:sldId id="573" r:id="rId23"/>
    <p:sldId id="519" r:id="rId24"/>
    <p:sldId id="553" r:id="rId25"/>
    <p:sldId id="554" r:id="rId26"/>
    <p:sldId id="555" r:id="rId27"/>
    <p:sldId id="592" r:id="rId28"/>
    <p:sldId id="565" r:id="rId29"/>
    <p:sldId id="561" r:id="rId30"/>
    <p:sldId id="581" r:id="rId31"/>
    <p:sldId id="568" r:id="rId32"/>
    <p:sldId id="559" r:id="rId33"/>
    <p:sldId id="586" r:id="rId34"/>
    <p:sldId id="564" r:id="rId35"/>
    <p:sldId id="567" r:id="rId36"/>
    <p:sldId id="560" r:id="rId37"/>
    <p:sldId id="575" r:id="rId38"/>
    <p:sldId id="576" r:id="rId39"/>
    <p:sldId id="546" r:id="rId40"/>
    <p:sldId id="589" r:id="rId41"/>
    <p:sldId id="584" r:id="rId42"/>
    <p:sldId id="542" r:id="rId43"/>
    <p:sldId id="58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69" autoAdjust="0"/>
    <p:restoredTop sz="94596"/>
  </p:normalViewPr>
  <p:slideViewPr>
    <p:cSldViewPr>
      <p:cViewPr varScale="1">
        <p:scale>
          <a:sx n="111" d="100"/>
          <a:sy n="111" d="100"/>
        </p:scale>
        <p:origin x="1284" y="96"/>
      </p:cViewPr>
      <p:guideLst>
        <p:guide orient="horz" pos="2160"/>
        <p:guide pos="2880"/>
      </p:guideLst>
    </p:cSldViewPr>
  </p:slideViewPr>
  <p:notesTextViewPr>
    <p:cViewPr>
      <p:scale>
        <a:sx n="1" d="1"/>
        <a:sy n="1" d="1"/>
      </p:scale>
      <p:origin x="0" y="0"/>
    </p:cViewPr>
  </p:notesTextViewPr>
  <p:sorterViewPr>
    <p:cViewPr>
      <p:scale>
        <a:sx n="100" d="100"/>
        <a:sy n="100" d="100"/>
      </p:scale>
      <p:origin x="0" y="50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customXml" Target="../customXml/item3.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customXml" Target="../customXml/item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8EACC3-0AA2-4999-82D8-4682C201A221}" type="datetimeFigureOut">
              <a:rPr lang="en-GB" smtClean="0"/>
              <a:t>13/12/2024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7C0616-6DFC-4740-B72A-2B22D967021B}" type="slidenum">
              <a:rPr lang="en-GB" smtClean="0"/>
              <a:t>‹#›</a:t>
            </a:fld>
            <a:endParaRPr lang="en-GB"/>
          </a:p>
        </p:txBody>
      </p:sp>
    </p:spTree>
    <p:extLst>
      <p:ext uri="{BB962C8B-B14F-4D97-AF65-F5344CB8AC3E}">
        <p14:creationId xmlns:p14="http://schemas.microsoft.com/office/powerpoint/2010/main" val="3098939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60F73F-8898-488C-881D-B0FDE9A30479}" type="datetimeFigureOut">
              <a:rPr lang="en-GB" smtClean="0"/>
              <a:t>13/12/2024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A5915F-1CEF-46E7-AABA-626C3936E402}" type="slidenum">
              <a:rPr lang="en-GB" smtClean="0"/>
              <a:t>‹#›</a:t>
            </a:fld>
            <a:endParaRPr lang="en-GB"/>
          </a:p>
        </p:txBody>
      </p:sp>
    </p:spTree>
    <p:extLst>
      <p:ext uri="{BB962C8B-B14F-4D97-AF65-F5344CB8AC3E}">
        <p14:creationId xmlns:p14="http://schemas.microsoft.com/office/powerpoint/2010/main" val="166590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2D3A3DD-C74C-4213-9183-E9E9DC594CD2}" type="datetime1">
              <a:rPr lang="en-GB" smtClean="0"/>
              <a:t>13/12/2024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8D7DCA-643F-445C-9183-E3A7BE6DD5F1}" type="slidenum">
              <a:rPr lang="en-GB" smtClean="0"/>
              <a:t>‹#›</a:t>
            </a:fld>
            <a:endParaRPr lang="en-GB"/>
          </a:p>
        </p:txBody>
      </p:sp>
    </p:spTree>
    <p:extLst>
      <p:ext uri="{BB962C8B-B14F-4D97-AF65-F5344CB8AC3E}">
        <p14:creationId xmlns:p14="http://schemas.microsoft.com/office/powerpoint/2010/main" val="387044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94CE7D-5199-4BF1-AC1D-15A813511DAE}" type="datetime1">
              <a:rPr lang="en-GB" smtClean="0"/>
              <a:t>13/12/2024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8D7DCA-643F-445C-9183-E3A7BE6DD5F1}" type="slidenum">
              <a:rPr lang="en-GB" smtClean="0"/>
              <a:t>‹#›</a:t>
            </a:fld>
            <a:endParaRPr lang="en-GB"/>
          </a:p>
        </p:txBody>
      </p:sp>
    </p:spTree>
    <p:extLst>
      <p:ext uri="{BB962C8B-B14F-4D97-AF65-F5344CB8AC3E}">
        <p14:creationId xmlns:p14="http://schemas.microsoft.com/office/powerpoint/2010/main" val="1927970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F41725-F73A-4A30-9113-407B0AD54123}" type="datetime1">
              <a:rPr lang="en-GB" smtClean="0"/>
              <a:t>13/12/2024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8D7DCA-643F-445C-9183-E3A7BE6DD5F1}" type="slidenum">
              <a:rPr lang="en-GB" smtClean="0"/>
              <a:t>‹#›</a:t>
            </a:fld>
            <a:endParaRPr lang="en-GB"/>
          </a:p>
        </p:txBody>
      </p:sp>
    </p:spTree>
    <p:extLst>
      <p:ext uri="{BB962C8B-B14F-4D97-AF65-F5344CB8AC3E}">
        <p14:creationId xmlns:p14="http://schemas.microsoft.com/office/powerpoint/2010/main" val="3733788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381E16D-473D-4A04-FF8D-2B590E549FA9}"/>
              </a:ext>
            </a:extLst>
          </p:cNvPr>
          <p:cNvSpPr>
            <a:spLocks noGrp="1"/>
          </p:cNvSpPr>
          <p:nvPr>
            <p:ph type="dt" sz="half" idx="10"/>
          </p:nvPr>
        </p:nvSpPr>
        <p:spPr/>
        <p:txBody>
          <a:bodyPr/>
          <a:lstStyle>
            <a:lvl1pPr>
              <a:defRPr/>
            </a:lvl1pPr>
          </a:lstStyle>
          <a:p>
            <a:pPr>
              <a:defRPr/>
            </a:pPr>
            <a:fld id="{B75A8512-1BB0-439F-91F9-89D87E18A38E}" type="datetime1">
              <a:rPr lang="en-GB" smtClean="0"/>
              <a:t>13/12/2024</a:t>
            </a:fld>
            <a:endParaRPr lang="en-GB"/>
          </a:p>
        </p:txBody>
      </p:sp>
      <p:sp>
        <p:nvSpPr>
          <p:cNvPr id="5" name="Footer Placeholder 4">
            <a:extLst>
              <a:ext uri="{FF2B5EF4-FFF2-40B4-BE49-F238E27FC236}">
                <a16:creationId xmlns:a16="http://schemas.microsoft.com/office/drawing/2014/main" id="{7F541FED-CC63-7EFA-12CD-31CA2316CB7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C7818EE-1A81-D2F3-C77D-A9A02FE19FC4}"/>
              </a:ext>
            </a:extLst>
          </p:cNvPr>
          <p:cNvSpPr>
            <a:spLocks noGrp="1"/>
          </p:cNvSpPr>
          <p:nvPr>
            <p:ph type="sldNum" sz="quarter" idx="12"/>
          </p:nvPr>
        </p:nvSpPr>
        <p:spPr/>
        <p:txBody>
          <a:bodyPr/>
          <a:lstStyle>
            <a:lvl1pPr>
              <a:defRPr/>
            </a:lvl1pPr>
          </a:lstStyle>
          <a:p>
            <a:fld id="{9AD354B7-5A83-2949-954D-B8E0E3C9FF9E}" type="slidenum">
              <a:rPr lang="en-GB" altLang="en-US"/>
              <a:pPr/>
              <a:t>‹#›</a:t>
            </a:fld>
            <a:endParaRPr lang="en-GB" altLang="en-US"/>
          </a:p>
        </p:txBody>
      </p:sp>
    </p:spTree>
    <p:extLst>
      <p:ext uri="{BB962C8B-B14F-4D97-AF65-F5344CB8AC3E}">
        <p14:creationId xmlns:p14="http://schemas.microsoft.com/office/powerpoint/2010/main" val="3176570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AA8195-19FC-85B5-B6B9-323DCCD9C22A}"/>
              </a:ext>
            </a:extLst>
          </p:cNvPr>
          <p:cNvSpPr>
            <a:spLocks noGrp="1"/>
          </p:cNvSpPr>
          <p:nvPr>
            <p:ph type="dt" sz="half" idx="10"/>
          </p:nvPr>
        </p:nvSpPr>
        <p:spPr/>
        <p:txBody>
          <a:bodyPr/>
          <a:lstStyle>
            <a:lvl1pPr>
              <a:defRPr/>
            </a:lvl1pPr>
          </a:lstStyle>
          <a:p>
            <a:pPr>
              <a:defRPr/>
            </a:pPr>
            <a:fld id="{F7B223FD-11BC-45A8-B3AE-055BEC25A567}" type="datetime1">
              <a:rPr lang="en-GB" smtClean="0"/>
              <a:t>13/12/2024</a:t>
            </a:fld>
            <a:endParaRPr lang="en-GB"/>
          </a:p>
        </p:txBody>
      </p:sp>
      <p:sp>
        <p:nvSpPr>
          <p:cNvPr id="5" name="Footer Placeholder 4">
            <a:extLst>
              <a:ext uri="{FF2B5EF4-FFF2-40B4-BE49-F238E27FC236}">
                <a16:creationId xmlns:a16="http://schemas.microsoft.com/office/drawing/2014/main" id="{1BE585BE-F999-A23D-654A-E0C4C384DEC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9BD9FBE-B08C-90AE-4B64-69B2F76B0ED7}"/>
              </a:ext>
            </a:extLst>
          </p:cNvPr>
          <p:cNvSpPr>
            <a:spLocks noGrp="1"/>
          </p:cNvSpPr>
          <p:nvPr>
            <p:ph type="sldNum" sz="quarter" idx="12"/>
          </p:nvPr>
        </p:nvSpPr>
        <p:spPr/>
        <p:txBody>
          <a:bodyPr/>
          <a:lstStyle>
            <a:lvl1pPr>
              <a:defRPr/>
            </a:lvl1pPr>
          </a:lstStyle>
          <a:p>
            <a:fld id="{C139C7F5-4A1B-8C41-8C8B-667C7008A2C1}" type="slidenum">
              <a:rPr lang="en-GB" altLang="en-US"/>
              <a:pPr/>
              <a:t>‹#›</a:t>
            </a:fld>
            <a:endParaRPr lang="en-GB" altLang="en-US"/>
          </a:p>
        </p:txBody>
      </p:sp>
    </p:spTree>
    <p:extLst>
      <p:ext uri="{BB962C8B-B14F-4D97-AF65-F5344CB8AC3E}">
        <p14:creationId xmlns:p14="http://schemas.microsoft.com/office/powerpoint/2010/main" val="4198879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A431AC-9AF8-BC31-F3F8-38D3D70E903F}"/>
              </a:ext>
            </a:extLst>
          </p:cNvPr>
          <p:cNvSpPr>
            <a:spLocks noGrp="1"/>
          </p:cNvSpPr>
          <p:nvPr>
            <p:ph type="dt" sz="half" idx="10"/>
          </p:nvPr>
        </p:nvSpPr>
        <p:spPr/>
        <p:txBody>
          <a:bodyPr/>
          <a:lstStyle>
            <a:lvl1pPr>
              <a:defRPr/>
            </a:lvl1pPr>
          </a:lstStyle>
          <a:p>
            <a:pPr>
              <a:defRPr/>
            </a:pPr>
            <a:fld id="{CC3785E3-E11A-4E4C-9961-B7852603514C}" type="datetime1">
              <a:rPr lang="en-GB" smtClean="0"/>
              <a:t>13/12/2024</a:t>
            </a:fld>
            <a:endParaRPr lang="en-GB"/>
          </a:p>
        </p:txBody>
      </p:sp>
      <p:sp>
        <p:nvSpPr>
          <p:cNvPr id="5" name="Footer Placeholder 4">
            <a:extLst>
              <a:ext uri="{FF2B5EF4-FFF2-40B4-BE49-F238E27FC236}">
                <a16:creationId xmlns:a16="http://schemas.microsoft.com/office/drawing/2014/main" id="{3B2158B7-9830-25A5-EFC5-51A0B6F129C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B8D3DF7-A45D-8391-58A6-D32803662925}"/>
              </a:ext>
            </a:extLst>
          </p:cNvPr>
          <p:cNvSpPr>
            <a:spLocks noGrp="1"/>
          </p:cNvSpPr>
          <p:nvPr>
            <p:ph type="sldNum" sz="quarter" idx="12"/>
          </p:nvPr>
        </p:nvSpPr>
        <p:spPr/>
        <p:txBody>
          <a:bodyPr/>
          <a:lstStyle>
            <a:lvl1pPr>
              <a:defRPr/>
            </a:lvl1pPr>
          </a:lstStyle>
          <a:p>
            <a:fld id="{6119DA64-0577-004D-AFAA-1C0F27B72E87}" type="slidenum">
              <a:rPr lang="en-GB" altLang="en-US"/>
              <a:pPr/>
              <a:t>‹#›</a:t>
            </a:fld>
            <a:endParaRPr lang="en-GB" altLang="en-US"/>
          </a:p>
        </p:txBody>
      </p:sp>
    </p:spTree>
    <p:extLst>
      <p:ext uri="{BB962C8B-B14F-4D97-AF65-F5344CB8AC3E}">
        <p14:creationId xmlns:p14="http://schemas.microsoft.com/office/powerpoint/2010/main" val="1275466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71F9B198-8CF6-196E-0D74-C58E7F7434AD}"/>
              </a:ext>
            </a:extLst>
          </p:cNvPr>
          <p:cNvSpPr>
            <a:spLocks noGrp="1"/>
          </p:cNvSpPr>
          <p:nvPr>
            <p:ph type="dt" sz="half" idx="10"/>
          </p:nvPr>
        </p:nvSpPr>
        <p:spPr/>
        <p:txBody>
          <a:bodyPr/>
          <a:lstStyle>
            <a:lvl1pPr>
              <a:defRPr/>
            </a:lvl1pPr>
          </a:lstStyle>
          <a:p>
            <a:pPr>
              <a:defRPr/>
            </a:pPr>
            <a:fld id="{E08FC138-045C-401D-A19A-212217DD50E4}" type="datetime1">
              <a:rPr lang="en-GB" smtClean="0"/>
              <a:t>13/12/2024</a:t>
            </a:fld>
            <a:endParaRPr lang="en-GB"/>
          </a:p>
        </p:txBody>
      </p:sp>
      <p:sp>
        <p:nvSpPr>
          <p:cNvPr id="6" name="Footer Placeholder 4">
            <a:extLst>
              <a:ext uri="{FF2B5EF4-FFF2-40B4-BE49-F238E27FC236}">
                <a16:creationId xmlns:a16="http://schemas.microsoft.com/office/drawing/2014/main" id="{D9F92543-5DE7-18FB-2489-8E4988D38CD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0F71E9C-E87E-B151-60C1-4988313D9819}"/>
              </a:ext>
            </a:extLst>
          </p:cNvPr>
          <p:cNvSpPr>
            <a:spLocks noGrp="1"/>
          </p:cNvSpPr>
          <p:nvPr>
            <p:ph type="sldNum" sz="quarter" idx="12"/>
          </p:nvPr>
        </p:nvSpPr>
        <p:spPr/>
        <p:txBody>
          <a:bodyPr/>
          <a:lstStyle>
            <a:lvl1pPr>
              <a:defRPr/>
            </a:lvl1pPr>
          </a:lstStyle>
          <a:p>
            <a:fld id="{AFA41801-726C-9447-8CEA-7154A5EA06F8}" type="slidenum">
              <a:rPr lang="en-GB" altLang="en-US"/>
              <a:pPr/>
              <a:t>‹#›</a:t>
            </a:fld>
            <a:endParaRPr lang="en-GB" altLang="en-US"/>
          </a:p>
        </p:txBody>
      </p:sp>
    </p:spTree>
    <p:extLst>
      <p:ext uri="{BB962C8B-B14F-4D97-AF65-F5344CB8AC3E}">
        <p14:creationId xmlns:p14="http://schemas.microsoft.com/office/powerpoint/2010/main" val="3965187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B8584DCF-EDF6-777E-1BB3-4632E542E956}"/>
              </a:ext>
            </a:extLst>
          </p:cNvPr>
          <p:cNvSpPr>
            <a:spLocks noGrp="1"/>
          </p:cNvSpPr>
          <p:nvPr>
            <p:ph type="dt" sz="half" idx="10"/>
          </p:nvPr>
        </p:nvSpPr>
        <p:spPr/>
        <p:txBody>
          <a:bodyPr/>
          <a:lstStyle>
            <a:lvl1pPr>
              <a:defRPr/>
            </a:lvl1pPr>
          </a:lstStyle>
          <a:p>
            <a:pPr>
              <a:defRPr/>
            </a:pPr>
            <a:fld id="{EC89D773-F49C-4007-A5A6-49E730363F98}" type="datetime1">
              <a:rPr lang="en-GB" smtClean="0"/>
              <a:t>13/12/2024</a:t>
            </a:fld>
            <a:endParaRPr lang="en-GB"/>
          </a:p>
        </p:txBody>
      </p:sp>
      <p:sp>
        <p:nvSpPr>
          <p:cNvPr id="8" name="Footer Placeholder 4">
            <a:extLst>
              <a:ext uri="{FF2B5EF4-FFF2-40B4-BE49-F238E27FC236}">
                <a16:creationId xmlns:a16="http://schemas.microsoft.com/office/drawing/2014/main" id="{11C1072B-7D8C-AFA2-006D-5F64496B6B4E}"/>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D87424E7-EE1E-E483-64CA-588CBFF1DBAA}"/>
              </a:ext>
            </a:extLst>
          </p:cNvPr>
          <p:cNvSpPr>
            <a:spLocks noGrp="1"/>
          </p:cNvSpPr>
          <p:nvPr>
            <p:ph type="sldNum" sz="quarter" idx="12"/>
          </p:nvPr>
        </p:nvSpPr>
        <p:spPr/>
        <p:txBody>
          <a:bodyPr/>
          <a:lstStyle>
            <a:lvl1pPr>
              <a:defRPr/>
            </a:lvl1pPr>
          </a:lstStyle>
          <a:p>
            <a:fld id="{D8315110-1C8F-0549-823A-6A8ED8647B9C}" type="slidenum">
              <a:rPr lang="en-GB" altLang="en-US"/>
              <a:pPr/>
              <a:t>‹#›</a:t>
            </a:fld>
            <a:endParaRPr lang="en-GB" altLang="en-US"/>
          </a:p>
        </p:txBody>
      </p:sp>
    </p:spTree>
    <p:extLst>
      <p:ext uri="{BB962C8B-B14F-4D97-AF65-F5344CB8AC3E}">
        <p14:creationId xmlns:p14="http://schemas.microsoft.com/office/powerpoint/2010/main" val="2472759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226B9C5D-DB40-DE81-C2C3-EBC5A8618303}"/>
              </a:ext>
            </a:extLst>
          </p:cNvPr>
          <p:cNvSpPr>
            <a:spLocks noGrp="1"/>
          </p:cNvSpPr>
          <p:nvPr>
            <p:ph type="dt" sz="half" idx="10"/>
          </p:nvPr>
        </p:nvSpPr>
        <p:spPr/>
        <p:txBody>
          <a:bodyPr/>
          <a:lstStyle>
            <a:lvl1pPr>
              <a:defRPr/>
            </a:lvl1pPr>
          </a:lstStyle>
          <a:p>
            <a:pPr>
              <a:defRPr/>
            </a:pPr>
            <a:fld id="{E358C9B7-5D92-4190-A3D4-F35F48316AEE}" type="datetime1">
              <a:rPr lang="en-GB" smtClean="0"/>
              <a:t>13/12/2024</a:t>
            </a:fld>
            <a:endParaRPr lang="en-GB"/>
          </a:p>
        </p:txBody>
      </p:sp>
      <p:sp>
        <p:nvSpPr>
          <p:cNvPr id="4" name="Footer Placeholder 4">
            <a:extLst>
              <a:ext uri="{FF2B5EF4-FFF2-40B4-BE49-F238E27FC236}">
                <a16:creationId xmlns:a16="http://schemas.microsoft.com/office/drawing/2014/main" id="{128ABC2D-B6EF-3DDC-BC85-E0B4BE62943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D7E67167-72A8-8DCF-295C-F0EBFD1F265F}"/>
              </a:ext>
            </a:extLst>
          </p:cNvPr>
          <p:cNvSpPr>
            <a:spLocks noGrp="1"/>
          </p:cNvSpPr>
          <p:nvPr>
            <p:ph type="sldNum" sz="quarter" idx="12"/>
          </p:nvPr>
        </p:nvSpPr>
        <p:spPr/>
        <p:txBody>
          <a:bodyPr/>
          <a:lstStyle>
            <a:lvl1pPr>
              <a:defRPr/>
            </a:lvl1pPr>
          </a:lstStyle>
          <a:p>
            <a:fld id="{3FA0475A-FD66-1A47-B466-0B72178AAC1F}" type="slidenum">
              <a:rPr lang="en-GB" altLang="en-US"/>
              <a:pPr/>
              <a:t>‹#›</a:t>
            </a:fld>
            <a:endParaRPr lang="en-GB" altLang="en-US"/>
          </a:p>
        </p:txBody>
      </p:sp>
    </p:spTree>
    <p:extLst>
      <p:ext uri="{BB962C8B-B14F-4D97-AF65-F5344CB8AC3E}">
        <p14:creationId xmlns:p14="http://schemas.microsoft.com/office/powerpoint/2010/main" val="1428928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B1017C4-09C8-2B34-4364-9D9BD4611163}"/>
              </a:ext>
            </a:extLst>
          </p:cNvPr>
          <p:cNvSpPr>
            <a:spLocks noGrp="1"/>
          </p:cNvSpPr>
          <p:nvPr>
            <p:ph type="dt" sz="half" idx="10"/>
          </p:nvPr>
        </p:nvSpPr>
        <p:spPr/>
        <p:txBody>
          <a:bodyPr/>
          <a:lstStyle>
            <a:lvl1pPr>
              <a:defRPr/>
            </a:lvl1pPr>
          </a:lstStyle>
          <a:p>
            <a:pPr>
              <a:defRPr/>
            </a:pPr>
            <a:fld id="{F61FABD4-4F26-473C-8335-C10BC56D0616}" type="datetime1">
              <a:rPr lang="en-GB" smtClean="0"/>
              <a:t>13/12/2024</a:t>
            </a:fld>
            <a:endParaRPr lang="en-GB"/>
          </a:p>
        </p:txBody>
      </p:sp>
      <p:sp>
        <p:nvSpPr>
          <p:cNvPr id="3" name="Footer Placeholder 4">
            <a:extLst>
              <a:ext uri="{FF2B5EF4-FFF2-40B4-BE49-F238E27FC236}">
                <a16:creationId xmlns:a16="http://schemas.microsoft.com/office/drawing/2014/main" id="{AFD911E1-1DDB-2339-1BCC-7B71D3E6D444}"/>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126AE762-55A1-F027-3E2A-1D5E5DB99E87}"/>
              </a:ext>
            </a:extLst>
          </p:cNvPr>
          <p:cNvSpPr>
            <a:spLocks noGrp="1"/>
          </p:cNvSpPr>
          <p:nvPr>
            <p:ph type="sldNum" sz="quarter" idx="12"/>
          </p:nvPr>
        </p:nvSpPr>
        <p:spPr/>
        <p:txBody>
          <a:bodyPr/>
          <a:lstStyle>
            <a:lvl1pPr>
              <a:defRPr/>
            </a:lvl1pPr>
          </a:lstStyle>
          <a:p>
            <a:fld id="{FAC6FF72-4FB4-C749-BDA9-46AA5F466540}" type="slidenum">
              <a:rPr lang="en-GB" altLang="en-US"/>
              <a:pPr/>
              <a:t>‹#›</a:t>
            </a:fld>
            <a:endParaRPr lang="en-GB" altLang="en-US"/>
          </a:p>
        </p:txBody>
      </p:sp>
    </p:spTree>
    <p:extLst>
      <p:ext uri="{BB962C8B-B14F-4D97-AF65-F5344CB8AC3E}">
        <p14:creationId xmlns:p14="http://schemas.microsoft.com/office/powerpoint/2010/main" val="694426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E8DFA385-8109-0F3F-CA4E-C38B7864359F}"/>
              </a:ext>
            </a:extLst>
          </p:cNvPr>
          <p:cNvSpPr>
            <a:spLocks noGrp="1"/>
          </p:cNvSpPr>
          <p:nvPr>
            <p:ph type="dt" sz="half" idx="10"/>
          </p:nvPr>
        </p:nvSpPr>
        <p:spPr/>
        <p:txBody>
          <a:bodyPr/>
          <a:lstStyle>
            <a:lvl1pPr>
              <a:defRPr/>
            </a:lvl1pPr>
          </a:lstStyle>
          <a:p>
            <a:pPr>
              <a:defRPr/>
            </a:pPr>
            <a:fld id="{27C6721C-3F1C-428D-83EA-3B4B6C0DE89C}" type="datetime1">
              <a:rPr lang="en-GB" smtClean="0"/>
              <a:t>13/12/2024</a:t>
            </a:fld>
            <a:endParaRPr lang="en-GB"/>
          </a:p>
        </p:txBody>
      </p:sp>
      <p:sp>
        <p:nvSpPr>
          <p:cNvPr id="6" name="Footer Placeholder 4">
            <a:extLst>
              <a:ext uri="{FF2B5EF4-FFF2-40B4-BE49-F238E27FC236}">
                <a16:creationId xmlns:a16="http://schemas.microsoft.com/office/drawing/2014/main" id="{2A9F5462-4F37-962C-1C34-1C2B669DE58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2F77269-590E-29A3-AFB4-79187FC7D224}"/>
              </a:ext>
            </a:extLst>
          </p:cNvPr>
          <p:cNvSpPr>
            <a:spLocks noGrp="1"/>
          </p:cNvSpPr>
          <p:nvPr>
            <p:ph type="sldNum" sz="quarter" idx="12"/>
          </p:nvPr>
        </p:nvSpPr>
        <p:spPr/>
        <p:txBody>
          <a:bodyPr/>
          <a:lstStyle>
            <a:lvl1pPr>
              <a:defRPr/>
            </a:lvl1pPr>
          </a:lstStyle>
          <a:p>
            <a:fld id="{6834A263-3AB2-F145-BE35-2B8CE435D300}" type="slidenum">
              <a:rPr lang="en-GB" altLang="en-US"/>
              <a:pPr/>
              <a:t>‹#›</a:t>
            </a:fld>
            <a:endParaRPr lang="en-GB" altLang="en-US"/>
          </a:p>
        </p:txBody>
      </p:sp>
    </p:spTree>
    <p:extLst>
      <p:ext uri="{BB962C8B-B14F-4D97-AF65-F5344CB8AC3E}">
        <p14:creationId xmlns:p14="http://schemas.microsoft.com/office/powerpoint/2010/main" val="243391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B8898F-6944-4E68-BC1C-7526624B866F}" type="datetime1">
              <a:rPr lang="en-GB" smtClean="0"/>
              <a:t>13/12/2024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8D7DCA-643F-445C-9183-E3A7BE6DD5F1}" type="slidenum">
              <a:rPr lang="en-GB" smtClean="0"/>
              <a:t>‹#›</a:t>
            </a:fld>
            <a:endParaRPr lang="en-GB"/>
          </a:p>
        </p:txBody>
      </p:sp>
    </p:spTree>
    <p:extLst>
      <p:ext uri="{BB962C8B-B14F-4D97-AF65-F5344CB8AC3E}">
        <p14:creationId xmlns:p14="http://schemas.microsoft.com/office/powerpoint/2010/main" val="1334747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2FEDD388-251E-DD89-F168-9A6CA83B07CC}"/>
              </a:ext>
            </a:extLst>
          </p:cNvPr>
          <p:cNvSpPr>
            <a:spLocks noGrp="1"/>
          </p:cNvSpPr>
          <p:nvPr>
            <p:ph type="dt" sz="half" idx="10"/>
          </p:nvPr>
        </p:nvSpPr>
        <p:spPr/>
        <p:txBody>
          <a:bodyPr/>
          <a:lstStyle>
            <a:lvl1pPr>
              <a:defRPr/>
            </a:lvl1pPr>
          </a:lstStyle>
          <a:p>
            <a:pPr>
              <a:defRPr/>
            </a:pPr>
            <a:fld id="{70CE2051-2334-4750-A928-7FD94DE4A0EA}" type="datetime1">
              <a:rPr lang="en-GB" smtClean="0"/>
              <a:t>13/12/2024</a:t>
            </a:fld>
            <a:endParaRPr lang="en-GB"/>
          </a:p>
        </p:txBody>
      </p:sp>
      <p:sp>
        <p:nvSpPr>
          <p:cNvPr id="6" name="Footer Placeholder 4">
            <a:extLst>
              <a:ext uri="{FF2B5EF4-FFF2-40B4-BE49-F238E27FC236}">
                <a16:creationId xmlns:a16="http://schemas.microsoft.com/office/drawing/2014/main" id="{0B5CD40C-BE22-659A-4489-168BA2991E3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CDAB586-E1E4-26D5-2EC6-3E36B2E77862}"/>
              </a:ext>
            </a:extLst>
          </p:cNvPr>
          <p:cNvSpPr>
            <a:spLocks noGrp="1"/>
          </p:cNvSpPr>
          <p:nvPr>
            <p:ph type="sldNum" sz="quarter" idx="12"/>
          </p:nvPr>
        </p:nvSpPr>
        <p:spPr/>
        <p:txBody>
          <a:bodyPr/>
          <a:lstStyle>
            <a:lvl1pPr>
              <a:defRPr/>
            </a:lvl1pPr>
          </a:lstStyle>
          <a:p>
            <a:fld id="{1A47233E-0FA4-E84F-9ADE-F4D2BB88903C}" type="slidenum">
              <a:rPr lang="en-GB" altLang="en-US"/>
              <a:pPr/>
              <a:t>‹#›</a:t>
            </a:fld>
            <a:endParaRPr lang="en-GB" altLang="en-US"/>
          </a:p>
        </p:txBody>
      </p:sp>
    </p:spTree>
    <p:extLst>
      <p:ext uri="{BB962C8B-B14F-4D97-AF65-F5344CB8AC3E}">
        <p14:creationId xmlns:p14="http://schemas.microsoft.com/office/powerpoint/2010/main" val="2537323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81E15A-2DFF-70EA-3867-9B425E9D6179}"/>
              </a:ext>
            </a:extLst>
          </p:cNvPr>
          <p:cNvSpPr>
            <a:spLocks noGrp="1"/>
          </p:cNvSpPr>
          <p:nvPr>
            <p:ph type="dt" sz="half" idx="10"/>
          </p:nvPr>
        </p:nvSpPr>
        <p:spPr/>
        <p:txBody>
          <a:bodyPr/>
          <a:lstStyle>
            <a:lvl1pPr>
              <a:defRPr/>
            </a:lvl1pPr>
          </a:lstStyle>
          <a:p>
            <a:pPr>
              <a:defRPr/>
            </a:pPr>
            <a:fld id="{2B7C2A3F-3C12-4C63-9AE9-A5D538BA0695}" type="datetime1">
              <a:rPr lang="en-GB" smtClean="0"/>
              <a:t>13/12/2024</a:t>
            </a:fld>
            <a:endParaRPr lang="en-GB"/>
          </a:p>
        </p:txBody>
      </p:sp>
      <p:sp>
        <p:nvSpPr>
          <p:cNvPr id="5" name="Footer Placeholder 4">
            <a:extLst>
              <a:ext uri="{FF2B5EF4-FFF2-40B4-BE49-F238E27FC236}">
                <a16:creationId xmlns:a16="http://schemas.microsoft.com/office/drawing/2014/main" id="{E714E249-53AC-8046-4BDA-B47E2B9E917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827576C-7586-5E70-5F76-387BB24F0104}"/>
              </a:ext>
            </a:extLst>
          </p:cNvPr>
          <p:cNvSpPr>
            <a:spLocks noGrp="1"/>
          </p:cNvSpPr>
          <p:nvPr>
            <p:ph type="sldNum" sz="quarter" idx="12"/>
          </p:nvPr>
        </p:nvSpPr>
        <p:spPr/>
        <p:txBody>
          <a:bodyPr/>
          <a:lstStyle>
            <a:lvl1pPr>
              <a:defRPr/>
            </a:lvl1pPr>
          </a:lstStyle>
          <a:p>
            <a:fld id="{BBE5B7A4-0DE3-6B47-8C7B-1FDFA18D2F46}" type="slidenum">
              <a:rPr lang="en-GB" altLang="en-US"/>
              <a:pPr/>
              <a:t>‹#›</a:t>
            </a:fld>
            <a:endParaRPr lang="en-GB" altLang="en-US"/>
          </a:p>
        </p:txBody>
      </p:sp>
    </p:spTree>
    <p:extLst>
      <p:ext uri="{BB962C8B-B14F-4D97-AF65-F5344CB8AC3E}">
        <p14:creationId xmlns:p14="http://schemas.microsoft.com/office/powerpoint/2010/main" val="2723200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605FC6-3AEF-690A-D30F-E091FAC0652A}"/>
              </a:ext>
            </a:extLst>
          </p:cNvPr>
          <p:cNvSpPr>
            <a:spLocks noGrp="1"/>
          </p:cNvSpPr>
          <p:nvPr>
            <p:ph type="dt" sz="half" idx="10"/>
          </p:nvPr>
        </p:nvSpPr>
        <p:spPr/>
        <p:txBody>
          <a:bodyPr/>
          <a:lstStyle>
            <a:lvl1pPr>
              <a:defRPr/>
            </a:lvl1pPr>
          </a:lstStyle>
          <a:p>
            <a:pPr>
              <a:defRPr/>
            </a:pPr>
            <a:fld id="{86A6C9B6-79A3-4F14-8E8D-2CA39FB112C2}" type="datetime1">
              <a:rPr lang="en-GB" smtClean="0"/>
              <a:t>13/12/2024</a:t>
            </a:fld>
            <a:endParaRPr lang="en-GB"/>
          </a:p>
        </p:txBody>
      </p:sp>
      <p:sp>
        <p:nvSpPr>
          <p:cNvPr id="5" name="Footer Placeholder 4">
            <a:extLst>
              <a:ext uri="{FF2B5EF4-FFF2-40B4-BE49-F238E27FC236}">
                <a16:creationId xmlns:a16="http://schemas.microsoft.com/office/drawing/2014/main" id="{D692BFA7-A6E9-B0C9-71A3-E8013EB99F0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B980EF8-8A03-EBB8-445C-34D6C632E11B}"/>
              </a:ext>
            </a:extLst>
          </p:cNvPr>
          <p:cNvSpPr>
            <a:spLocks noGrp="1"/>
          </p:cNvSpPr>
          <p:nvPr>
            <p:ph type="sldNum" sz="quarter" idx="12"/>
          </p:nvPr>
        </p:nvSpPr>
        <p:spPr/>
        <p:txBody>
          <a:bodyPr/>
          <a:lstStyle>
            <a:lvl1pPr>
              <a:defRPr/>
            </a:lvl1pPr>
          </a:lstStyle>
          <a:p>
            <a:fld id="{AD25DDAA-0D23-E144-A622-8B2CE9968FAB}" type="slidenum">
              <a:rPr lang="en-GB" altLang="en-US"/>
              <a:pPr/>
              <a:t>‹#›</a:t>
            </a:fld>
            <a:endParaRPr lang="en-GB" altLang="en-US"/>
          </a:p>
        </p:txBody>
      </p:sp>
    </p:spTree>
    <p:extLst>
      <p:ext uri="{BB962C8B-B14F-4D97-AF65-F5344CB8AC3E}">
        <p14:creationId xmlns:p14="http://schemas.microsoft.com/office/powerpoint/2010/main" val="54983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D429B4-2D11-4A20-A394-921DF7AEAC39}" type="datetime1">
              <a:rPr lang="en-GB" smtClean="0"/>
              <a:t>13/12/2024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8D7DCA-643F-445C-9183-E3A7BE6DD5F1}" type="slidenum">
              <a:rPr lang="en-GB" smtClean="0"/>
              <a:t>‹#›</a:t>
            </a:fld>
            <a:endParaRPr lang="en-GB"/>
          </a:p>
        </p:txBody>
      </p:sp>
    </p:spTree>
    <p:extLst>
      <p:ext uri="{BB962C8B-B14F-4D97-AF65-F5344CB8AC3E}">
        <p14:creationId xmlns:p14="http://schemas.microsoft.com/office/powerpoint/2010/main" val="3158546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267E69B-2CFE-488B-ADC2-376180AC186C}" type="datetime1">
              <a:rPr lang="en-GB" smtClean="0"/>
              <a:t>13/12/2024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8D7DCA-643F-445C-9183-E3A7BE6DD5F1}" type="slidenum">
              <a:rPr lang="en-GB" smtClean="0"/>
              <a:t>‹#›</a:t>
            </a:fld>
            <a:endParaRPr lang="en-GB"/>
          </a:p>
        </p:txBody>
      </p:sp>
    </p:spTree>
    <p:extLst>
      <p:ext uri="{BB962C8B-B14F-4D97-AF65-F5344CB8AC3E}">
        <p14:creationId xmlns:p14="http://schemas.microsoft.com/office/powerpoint/2010/main" val="49042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089526E-24C4-4094-900D-29D199C76AEC}" type="datetime1">
              <a:rPr lang="en-GB" smtClean="0"/>
              <a:t>13/12/2024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8D7DCA-643F-445C-9183-E3A7BE6DD5F1}" type="slidenum">
              <a:rPr lang="en-GB" smtClean="0"/>
              <a:t>‹#›</a:t>
            </a:fld>
            <a:endParaRPr lang="en-GB"/>
          </a:p>
        </p:txBody>
      </p:sp>
    </p:spTree>
    <p:extLst>
      <p:ext uri="{BB962C8B-B14F-4D97-AF65-F5344CB8AC3E}">
        <p14:creationId xmlns:p14="http://schemas.microsoft.com/office/powerpoint/2010/main" val="359428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511CF35-B9DF-4010-9223-C095290B8CF5}" type="datetime1">
              <a:rPr lang="en-GB" smtClean="0"/>
              <a:t>13/12/2024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8D7DCA-643F-445C-9183-E3A7BE6DD5F1}" type="slidenum">
              <a:rPr lang="en-GB" smtClean="0"/>
              <a:t>‹#›</a:t>
            </a:fld>
            <a:endParaRPr lang="en-GB"/>
          </a:p>
        </p:txBody>
      </p:sp>
    </p:spTree>
    <p:extLst>
      <p:ext uri="{BB962C8B-B14F-4D97-AF65-F5344CB8AC3E}">
        <p14:creationId xmlns:p14="http://schemas.microsoft.com/office/powerpoint/2010/main" val="3006684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B22A4-16ED-40AF-9F79-A40B57C3A9D9}" type="datetime1">
              <a:rPr lang="en-GB" smtClean="0"/>
              <a:t>13/12/2024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8D7DCA-643F-445C-9183-E3A7BE6DD5F1}" type="slidenum">
              <a:rPr lang="en-GB" smtClean="0"/>
              <a:t>‹#›</a:t>
            </a:fld>
            <a:endParaRPr lang="en-GB"/>
          </a:p>
        </p:txBody>
      </p:sp>
    </p:spTree>
    <p:extLst>
      <p:ext uri="{BB962C8B-B14F-4D97-AF65-F5344CB8AC3E}">
        <p14:creationId xmlns:p14="http://schemas.microsoft.com/office/powerpoint/2010/main" val="1133580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07B273-A906-4D56-A698-96B908902F83}" type="datetime1">
              <a:rPr lang="en-GB" smtClean="0"/>
              <a:t>13/12/2024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8D7DCA-643F-445C-9183-E3A7BE6DD5F1}" type="slidenum">
              <a:rPr lang="en-GB" smtClean="0"/>
              <a:t>‹#›</a:t>
            </a:fld>
            <a:endParaRPr lang="en-GB"/>
          </a:p>
        </p:txBody>
      </p:sp>
    </p:spTree>
    <p:extLst>
      <p:ext uri="{BB962C8B-B14F-4D97-AF65-F5344CB8AC3E}">
        <p14:creationId xmlns:p14="http://schemas.microsoft.com/office/powerpoint/2010/main" val="3249749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596114-AAC1-44E6-A74A-14686CD79303}" type="datetime1">
              <a:rPr lang="en-GB" smtClean="0"/>
              <a:t>13/12/2024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8D7DCA-643F-445C-9183-E3A7BE6DD5F1}" type="slidenum">
              <a:rPr lang="en-GB" smtClean="0"/>
              <a:t>‹#›</a:t>
            </a:fld>
            <a:endParaRPr lang="en-GB"/>
          </a:p>
        </p:txBody>
      </p:sp>
    </p:spTree>
    <p:extLst>
      <p:ext uri="{BB962C8B-B14F-4D97-AF65-F5344CB8AC3E}">
        <p14:creationId xmlns:p14="http://schemas.microsoft.com/office/powerpoint/2010/main" val="8005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09905-8C4E-4A57-B957-700CB842E7BB}" type="datetime1">
              <a:rPr lang="en-GB" smtClean="0"/>
              <a:t>13/12/2024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D7DCA-643F-445C-9183-E3A7BE6DD5F1}" type="slidenum">
              <a:rPr lang="en-GB" smtClean="0"/>
              <a:t>‹#›</a:t>
            </a:fld>
            <a:endParaRPr lang="en-GB"/>
          </a:p>
        </p:txBody>
      </p:sp>
    </p:spTree>
    <p:extLst>
      <p:ext uri="{BB962C8B-B14F-4D97-AF65-F5344CB8AC3E}">
        <p14:creationId xmlns:p14="http://schemas.microsoft.com/office/powerpoint/2010/main" val="3145815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C5B62BF-C8C4-E986-624D-2CA4795D97B5}"/>
              </a:ext>
            </a:extLst>
          </p:cNvPr>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D0591E99-169F-4A75-77EE-909C7B4C187A}"/>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1A988252-3597-FF7E-0278-761283042A9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defRPr>
            </a:lvl1pPr>
          </a:lstStyle>
          <a:p>
            <a:pPr>
              <a:defRPr/>
            </a:pPr>
            <a:fld id="{D5591C78-AA0C-45A7-8C1D-19541769E989}" type="datetime1">
              <a:rPr lang="en-GB" smtClean="0"/>
              <a:t>13/12/2024</a:t>
            </a:fld>
            <a:endParaRPr lang="en-GB"/>
          </a:p>
        </p:txBody>
      </p:sp>
      <p:sp>
        <p:nvSpPr>
          <p:cNvPr id="5" name="Footer Placeholder 4">
            <a:extLst>
              <a:ext uri="{FF2B5EF4-FFF2-40B4-BE49-F238E27FC236}">
                <a16:creationId xmlns:a16="http://schemas.microsoft.com/office/drawing/2014/main" id="{24E826D0-C77C-885C-ED47-20D980C2E9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89858AB9-AE99-2A85-B5B4-5AFF1F7D2A94}"/>
              </a:ext>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DEC17A00-5894-FB43-B6F0-A9F1A55DB15B}" type="slidenum">
              <a:rPr lang="en-GB" altLang="en-US"/>
              <a:pPr/>
              <a:t>‹#›</a:t>
            </a:fld>
            <a:endParaRPr lang="en-GB" altLang="en-US"/>
          </a:p>
        </p:txBody>
      </p:sp>
    </p:spTree>
    <p:extLst>
      <p:ext uri="{BB962C8B-B14F-4D97-AF65-F5344CB8AC3E}">
        <p14:creationId xmlns:p14="http://schemas.microsoft.com/office/powerpoint/2010/main" val="439104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defRPr>
      </a:lvl2pPr>
      <a:lvl3pPr algn="l" rtl="0" fontAlgn="base">
        <a:lnSpc>
          <a:spcPct val="90000"/>
        </a:lnSpc>
        <a:spcBef>
          <a:spcPct val="0"/>
        </a:spcBef>
        <a:spcAft>
          <a:spcPct val="0"/>
        </a:spcAft>
        <a:defRPr sz="3300">
          <a:solidFill>
            <a:schemeClr val="tx1"/>
          </a:solidFill>
          <a:latin typeface="Calibri Light" panose="020F0302020204030204" pitchFamily="34" charset="0"/>
        </a:defRPr>
      </a:lvl3pPr>
      <a:lvl4pPr algn="l" rtl="0" fontAlgn="base">
        <a:lnSpc>
          <a:spcPct val="90000"/>
        </a:lnSpc>
        <a:spcBef>
          <a:spcPct val="0"/>
        </a:spcBef>
        <a:spcAft>
          <a:spcPct val="0"/>
        </a:spcAft>
        <a:defRPr sz="3300">
          <a:solidFill>
            <a:schemeClr val="tx1"/>
          </a:solidFill>
          <a:latin typeface="Calibri Light" panose="020F0302020204030204" pitchFamily="34" charset="0"/>
        </a:defRPr>
      </a:lvl4pPr>
      <a:lvl5pPr algn="l" rtl="0" fontAlgn="base">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amian.pudner@buckingham.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62459/DMR_2022-23.pdf" TargetMode="External"/><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hyperlink" Target="https://www.nber.org/system/files/working_papers/w15639/w15639.pdf" TargetMode="External"/><Relationship Id="rId2" Type="http://schemas.openxmlformats.org/officeDocument/2006/relationships/hyperlink" Target="https://publications.parliament.uk/pa/ld5901/ldselect/ldeconaf/5/5.pdf" TargetMode="External"/><Relationship Id="rId1" Type="http://schemas.openxmlformats.org/officeDocument/2006/relationships/slideLayout" Target="../slideLayouts/slideLayout13.xml"/><Relationship Id="rId4" Type="http://schemas.openxmlformats.org/officeDocument/2006/relationships/hyperlink" Target="https://blogs.lse.ac.uk/politicsandpolicy/public-debt-gdp-growth-and-austerity-why-reinhart-and-rogoff-are-wrong/#:~:text=The%20Reinhart%2DRogoff%20research%20is,90%25%20of%20gross%20domestic%20produc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1" name="Rectangle 104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653426" y="1530396"/>
            <a:ext cx="5112567" cy="1528801"/>
          </a:xfrm>
        </p:spPr>
        <p:txBody>
          <a:bodyPr vert="horz" lIns="91440" tIns="45720" rIns="91440" bIns="45720" rtlCol="0" anchor="b">
            <a:normAutofit/>
          </a:bodyPr>
          <a:lstStyle/>
          <a:p>
            <a:pPr>
              <a:lnSpc>
                <a:spcPct val="90000"/>
              </a:lnSpc>
            </a:pPr>
            <a:r>
              <a:rPr lang="en-US" sz="4000" b="1" dirty="0">
                <a:latin typeface="+mn-lt"/>
              </a:rPr>
              <a:t>Understanding Deficits &amp; National Debt</a:t>
            </a:r>
            <a:endParaRPr lang="en-US" sz="4000" b="1" kern="1200" dirty="0">
              <a:latin typeface="+mn-lt"/>
              <a:ea typeface="+mj-ea"/>
              <a:cs typeface="+mj-cs"/>
            </a:endParaRPr>
          </a:p>
        </p:txBody>
      </p:sp>
      <p:sp>
        <p:nvSpPr>
          <p:cNvPr id="5" name="Rectangle 4"/>
          <p:cNvSpPr/>
          <p:nvPr/>
        </p:nvSpPr>
        <p:spPr>
          <a:xfrm>
            <a:off x="89952" y="1530399"/>
            <a:ext cx="2913283" cy="3581750"/>
          </a:xfrm>
          <a:prstGeom prst="rect">
            <a:avLst/>
          </a:prstGeom>
        </p:spPr>
        <p:txBody>
          <a:bodyPr wrap="square">
            <a:spAutoFit/>
          </a:bodyPr>
          <a:lstStyle/>
          <a:p>
            <a:pPr algn="ctr" defTabSz="594360">
              <a:spcAft>
                <a:spcPts val="600"/>
              </a:spcAft>
            </a:pPr>
            <a:endParaRPr lang="en-US" sz="3600" b="1" kern="1200" dirty="0">
              <a:solidFill>
                <a:schemeClr val="tx1"/>
              </a:solidFill>
              <a:ea typeface="+mn-ea"/>
              <a:cs typeface="+mn-cs"/>
            </a:endParaRPr>
          </a:p>
          <a:p>
            <a:pPr algn="ctr" defTabSz="594360">
              <a:spcAft>
                <a:spcPts val="600"/>
              </a:spcAft>
            </a:pPr>
            <a:r>
              <a:rPr lang="en-US" sz="3200" b="1" kern="1200" dirty="0">
                <a:solidFill>
                  <a:schemeClr val="bg1"/>
                </a:solidFill>
                <a:ea typeface="+mn-ea"/>
                <a:cs typeface="Calibri Light" panose="020F0302020204030204" pitchFamily="34" charset="0"/>
              </a:rPr>
              <a:t>Sixth-form conference at </a:t>
            </a:r>
            <a:r>
              <a:rPr lang="en-US" sz="3200" b="1" dirty="0">
                <a:solidFill>
                  <a:schemeClr val="bg1"/>
                </a:solidFill>
                <a:cs typeface="Calibri Light" panose="020F0302020204030204" pitchFamily="34" charset="0"/>
              </a:rPr>
              <a:t>Lingfield College</a:t>
            </a:r>
            <a:r>
              <a:rPr lang="en-US" sz="3200" b="1" kern="1200" dirty="0">
                <a:solidFill>
                  <a:schemeClr val="bg1"/>
                </a:solidFill>
                <a:ea typeface="+mn-ea"/>
                <a:cs typeface="Calibri Light" panose="020F0302020204030204" pitchFamily="34" charset="0"/>
              </a:rPr>
              <a:t>.</a:t>
            </a:r>
          </a:p>
          <a:p>
            <a:pPr algn="ctr" defTabSz="594360">
              <a:spcAft>
                <a:spcPts val="600"/>
              </a:spcAft>
            </a:pPr>
            <a:r>
              <a:rPr lang="en-US" b="1" dirty="0">
                <a:solidFill>
                  <a:schemeClr val="bg1"/>
                </a:solidFill>
                <a:cs typeface="Calibri Light" panose="020F0302020204030204" pitchFamily="34" charset="0"/>
              </a:rPr>
              <a:t>13</a:t>
            </a:r>
            <a:r>
              <a:rPr lang="en-US" b="1" kern="1200" dirty="0">
                <a:solidFill>
                  <a:schemeClr val="bg1"/>
                </a:solidFill>
                <a:ea typeface="+mn-ea"/>
                <a:cs typeface="Calibri Light" panose="020F0302020204030204" pitchFamily="34" charset="0"/>
              </a:rPr>
              <a:t> December 2024</a:t>
            </a:r>
          </a:p>
          <a:p>
            <a:pPr algn="ctr" defTabSz="594360">
              <a:spcAft>
                <a:spcPts val="600"/>
              </a:spcAft>
            </a:pPr>
            <a:endParaRPr lang="en-US" sz="975" kern="1200" dirty="0">
              <a:solidFill>
                <a:schemeClr val="tx1"/>
              </a:solidFill>
              <a:latin typeface="+mj-lt"/>
              <a:ea typeface="+mn-ea"/>
              <a:cs typeface="+mn-cs"/>
            </a:endParaRPr>
          </a:p>
          <a:p>
            <a:pPr algn="ctr">
              <a:spcAft>
                <a:spcPts val="600"/>
              </a:spcAft>
            </a:pPr>
            <a:endParaRPr lang="en-US" sz="1500" dirty="0">
              <a:latin typeface="+mj-lt"/>
            </a:endParaRPr>
          </a:p>
        </p:txBody>
      </p:sp>
      <p:sp>
        <p:nvSpPr>
          <p:cNvPr id="8" name="TextBox 7">
            <a:extLst>
              <a:ext uri="{FF2B5EF4-FFF2-40B4-BE49-F238E27FC236}">
                <a16:creationId xmlns:a16="http://schemas.microsoft.com/office/drawing/2014/main" id="{0A584AAA-90E5-BB01-45A4-35FA404F0C8D}"/>
              </a:ext>
            </a:extLst>
          </p:cNvPr>
          <p:cNvSpPr txBox="1"/>
          <p:nvPr/>
        </p:nvSpPr>
        <p:spPr>
          <a:xfrm>
            <a:off x="3262855" y="3390804"/>
            <a:ext cx="5893711" cy="784830"/>
          </a:xfrm>
          <a:prstGeom prst="rect">
            <a:avLst/>
          </a:prstGeom>
          <a:noFill/>
        </p:spPr>
        <p:txBody>
          <a:bodyPr wrap="square">
            <a:spAutoFit/>
          </a:bodyPr>
          <a:lstStyle/>
          <a:p>
            <a:pPr algn="ctr" defTabSz="594360">
              <a:spcAft>
                <a:spcPts val="600"/>
              </a:spcAft>
            </a:pPr>
            <a:r>
              <a:rPr lang="en-GB" altLang="en-US" sz="2000" kern="1200">
                <a:latin typeface="+mn-lt"/>
                <a:ea typeface="+mn-ea"/>
                <a:cs typeface="+mn-cs"/>
              </a:rPr>
              <a:t>Damian Pudner</a:t>
            </a:r>
          </a:p>
          <a:p>
            <a:pPr algn="ctr" defTabSz="594360">
              <a:spcAft>
                <a:spcPts val="600"/>
              </a:spcAft>
            </a:pPr>
            <a:r>
              <a:rPr lang="en-GB" altLang="en-US" sz="2000"/>
              <a:t>Economist &amp; Visiting Lecturer</a:t>
            </a:r>
            <a:endParaRPr lang="en-GB" altLang="en-US" sz="2000" dirty="0"/>
          </a:p>
        </p:txBody>
      </p:sp>
      <p:sp>
        <p:nvSpPr>
          <p:cNvPr id="10" name="TextBox 9">
            <a:extLst>
              <a:ext uri="{FF2B5EF4-FFF2-40B4-BE49-F238E27FC236}">
                <a16:creationId xmlns:a16="http://schemas.microsoft.com/office/drawing/2014/main" id="{543133FF-20F5-DF4A-9CE4-E3EACE69ADA6}"/>
              </a:ext>
            </a:extLst>
          </p:cNvPr>
          <p:cNvSpPr txBox="1"/>
          <p:nvPr/>
        </p:nvSpPr>
        <p:spPr>
          <a:xfrm>
            <a:off x="4131572" y="5079580"/>
            <a:ext cx="3968105" cy="400110"/>
          </a:xfrm>
          <a:prstGeom prst="rect">
            <a:avLst/>
          </a:prstGeom>
          <a:noFill/>
        </p:spPr>
        <p:txBody>
          <a:bodyPr wrap="square">
            <a:spAutoFit/>
          </a:bodyPr>
          <a:lstStyle/>
          <a:p>
            <a:pPr algn="ctr" defTabSz="594360">
              <a:spcAft>
                <a:spcPts val="600"/>
              </a:spcAft>
            </a:pPr>
            <a:r>
              <a:rPr lang="en-GB" altLang="en-US" sz="2000" kern="1200" dirty="0">
                <a:solidFill>
                  <a:schemeClr val="tx1"/>
                </a:solidFill>
                <a:latin typeface="+mn-lt"/>
                <a:ea typeface="+mn-ea"/>
                <a:cs typeface="+mn-cs"/>
                <a:hlinkClick r:id="rId2"/>
              </a:rPr>
              <a:t>damian.pudner@buckingham.ac.uk</a:t>
            </a:r>
            <a:r>
              <a:rPr lang="en-GB" altLang="en-US" b="1" kern="1200" dirty="0">
                <a:solidFill>
                  <a:srgbClr val="0057A5"/>
                </a:solidFill>
                <a:latin typeface="+mn-lt"/>
                <a:ea typeface="+mn-ea"/>
                <a:cs typeface="+mn-cs"/>
              </a:rPr>
              <a:t> </a:t>
            </a:r>
            <a:endParaRPr lang="en-GB" altLang="en-US" b="1" dirty="0">
              <a:solidFill>
                <a:srgbClr val="0070C0"/>
              </a:solidFill>
            </a:endParaRPr>
          </a:p>
        </p:txBody>
      </p:sp>
    </p:spTree>
    <p:extLst>
      <p:ext uri="{BB962C8B-B14F-4D97-AF65-F5344CB8AC3E}">
        <p14:creationId xmlns:p14="http://schemas.microsoft.com/office/powerpoint/2010/main" val="653458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CC38E-1F76-D9AE-2220-80AC5B4EECCF}"/>
              </a:ext>
            </a:extLst>
          </p:cNvPr>
          <p:cNvSpPr>
            <a:spLocks noGrp="1"/>
          </p:cNvSpPr>
          <p:nvPr>
            <p:ph type="title"/>
          </p:nvPr>
        </p:nvSpPr>
        <p:spPr>
          <a:xfrm>
            <a:off x="457200" y="274638"/>
            <a:ext cx="8229600" cy="778098"/>
          </a:xfrm>
        </p:spPr>
        <p:txBody>
          <a:bodyPr>
            <a:normAutofit/>
          </a:bodyPr>
          <a:lstStyle/>
          <a:p>
            <a:pPr algn="l"/>
            <a:r>
              <a:rPr lang="en-US" sz="3200" b="1" dirty="0"/>
              <a:t>The Current Debate on Government Debt</a:t>
            </a:r>
          </a:p>
        </p:txBody>
      </p:sp>
      <p:sp>
        <p:nvSpPr>
          <p:cNvPr id="3" name="Content Placeholder 2">
            <a:extLst>
              <a:ext uri="{FF2B5EF4-FFF2-40B4-BE49-F238E27FC236}">
                <a16:creationId xmlns:a16="http://schemas.microsoft.com/office/drawing/2014/main" id="{0010D3EA-0EEB-45AD-A902-FEC08ABC97DF}"/>
              </a:ext>
            </a:extLst>
          </p:cNvPr>
          <p:cNvSpPr>
            <a:spLocks noGrp="1"/>
          </p:cNvSpPr>
          <p:nvPr>
            <p:ph idx="1"/>
          </p:nvPr>
        </p:nvSpPr>
        <p:spPr>
          <a:xfrm>
            <a:off x="457200" y="1196752"/>
            <a:ext cx="8363272" cy="5159598"/>
          </a:xfrm>
        </p:spPr>
        <p:txBody>
          <a:bodyPr>
            <a:normAutofit fontScale="92500" lnSpcReduction="20000"/>
          </a:bodyPr>
          <a:lstStyle/>
          <a:p>
            <a:r>
              <a:rPr lang="en-US" sz="2100" b="1" dirty="0"/>
              <a:t>Global Risk Warning:</a:t>
            </a:r>
          </a:p>
          <a:p>
            <a:pPr lvl="1">
              <a:buFont typeface="Arial" panose="020B0604020202020204" pitchFamily="34" charset="0"/>
              <a:buChar char="•"/>
            </a:pPr>
            <a:r>
              <a:rPr lang="en-US" sz="1900" dirty="0"/>
              <a:t>Governments worldwide face the risk of </a:t>
            </a:r>
            <a:r>
              <a:rPr lang="en-US" sz="1900" b="1" dirty="0"/>
              <a:t>financial implosion </a:t>
            </a:r>
            <a:r>
              <a:rPr lang="en-US" sz="1900" dirty="0"/>
              <a:t>if they fail to address spiraling debts, according to the </a:t>
            </a:r>
            <a:r>
              <a:rPr lang="en-US" sz="1900" b="1" dirty="0"/>
              <a:t>Bank for International Settlements (BIS).</a:t>
            </a:r>
          </a:p>
          <a:p>
            <a:pPr lvl="1">
              <a:buFont typeface="Arial" panose="020B0604020202020204" pitchFamily="34" charset="0"/>
              <a:buChar char="•"/>
            </a:pPr>
            <a:r>
              <a:rPr lang="en-US" sz="1900" b="1" dirty="0"/>
              <a:t>Key Concern: </a:t>
            </a:r>
            <a:r>
              <a:rPr lang="en-US" sz="1900" dirty="0"/>
              <a:t>High debt levels pose a significant threat to </a:t>
            </a:r>
            <a:r>
              <a:rPr lang="en-US" sz="1900" b="1" dirty="0"/>
              <a:t>macroeconomic and financial stability.</a:t>
            </a:r>
          </a:p>
          <a:p>
            <a:r>
              <a:rPr lang="en-US" sz="2000" b="1" dirty="0"/>
              <a:t>Urgency to Act:</a:t>
            </a:r>
          </a:p>
          <a:p>
            <a:pPr lvl="1">
              <a:buFont typeface="Arial" panose="020B0604020202020204" pitchFamily="34" charset="0"/>
              <a:buChar char="•"/>
            </a:pPr>
            <a:r>
              <a:rPr lang="en-US" sz="1900" dirty="0"/>
              <a:t>Highly indebted countries must take action to </a:t>
            </a:r>
            <a:r>
              <a:rPr lang="en-US" sz="1900" b="1" dirty="0"/>
              <a:t>reduce deficits </a:t>
            </a:r>
            <a:r>
              <a:rPr lang="en-US" sz="1900" dirty="0"/>
              <a:t>before it becomes too late to restore fiscal balance.</a:t>
            </a:r>
          </a:p>
          <a:p>
            <a:pPr lvl="1">
              <a:buFont typeface="Arial" panose="020B0604020202020204" pitchFamily="34" charset="0"/>
              <a:buChar char="•"/>
            </a:pPr>
            <a:r>
              <a:rPr lang="en-US" sz="1900" dirty="0"/>
              <a:t>Failure to act could push </a:t>
            </a:r>
            <a:r>
              <a:rPr lang="en-US" sz="1900" b="1" dirty="0"/>
              <a:t>financial markets </a:t>
            </a:r>
            <a:r>
              <a:rPr lang="en-US" sz="1900" dirty="0"/>
              <a:t>to their breaking points.</a:t>
            </a:r>
          </a:p>
          <a:p>
            <a:r>
              <a:rPr lang="en-US" sz="2000" b="1" dirty="0"/>
              <a:t>The ‘Wake-Up’ Moment: </a:t>
            </a:r>
            <a:r>
              <a:rPr lang="en-US" sz="2000" dirty="0"/>
              <a:t>A sharp adjustment in </a:t>
            </a:r>
            <a:r>
              <a:rPr lang="en-US" sz="2000" b="1" dirty="0"/>
              <a:t>bond yields </a:t>
            </a:r>
            <a:r>
              <a:rPr lang="en-US" sz="2000" dirty="0"/>
              <a:t>could be a tipping point:</a:t>
            </a:r>
          </a:p>
          <a:p>
            <a:pPr lvl="1">
              <a:buFont typeface="Arial" panose="020B0604020202020204" pitchFamily="34" charset="0"/>
              <a:buChar char="•"/>
            </a:pPr>
            <a:r>
              <a:rPr lang="en-US" sz="1900" dirty="0"/>
              <a:t>Bond markets are </a:t>
            </a:r>
            <a:r>
              <a:rPr lang="en-US" sz="1900" b="1" dirty="0"/>
              <a:t>benchmark markets </a:t>
            </a:r>
            <a:r>
              <a:rPr lang="en-US" sz="1900" dirty="0"/>
              <a:t>that affect the pricing of numerous assets.</a:t>
            </a:r>
          </a:p>
          <a:p>
            <a:pPr lvl="1">
              <a:buFont typeface="Arial" panose="020B0604020202020204" pitchFamily="34" charset="0"/>
              <a:buChar char="•"/>
            </a:pPr>
            <a:r>
              <a:rPr lang="en-US" sz="1900" dirty="0"/>
              <a:t>A </a:t>
            </a:r>
            <a:r>
              <a:rPr lang="en-US" sz="1900" b="1" dirty="0"/>
              <a:t>bond yield surge </a:t>
            </a:r>
            <a:r>
              <a:rPr lang="en-US" sz="1900" dirty="0"/>
              <a:t>in the US, for example, would have repercussions for the </a:t>
            </a:r>
            <a:r>
              <a:rPr lang="en-US" sz="1900" b="1" dirty="0"/>
              <a:t>entire global economy.</a:t>
            </a:r>
          </a:p>
          <a:p>
            <a:r>
              <a:rPr lang="en-US" sz="2000" b="1" dirty="0"/>
              <a:t>Market Pressures:</a:t>
            </a:r>
          </a:p>
          <a:p>
            <a:pPr lvl="1">
              <a:buFont typeface="Arial" panose="020B0604020202020204" pitchFamily="34" charset="0"/>
              <a:buChar char="•"/>
            </a:pPr>
            <a:r>
              <a:rPr lang="en-US" sz="1900" dirty="0"/>
              <a:t>Investors are showing growing discomfort with the increasing supply of public debt, reflecting concerns about governments' ability to </a:t>
            </a:r>
            <a:r>
              <a:rPr lang="en-US" sz="1900" b="1" dirty="0"/>
              <a:t>manage debt sustainably.</a:t>
            </a:r>
          </a:p>
        </p:txBody>
      </p:sp>
      <p:sp>
        <p:nvSpPr>
          <p:cNvPr id="4" name="Slide Number Placeholder 3">
            <a:extLst>
              <a:ext uri="{FF2B5EF4-FFF2-40B4-BE49-F238E27FC236}">
                <a16:creationId xmlns:a16="http://schemas.microsoft.com/office/drawing/2014/main" id="{5C6AD1CF-2942-0B9C-48F4-E7343341166F}"/>
              </a:ext>
            </a:extLst>
          </p:cNvPr>
          <p:cNvSpPr>
            <a:spLocks noGrp="1"/>
          </p:cNvSpPr>
          <p:nvPr>
            <p:ph type="sldNum" sz="quarter" idx="12"/>
          </p:nvPr>
        </p:nvSpPr>
        <p:spPr/>
        <p:txBody>
          <a:bodyPr/>
          <a:lstStyle/>
          <a:p>
            <a:fld id="{6D8D7DCA-643F-445C-9183-E3A7BE6DD5F1}" type="slidenum">
              <a:rPr lang="en-GB" smtClean="0"/>
              <a:t>10</a:t>
            </a:fld>
            <a:endParaRPr lang="en-GB"/>
          </a:p>
        </p:txBody>
      </p:sp>
    </p:spTree>
    <p:extLst>
      <p:ext uri="{BB962C8B-B14F-4D97-AF65-F5344CB8AC3E}">
        <p14:creationId xmlns:p14="http://schemas.microsoft.com/office/powerpoint/2010/main" val="3924768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9429-38B0-CACA-B1A5-8A4D9E613E61}"/>
              </a:ext>
            </a:extLst>
          </p:cNvPr>
          <p:cNvSpPr>
            <a:spLocks noGrp="1"/>
          </p:cNvSpPr>
          <p:nvPr>
            <p:ph type="title"/>
          </p:nvPr>
        </p:nvSpPr>
        <p:spPr/>
        <p:txBody>
          <a:bodyPr>
            <a:normAutofit/>
          </a:bodyPr>
          <a:lstStyle/>
          <a:p>
            <a:r>
              <a:rPr lang="en-US" sz="3200" b="1" dirty="0"/>
              <a:t>Global Debt has hit Record Highs</a:t>
            </a:r>
          </a:p>
        </p:txBody>
      </p:sp>
      <p:pic>
        <p:nvPicPr>
          <p:cNvPr id="6" name="Content Placeholder 5">
            <a:extLst>
              <a:ext uri="{FF2B5EF4-FFF2-40B4-BE49-F238E27FC236}">
                <a16:creationId xmlns:a16="http://schemas.microsoft.com/office/drawing/2014/main" id="{7E4E1C2E-BFCC-F629-9C57-81ED171E7B76}"/>
              </a:ext>
            </a:extLst>
          </p:cNvPr>
          <p:cNvPicPr>
            <a:picLocks noGrp="1" noChangeAspect="1"/>
          </p:cNvPicPr>
          <p:nvPr>
            <p:ph idx="1"/>
          </p:nvPr>
        </p:nvPicPr>
        <p:blipFill>
          <a:blip r:embed="rId2"/>
          <a:stretch>
            <a:fillRect/>
          </a:stretch>
        </p:blipFill>
        <p:spPr>
          <a:xfrm>
            <a:off x="457200" y="1484784"/>
            <a:ext cx="8229600" cy="4464496"/>
          </a:xfrm>
        </p:spPr>
      </p:pic>
      <p:sp>
        <p:nvSpPr>
          <p:cNvPr id="4" name="Slide Number Placeholder 3">
            <a:extLst>
              <a:ext uri="{FF2B5EF4-FFF2-40B4-BE49-F238E27FC236}">
                <a16:creationId xmlns:a16="http://schemas.microsoft.com/office/drawing/2014/main" id="{8B557B4D-3837-DC0C-2EF8-CBCB55E2BD66}"/>
              </a:ext>
            </a:extLst>
          </p:cNvPr>
          <p:cNvSpPr>
            <a:spLocks noGrp="1"/>
          </p:cNvSpPr>
          <p:nvPr>
            <p:ph type="sldNum" sz="quarter" idx="12"/>
          </p:nvPr>
        </p:nvSpPr>
        <p:spPr/>
        <p:txBody>
          <a:bodyPr/>
          <a:lstStyle/>
          <a:p>
            <a:fld id="{6D8D7DCA-643F-445C-9183-E3A7BE6DD5F1}" type="slidenum">
              <a:rPr lang="en-GB" smtClean="0"/>
              <a:t>11</a:t>
            </a:fld>
            <a:endParaRPr lang="en-GB"/>
          </a:p>
        </p:txBody>
      </p:sp>
      <p:sp>
        <p:nvSpPr>
          <p:cNvPr id="7" name="TextBox 6">
            <a:extLst>
              <a:ext uri="{FF2B5EF4-FFF2-40B4-BE49-F238E27FC236}">
                <a16:creationId xmlns:a16="http://schemas.microsoft.com/office/drawing/2014/main" id="{4F39CD93-2283-90C8-BF8B-C63A763AFAB5}"/>
              </a:ext>
            </a:extLst>
          </p:cNvPr>
          <p:cNvSpPr txBox="1"/>
          <p:nvPr/>
        </p:nvSpPr>
        <p:spPr>
          <a:xfrm>
            <a:off x="2195736" y="2276872"/>
            <a:ext cx="1512168" cy="923330"/>
          </a:xfrm>
          <a:prstGeom prst="rect">
            <a:avLst/>
          </a:prstGeom>
          <a:solidFill>
            <a:schemeClr val="bg1"/>
          </a:solidFill>
          <a:ln>
            <a:solidFill>
              <a:srgbClr val="FF0000"/>
            </a:solidFill>
          </a:ln>
        </p:spPr>
        <p:txBody>
          <a:bodyPr wrap="square" rtlCol="0">
            <a:spAutoFit/>
          </a:bodyPr>
          <a:lstStyle/>
          <a:p>
            <a:r>
              <a:rPr lang="en-US" dirty="0">
                <a:solidFill>
                  <a:srgbClr val="FF0000"/>
                </a:solidFill>
              </a:rPr>
              <a:t>44% increase ($100T) in just 8yrs</a:t>
            </a:r>
          </a:p>
        </p:txBody>
      </p:sp>
      <p:cxnSp>
        <p:nvCxnSpPr>
          <p:cNvPr id="9" name="Straight Arrow Connector 8">
            <a:extLst>
              <a:ext uri="{FF2B5EF4-FFF2-40B4-BE49-F238E27FC236}">
                <a16:creationId xmlns:a16="http://schemas.microsoft.com/office/drawing/2014/main" id="{4A483F5C-017C-FD1F-A227-001E8F47FB8D}"/>
              </a:ext>
            </a:extLst>
          </p:cNvPr>
          <p:cNvCxnSpPr>
            <a:cxnSpLocks/>
          </p:cNvCxnSpPr>
          <p:nvPr/>
        </p:nvCxnSpPr>
        <p:spPr>
          <a:xfrm flipV="1">
            <a:off x="1115616" y="2281533"/>
            <a:ext cx="7200800" cy="259228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106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B83E1-F353-BD52-83D0-B366F4F6BA83}"/>
              </a:ext>
            </a:extLst>
          </p:cNvPr>
          <p:cNvSpPr>
            <a:spLocks noGrp="1"/>
          </p:cNvSpPr>
          <p:nvPr>
            <p:ph type="title"/>
          </p:nvPr>
        </p:nvSpPr>
        <p:spPr>
          <a:xfrm>
            <a:off x="467544" y="275433"/>
            <a:ext cx="8352928" cy="957956"/>
          </a:xfrm>
        </p:spPr>
        <p:txBody>
          <a:bodyPr/>
          <a:lstStyle/>
          <a:p>
            <a:r>
              <a:rPr lang="en-US" sz="3200" b="1" dirty="0">
                <a:latin typeface="+mn-lt"/>
              </a:rPr>
              <a:t>Trends in UK Government Borrowing</a:t>
            </a:r>
          </a:p>
        </p:txBody>
      </p:sp>
      <p:sp>
        <p:nvSpPr>
          <p:cNvPr id="3" name="Content Placeholder 2">
            <a:extLst>
              <a:ext uri="{FF2B5EF4-FFF2-40B4-BE49-F238E27FC236}">
                <a16:creationId xmlns:a16="http://schemas.microsoft.com/office/drawing/2014/main" id="{A437010E-4696-9988-CFD8-8C3547B76D65}"/>
              </a:ext>
            </a:extLst>
          </p:cNvPr>
          <p:cNvSpPr>
            <a:spLocks noGrp="1"/>
          </p:cNvSpPr>
          <p:nvPr>
            <p:ph idx="1"/>
          </p:nvPr>
        </p:nvSpPr>
        <p:spPr>
          <a:xfrm>
            <a:off x="467544" y="1334423"/>
            <a:ext cx="8352928" cy="4943574"/>
          </a:xfrm>
        </p:spPr>
        <p:txBody>
          <a:bodyPr/>
          <a:lstStyle/>
          <a:p>
            <a:r>
              <a:rPr lang="en-US" b="1" dirty="0"/>
              <a:t>Long-Term Perspective:</a:t>
            </a:r>
          </a:p>
          <a:p>
            <a:pPr lvl="1"/>
            <a:r>
              <a:rPr lang="en-US" dirty="0"/>
              <a:t>Government borrowing is a </a:t>
            </a:r>
            <a:r>
              <a:rPr lang="en-US" b="1" dirty="0"/>
              <a:t>normal fiscal tool</a:t>
            </a:r>
            <a:r>
              <a:rPr lang="en-US" dirty="0"/>
              <a:t>, but budget </a:t>
            </a:r>
            <a:r>
              <a:rPr lang="en-US" b="1" dirty="0"/>
              <a:t>surpluses have been rare.</a:t>
            </a:r>
          </a:p>
          <a:p>
            <a:pPr lvl="1"/>
            <a:r>
              <a:rPr lang="en-US" dirty="0"/>
              <a:t>Since </a:t>
            </a:r>
            <a:r>
              <a:rPr lang="en-US" b="1" dirty="0"/>
              <a:t>1970/71</a:t>
            </a:r>
            <a:r>
              <a:rPr lang="en-US" dirty="0"/>
              <a:t>, the government has recorded a </a:t>
            </a:r>
            <a:r>
              <a:rPr lang="en-US" b="1" dirty="0"/>
              <a:t>budget surplus </a:t>
            </a:r>
            <a:r>
              <a:rPr lang="en-US" dirty="0"/>
              <a:t>(spending less than revenues) in only </a:t>
            </a:r>
            <a:r>
              <a:rPr lang="en-US" b="1" dirty="0"/>
              <a:t>5 years.</a:t>
            </a:r>
          </a:p>
          <a:p>
            <a:pPr lvl="1"/>
            <a:r>
              <a:rPr lang="en-US" dirty="0"/>
              <a:t>The </a:t>
            </a:r>
            <a:r>
              <a:rPr lang="en-US" b="1" dirty="0"/>
              <a:t>last budget surplus </a:t>
            </a:r>
            <a:r>
              <a:rPr lang="en-US" dirty="0"/>
              <a:t>was in </a:t>
            </a:r>
            <a:r>
              <a:rPr lang="en-US" b="1" dirty="0"/>
              <a:t>2000/01.</a:t>
            </a:r>
          </a:p>
          <a:p>
            <a:r>
              <a:rPr lang="en-US" b="1" dirty="0"/>
              <a:t>Average Deficit:</a:t>
            </a:r>
          </a:p>
          <a:p>
            <a:pPr lvl="1"/>
            <a:r>
              <a:rPr lang="en-US" dirty="0"/>
              <a:t>Over this period, the </a:t>
            </a:r>
            <a:r>
              <a:rPr lang="en-US" b="1" dirty="0"/>
              <a:t>average annual deficit </a:t>
            </a:r>
            <a:r>
              <a:rPr lang="en-US" dirty="0"/>
              <a:t>has been </a:t>
            </a:r>
            <a:r>
              <a:rPr lang="en-US" b="1" dirty="0"/>
              <a:t>3.7% of GDP </a:t>
            </a:r>
            <a:r>
              <a:rPr lang="en-US" dirty="0"/>
              <a:t>(currently 4.4%)</a:t>
            </a:r>
          </a:p>
          <a:p>
            <a:r>
              <a:rPr lang="en-US" b="1" dirty="0"/>
              <a:t>Key Periods of High Deficits:</a:t>
            </a:r>
          </a:p>
          <a:p>
            <a:pPr lvl="1"/>
            <a:r>
              <a:rPr lang="en-US" b="1" dirty="0"/>
              <a:t>Mid-1970s: </a:t>
            </a:r>
            <a:r>
              <a:rPr lang="en-US" dirty="0"/>
              <a:t>High deficits during a period of economic turmoil and inflation.</a:t>
            </a:r>
          </a:p>
          <a:p>
            <a:pPr lvl="1"/>
            <a:r>
              <a:rPr lang="en-US" b="1" dirty="0"/>
              <a:t>Early 1990s: </a:t>
            </a:r>
            <a:r>
              <a:rPr lang="en-US" dirty="0"/>
              <a:t>Recession-driven deficits.</a:t>
            </a:r>
          </a:p>
          <a:p>
            <a:pPr lvl="1"/>
            <a:r>
              <a:rPr lang="en-US" b="1" dirty="0"/>
              <a:t>2008-09 Financial Crisis: </a:t>
            </a:r>
            <a:r>
              <a:rPr lang="en-US" dirty="0"/>
              <a:t>Significant borrowing to stabilize the economy.</a:t>
            </a:r>
          </a:p>
          <a:p>
            <a:pPr lvl="1"/>
            <a:r>
              <a:rPr lang="en-US" b="1" dirty="0"/>
              <a:t>2020/21:</a:t>
            </a:r>
            <a:r>
              <a:rPr lang="en-US" dirty="0"/>
              <a:t> Record deficit due to pandemic-related spending.</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6A327B4D-D754-2C5B-8617-95FF97A86410}"/>
              </a:ext>
            </a:extLst>
          </p:cNvPr>
          <p:cNvSpPr>
            <a:spLocks noGrp="1"/>
          </p:cNvSpPr>
          <p:nvPr>
            <p:ph type="sldNum" sz="quarter" idx="12"/>
          </p:nvPr>
        </p:nvSpPr>
        <p:spPr/>
        <p:txBody>
          <a:bodyPr/>
          <a:lstStyle/>
          <a:p>
            <a:fld id="{C139C7F5-4A1B-8C41-8C8B-667C7008A2C1}" type="slidenum">
              <a:rPr lang="en-GB" altLang="en-US" smtClean="0"/>
              <a:pPr/>
              <a:t>12</a:t>
            </a:fld>
            <a:endParaRPr lang="en-GB" altLang="en-US"/>
          </a:p>
        </p:txBody>
      </p:sp>
    </p:spTree>
    <p:extLst>
      <p:ext uri="{BB962C8B-B14F-4D97-AF65-F5344CB8AC3E}">
        <p14:creationId xmlns:p14="http://schemas.microsoft.com/office/powerpoint/2010/main" val="863030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5E96573-6A97-2CDE-AF35-D836AD2FAAB6}"/>
              </a:ext>
            </a:extLst>
          </p:cNvPr>
          <p:cNvPicPr>
            <a:picLocks noGrp="1" noChangeAspect="1"/>
          </p:cNvPicPr>
          <p:nvPr>
            <p:ph idx="1"/>
          </p:nvPr>
        </p:nvPicPr>
        <p:blipFill>
          <a:blip r:embed="rId2"/>
          <a:stretch>
            <a:fillRect/>
          </a:stretch>
        </p:blipFill>
        <p:spPr>
          <a:xfrm>
            <a:off x="35496" y="620688"/>
            <a:ext cx="9001000" cy="5112568"/>
          </a:xfrm>
          <a:prstGeom prst="rect">
            <a:avLst/>
          </a:prstGeom>
        </p:spPr>
      </p:pic>
      <p:sp>
        <p:nvSpPr>
          <p:cNvPr id="4" name="Slide Number Placeholder 3">
            <a:extLst>
              <a:ext uri="{FF2B5EF4-FFF2-40B4-BE49-F238E27FC236}">
                <a16:creationId xmlns:a16="http://schemas.microsoft.com/office/drawing/2014/main" id="{F349EB82-4E64-764B-607D-F5CB4A90CF81}"/>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C139C7F5-4A1B-8C41-8C8B-667C7008A2C1}" type="slidenum">
              <a:rPr lang="en-US" altLang="en-US" sz="1200" smtClean="0">
                <a:solidFill>
                  <a:schemeClr val="tx1">
                    <a:tint val="75000"/>
                  </a:schemeClr>
                </a:solidFill>
              </a:rPr>
              <a:pPr>
                <a:spcAft>
                  <a:spcPts val="600"/>
                </a:spcAft>
              </a:pPr>
              <a:t>13</a:t>
            </a:fld>
            <a:endParaRPr lang="en-US" altLang="en-US" sz="1200">
              <a:solidFill>
                <a:schemeClr val="tx1">
                  <a:tint val="75000"/>
                </a:schemeClr>
              </a:solidFill>
            </a:endParaRPr>
          </a:p>
        </p:txBody>
      </p:sp>
    </p:spTree>
    <p:extLst>
      <p:ext uri="{BB962C8B-B14F-4D97-AF65-F5344CB8AC3E}">
        <p14:creationId xmlns:p14="http://schemas.microsoft.com/office/powerpoint/2010/main" val="832053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5F5A-6D09-E19A-8CB4-86DB7D173D68}"/>
              </a:ext>
            </a:extLst>
          </p:cNvPr>
          <p:cNvSpPr>
            <a:spLocks noGrp="1"/>
          </p:cNvSpPr>
          <p:nvPr>
            <p:ph type="title"/>
          </p:nvPr>
        </p:nvSpPr>
        <p:spPr/>
        <p:txBody>
          <a:bodyPr/>
          <a:lstStyle/>
          <a:p>
            <a:r>
              <a:rPr lang="en-US" b="1" dirty="0">
                <a:latin typeface="+mn-lt"/>
              </a:rPr>
              <a:t>The Budget Deficit during the Pandemic</a:t>
            </a:r>
          </a:p>
        </p:txBody>
      </p:sp>
      <p:sp>
        <p:nvSpPr>
          <p:cNvPr id="3" name="Content Placeholder 2">
            <a:extLst>
              <a:ext uri="{FF2B5EF4-FFF2-40B4-BE49-F238E27FC236}">
                <a16:creationId xmlns:a16="http://schemas.microsoft.com/office/drawing/2014/main" id="{06EECE2A-F26F-D23F-3E8C-BB9CAFAD3483}"/>
              </a:ext>
            </a:extLst>
          </p:cNvPr>
          <p:cNvSpPr>
            <a:spLocks noGrp="1"/>
          </p:cNvSpPr>
          <p:nvPr>
            <p:ph idx="1"/>
          </p:nvPr>
        </p:nvSpPr>
        <p:spPr>
          <a:xfrm>
            <a:off x="628650" y="1690689"/>
            <a:ext cx="7886700" cy="4486274"/>
          </a:xfrm>
        </p:spPr>
        <p:txBody>
          <a:bodyPr/>
          <a:lstStyle/>
          <a:p>
            <a:r>
              <a:rPr lang="en-US" b="1" dirty="0"/>
              <a:t>Peacetime Record:</a:t>
            </a:r>
          </a:p>
          <a:p>
            <a:pPr lvl="1"/>
            <a:r>
              <a:rPr lang="en-US" dirty="0"/>
              <a:t>The budget deficit reached a </a:t>
            </a:r>
            <a:r>
              <a:rPr lang="en-US" b="1" dirty="0"/>
              <a:t>record high of 15% of GDP </a:t>
            </a:r>
            <a:r>
              <a:rPr lang="en-US" dirty="0"/>
              <a:t>in </a:t>
            </a:r>
            <a:r>
              <a:rPr lang="en-US" b="1" dirty="0"/>
              <a:t>2020/21</a:t>
            </a:r>
            <a:r>
              <a:rPr lang="en-US" dirty="0"/>
              <a:t>, the largest in peacetime history.</a:t>
            </a:r>
          </a:p>
          <a:p>
            <a:r>
              <a:rPr lang="en-US" b="1" dirty="0"/>
              <a:t>Key Reasons for the Increase:</a:t>
            </a:r>
          </a:p>
          <a:p>
            <a:pPr lvl="1">
              <a:buFont typeface="Wingdings" panose="05000000000000000000" pitchFamily="2" charset="2"/>
              <a:buChar char="Ø"/>
            </a:pPr>
            <a:r>
              <a:rPr lang="en-US" b="1" dirty="0"/>
              <a:t>Pandemic Support Costs:</a:t>
            </a:r>
          </a:p>
          <a:p>
            <a:pPr lvl="1"/>
            <a:r>
              <a:rPr lang="en-US" dirty="0"/>
              <a:t>Government support to </a:t>
            </a:r>
            <a:r>
              <a:rPr lang="en-US" b="1" dirty="0"/>
              <a:t>public services, households, and businesses </a:t>
            </a:r>
            <a:r>
              <a:rPr lang="en-US" dirty="0"/>
              <a:t>during the pandemic amounted to:</a:t>
            </a:r>
          </a:p>
          <a:p>
            <a:pPr lvl="2"/>
            <a:r>
              <a:rPr lang="en-US" sz="1800" b="1" dirty="0"/>
              <a:t>£229 billion in 2020/21.</a:t>
            </a:r>
          </a:p>
          <a:p>
            <a:pPr lvl="2"/>
            <a:r>
              <a:rPr lang="en-US" sz="1800" b="1" dirty="0"/>
              <a:t>£78 billion in 2021/22.</a:t>
            </a:r>
          </a:p>
          <a:p>
            <a:pPr lvl="1"/>
            <a:endParaRPr lang="en-US" b="1" dirty="0"/>
          </a:p>
          <a:p>
            <a:pPr lvl="1">
              <a:buFont typeface="Wingdings" panose="05000000000000000000" pitchFamily="2" charset="2"/>
              <a:buChar char="Ø"/>
            </a:pPr>
            <a:r>
              <a:rPr lang="en-US" b="1" dirty="0"/>
              <a:t>Economic Recession:</a:t>
            </a:r>
          </a:p>
          <a:p>
            <a:pPr lvl="1"/>
            <a:r>
              <a:rPr lang="en-US" dirty="0"/>
              <a:t>The pandemic and lockdowns caused a </a:t>
            </a:r>
            <a:r>
              <a:rPr lang="en-US" b="1" dirty="0"/>
              <a:t>severe economic recession</a:t>
            </a:r>
            <a:r>
              <a:rPr lang="en-US" dirty="0"/>
              <a:t>, leading to:</a:t>
            </a:r>
          </a:p>
          <a:p>
            <a:pPr lvl="2"/>
            <a:r>
              <a:rPr lang="en-US" sz="1800" dirty="0"/>
              <a:t>Reduced economic activity and </a:t>
            </a:r>
            <a:r>
              <a:rPr lang="en-US" sz="1800" b="1" dirty="0"/>
              <a:t>smaller tax receipts.</a:t>
            </a:r>
          </a:p>
          <a:p>
            <a:pPr lvl="2"/>
            <a:r>
              <a:rPr lang="en-US" sz="1800" dirty="0"/>
              <a:t>Increased government spending on areas like </a:t>
            </a:r>
            <a:r>
              <a:rPr lang="en-US" sz="1800" b="1" dirty="0"/>
              <a:t>unemployment benefits.</a:t>
            </a:r>
          </a:p>
        </p:txBody>
      </p:sp>
      <p:sp>
        <p:nvSpPr>
          <p:cNvPr id="4" name="Slide Number Placeholder 3">
            <a:extLst>
              <a:ext uri="{FF2B5EF4-FFF2-40B4-BE49-F238E27FC236}">
                <a16:creationId xmlns:a16="http://schemas.microsoft.com/office/drawing/2014/main" id="{34A84C40-77F9-C942-510F-9B8EF6571627}"/>
              </a:ext>
            </a:extLst>
          </p:cNvPr>
          <p:cNvSpPr>
            <a:spLocks noGrp="1"/>
          </p:cNvSpPr>
          <p:nvPr>
            <p:ph type="sldNum" sz="quarter" idx="12"/>
          </p:nvPr>
        </p:nvSpPr>
        <p:spPr/>
        <p:txBody>
          <a:bodyPr/>
          <a:lstStyle/>
          <a:p>
            <a:fld id="{C139C7F5-4A1B-8C41-8C8B-667C7008A2C1}" type="slidenum">
              <a:rPr lang="en-GB" altLang="en-US" smtClean="0"/>
              <a:pPr/>
              <a:t>14</a:t>
            </a:fld>
            <a:endParaRPr lang="en-GB" altLang="en-US" dirty="0"/>
          </a:p>
        </p:txBody>
      </p:sp>
    </p:spTree>
    <p:extLst>
      <p:ext uri="{BB962C8B-B14F-4D97-AF65-F5344CB8AC3E}">
        <p14:creationId xmlns:p14="http://schemas.microsoft.com/office/powerpoint/2010/main" val="1496139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graph showing the growth of gdp&#10;&#10;Description automatically generated">
            <a:extLst>
              <a:ext uri="{FF2B5EF4-FFF2-40B4-BE49-F238E27FC236}">
                <a16:creationId xmlns:a16="http://schemas.microsoft.com/office/drawing/2014/main" id="{C085E1B6-3985-7B52-1286-9CE701449EA5}"/>
              </a:ext>
            </a:extLst>
          </p:cNvPr>
          <p:cNvPicPr>
            <a:picLocks noGrp="1" noChangeAspect="1"/>
          </p:cNvPicPr>
          <p:nvPr>
            <p:ph idx="1"/>
          </p:nvPr>
        </p:nvPicPr>
        <p:blipFill>
          <a:blip r:embed="rId2"/>
          <a:stretch>
            <a:fillRect/>
          </a:stretch>
        </p:blipFill>
        <p:spPr>
          <a:xfrm>
            <a:off x="482600" y="1095171"/>
            <a:ext cx="8178799" cy="4667657"/>
          </a:xfrm>
          <a:prstGeom prst="rect">
            <a:avLst/>
          </a:prstGeom>
        </p:spPr>
      </p:pic>
      <p:sp>
        <p:nvSpPr>
          <p:cNvPr id="4" name="Slide Number Placeholder 3">
            <a:extLst>
              <a:ext uri="{FF2B5EF4-FFF2-40B4-BE49-F238E27FC236}">
                <a16:creationId xmlns:a16="http://schemas.microsoft.com/office/drawing/2014/main" id="{C2A8C0E3-46CA-DDA7-B918-7846ED1FDD07}"/>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C139C7F5-4A1B-8C41-8C8B-667C7008A2C1}" type="slidenum">
              <a:rPr lang="en-US" altLang="en-US" sz="1200" smtClean="0">
                <a:solidFill>
                  <a:schemeClr val="tx1">
                    <a:tint val="75000"/>
                  </a:schemeClr>
                </a:solidFill>
              </a:rPr>
              <a:pPr>
                <a:spcAft>
                  <a:spcPts val="600"/>
                </a:spcAft>
              </a:pPr>
              <a:t>15</a:t>
            </a:fld>
            <a:endParaRPr lang="en-US" altLang="en-US" sz="1200">
              <a:solidFill>
                <a:schemeClr val="tx1">
                  <a:tint val="75000"/>
                </a:schemeClr>
              </a:solidFill>
            </a:endParaRPr>
          </a:p>
        </p:txBody>
      </p:sp>
      <p:sp>
        <p:nvSpPr>
          <p:cNvPr id="7" name="TextBox 6">
            <a:extLst>
              <a:ext uri="{FF2B5EF4-FFF2-40B4-BE49-F238E27FC236}">
                <a16:creationId xmlns:a16="http://schemas.microsoft.com/office/drawing/2014/main" id="{80F79BB5-7FF7-6D0F-AA4C-67418C1ABD1C}"/>
              </a:ext>
            </a:extLst>
          </p:cNvPr>
          <p:cNvSpPr txBox="1"/>
          <p:nvPr/>
        </p:nvSpPr>
        <p:spPr>
          <a:xfrm>
            <a:off x="5292080" y="2420888"/>
            <a:ext cx="1330474" cy="369332"/>
          </a:xfrm>
          <a:prstGeom prst="rect">
            <a:avLst/>
          </a:prstGeom>
          <a:noFill/>
        </p:spPr>
        <p:txBody>
          <a:bodyPr wrap="square" rtlCol="0">
            <a:spAutoFit/>
          </a:bodyPr>
          <a:lstStyle/>
          <a:p>
            <a:r>
              <a:rPr lang="en-US" dirty="0"/>
              <a:t>GFC: 10%</a:t>
            </a:r>
          </a:p>
        </p:txBody>
      </p:sp>
      <p:sp>
        <p:nvSpPr>
          <p:cNvPr id="8" name="TextBox 7">
            <a:extLst>
              <a:ext uri="{FF2B5EF4-FFF2-40B4-BE49-F238E27FC236}">
                <a16:creationId xmlns:a16="http://schemas.microsoft.com/office/drawing/2014/main" id="{88186F7C-C6BA-A6C5-269A-89CBA8F29BA0}"/>
              </a:ext>
            </a:extLst>
          </p:cNvPr>
          <p:cNvSpPr txBox="1"/>
          <p:nvPr/>
        </p:nvSpPr>
        <p:spPr>
          <a:xfrm>
            <a:off x="6457950" y="1754795"/>
            <a:ext cx="1405830" cy="369332"/>
          </a:xfrm>
          <a:prstGeom prst="rect">
            <a:avLst/>
          </a:prstGeom>
          <a:noFill/>
        </p:spPr>
        <p:txBody>
          <a:bodyPr wrap="square" rtlCol="0">
            <a:spAutoFit/>
          </a:bodyPr>
          <a:lstStyle/>
          <a:p>
            <a:r>
              <a:rPr lang="en-US" dirty="0"/>
              <a:t>Covid: 15%</a:t>
            </a:r>
          </a:p>
        </p:txBody>
      </p:sp>
      <p:sp>
        <p:nvSpPr>
          <p:cNvPr id="9" name="TextBox 8">
            <a:extLst>
              <a:ext uri="{FF2B5EF4-FFF2-40B4-BE49-F238E27FC236}">
                <a16:creationId xmlns:a16="http://schemas.microsoft.com/office/drawing/2014/main" id="{9E1BF639-0881-089C-D0DA-4C8FC94A5669}"/>
              </a:ext>
            </a:extLst>
          </p:cNvPr>
          <p:cNvSpPr txBox="1"/>
          <p:nvPr/>
        </p:nvSpPr>
        <p:spPr>
          <a:xfrm>
            <a:off x="3275857" y="2708920"/>
            <a:ext cx="1152128" cy="646331"/>
          </a:xfrm>
          <a:prstGeom prst="rect">
            <a:avLst/>
          </a:prstGeom>
          <a:noFill/>
        </p:spPr>
        <p:txBody>
          <a:bodyPr wrap="square" rtlCol="0">
            <a:spAutoFit/>
          </a:bodyPr>
          <a:lstStyle/>
          <a:p>
            <a:pPr algn="ctr"/>
            <a:r>
              <a:rPr lang="en-US" dirty="0"/>
              <a:t>1991/92 Recession</a:t>
            </a:r>
          </a:p>
        </p:txBody>
      </p:sp>
      <p:sp>
        <p:nvSpPr>
          <p:cNvPr id="10" name="TextBox 9">
            <a:extLst>
              <a:ext uri="{FF2B5EF4-FFF2-40B4-BE49-F238E27FC236}">
                <a16:creationId xmlns:a16="http://schemas.microsoft.com/office/drawing/2014/main" id="{C9C9B846-C9A5-B410-86DF-8B38F4D62C37}"/>
              </a:ext>
            </a:extLst>
          </p:cNvPr>
          <p:cNvSpPr txBox="1"/>
          <p:nvPr/>
        </p:nvSpPr>
        <p:spPr>
          <a:xfrm>
            <a:off x="1159148" y="2790220"/>
            <a:ext cx="1152128" cy="646331"/>
          </a:xfrm>
          <a:prstGeom prst="rect">
            <a:avLst/>
          </a:prstGeom>
          <a:noFill/>
        </p:spPr>
        <p:txBody>
          <a:bodyPr wrap="square" rtlCol="0">
            <a:spAutoFit/>
          </a:bodyPr>
          <a:lstStyle/>
          <a:p>
            <a:pPr algn="ctr"/>
            <a:r>
              <a:rPr lang="en-US" dirty="0"/>
              <a:t>1974 Recession</a:t>
            </a:r>
          </a:p>
        </p:txBody>
      </p:sp>
      <p:sp>
        <p:nvSpPr>
          <p:cNvPr id="11" name="TextBox 10">
            <a:extLst>
              <a:ext uri="{FF2B5EF4-FFF2-40B4-BE49-F238E27FC236}">
                <a16:creationId xmlns:a16="http://schemas.microsoft.com/office/drawing/2014/main" id="{73DBDEAA-130A-CD98-A79E-4CCE7B1C6A37}"/>
              </a:ext>
            </a:extLst>
          </p:cNvPr>
          <p:cNvSpPr txBox="1"/>
          <p:nvPr/>
        </p:nvSpPr>
        <p:spPr>
          <a:xfrm>
            <a:off x="539551" y="322495"/>
            <a:ext cx="8121848" cy="584775"/>
          </a:xfrm>
          <a:prstGeom prst="rect">
            <a:avLst/>
          </a:prstGeom>
          <a:noFill/>
        </p:spPr>
        <p:txBody>
          <a:bodyPr wrap="square" rtlCol="0">
            <a:spAutoFit/>
          </a:bodyPr>
          <a:lstStyle/>
          <a:p>
            <a:r>
              <a:rPr lang="en-US" sz="3200" b="1" dirty="0"/>
              <a:t>UK Annual Budget Deficit as % of GDP</a:t>
            </a:r>
          </a:p>
        </p:txBody>
      </p:sp>
      <p:sp>
        <p:nvSpPr>
          <p:cNvPr id="12" name="TextBox 11">
            <a:extLst>
              <a:ext uri="{FF2B5EF4-FFF2-40B4-BE49-F238E27FC236}">
                <a16:creationId xmlns:a16="http://schemas.microsoft.com/office/drawing/2014/main" id="{CFD61466-BA36-166B-9591-D621E3DA2D07}"/>
              </a:ext>
            </a:extLst>
          </p:cNvPr>
          <p:cNvSpPr txBox="1"/>
          <p:nvPr/>
        </p:nvSpPr>
        <p:spPr>
          <a:xfrm>
            <a:off x="439068" y="5939588"/>
            <a:ext cx="1296144" cy="276999"/>
          </a:xfrm>
          <a:prstGeom prst="rect">
            <a:avLst/>
          </a:prstGeom>
          <a:noFill/>
        </p:spPr>
        <p:txBody>
          <a:bodyPr wrap="square" rtlCol="0">
            <a:spAutoFit/>
          </a:bodyPr>
          <a:lstStyle/>
          <a:p>
            <a:r>
              <a:rPr lang="en-US" sz="1200" dirty="0"/>
              <a:t>Source: ONS/OBR</a:t>
            </a:r>
          </a:p>
        </p:txBody>
      </p:sp>
    </p:spTree>
    <p:extLst>
      <p:ext uri="{BB962C8B-B14F-4D97-AF65-F5344CB8AC3E}">
        <p14:creationId xmlns:p14="http://schemas.microsoft.com/office/powerpoint/2010/main" val="4234888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F461E-045B-462B-6C5D-A274B57D8C1C}"/>
              </a:ext>
            </a:extLst>
          </p:cNvPr>
          <p:cNvSpPr>
            <a:spLocks noGrp="1"/>
          </p:cNvSpPr>
          <p:nvPr>
            <p:ph type="title"/>
          </p:nvPr>
        </p:nvSpPr>
        <p:spPr>
          <a:xfrm>
            <a:off x="467544" y="231229"/>
            <a:ext cx="8047558" cy="1325563"/>
          </a:xfrm>
        </p:spPr>
        <p:txBody>
          <a:bodyPr/>
          <a:lstStyle/>
          <a:p>
            <a:r>
              <a:rPr lang="en-US" sz="3200" b="1" dirty="0">
                <a:latin typeface="+mn-lt"/>
              </a:rPr>
              <a:t>Understanding Deficit &amp; Debt in Assessing Government Creditworthiness</a:t>
            </a:r>
          </a:p>
        </p:txBody>
      </p:sp>
      <p:sp>
        <p:nvSpPr>
          <p:cNvPr id="3" name="Content Placeholder 2">
            <a:extLst>
              <a:ext uri="{FF2B5EF4-FFF2-40B4-BE49-F238E27FC236}">
                <a16:creationId xmlns:a16="http://schemas.microsoft.com/office/drawing/2014/main" id="{402EB261-FF9F-AEED-1C5D-D1E37E4935C7}"/>
              </a:ext>
            </a:extLst>
          </p:cNvPr>
          <p:cNvSpPr>
            <a:spLocks noGrp="1"/>
          </p:cNvSpPr>
          <p:nvPr>
            <p:ph idx="1"/>
          </p:nvPr>
        </p:nvSpPr>
        <p:spPr>
          <a:xfrm>
            <a:off x="467544" y="1556792"/>
            <a:ext cx="8352928" cy="4620171"/>
          </a:xfrm>
        </p:spPr>
        <p:txBody>
          <a:bodyPr/>
          <a:lstStyle/>
          <a:p>
            <a:r>
              <a:rPr lang="en-US" sz="2000" b="1" dirty="0"/>
              <a:t>Deficit vs. Debt:</a:t>
            </a:r>
          </a:p>
          <a:p>
            <a:pPr lvl="1"/>
            <a:r>
              <a:rPr lang="en-US" sz="1700" dirty="0"/>
              <a:t>Both play critical roles in determining a government’s </a:t>
            </a:r>
            <a:r>
              <a:rPr lang="en-US" sz="1700" b="1" dirty="0"/>
              <a:t>creditworthiness.</a:t>
            </a:r>
          </a:p>
          <a:p>
            <a:pPr lvl="1"/>
            <a:r>
              <a:rPr lang="en-US" sz="1700" dirty="0"/>
              <a:t>The</a:t>
            </a:r>
            <a:r>
              <a:rPr lang="en-US" sz="1700" b="1" dirty="0"/>
              <a:t> deficit </a:t>
            </a:r>
            <a:r>
              <a:rPr lang="en-US" sz="1700" dirty="0"/>
              <a:t>is more relevant for </a:t>
            </a:r>
            <a:r>
              <a:rPr lang="en-US" sz="1700" b="1" dirty="0"/>
              <a:t>immediate fiscal policy </a:t>
            </a:r>
            <a:r>
              <a:rPr lang="en-US" sz="1700" dirty="0"/>
              <a:t>and </a:t>
            </a:r>
            <a:r>
              <a:rPr lang="en-US" sz="1700" b="1" dirty="0"/>
              <a:t>market perceptions</a:t>
            </a:r>
            <a:r>
              <a:rPr lang="en-US" sz="1700" dirty="0"/>
              <a:t>, particularly during </a:t>
            </a:r>
            <a:r>
              <a:rPr lang="en-US" sz="1700" b="1" dirty="0"/>
              <a:t>economic downturns </a:t>
            </a:r>
            <a:r>
              <a:rPr lang="en-US" sz="1700" dirty="0"/>
              <a:t>or recessions.</a:t>
            </a:r>
          </a:p>
          <a:p>
            <a:pPr lvl="1"/>
            <a:r>
              <a:rPr lang="en-US" sz="1700" dirty="0"/>
              <a:t>The </a:t>
            </a:r>
            <a:r>
              <a:rPr lang="en-US" sz="1700" b="1" dirty="0"/>
              <a:t>national debt </a:t>
            </a:r>
            <a:r>
              <a:rPr lang="en-US" sz="1700" dirty="0"/>
              <a:t>is the ultimate measure of a government’s </a:t>
            </a:r>
            <a:r>
              <a:rPr lang="en-US" sz="1700" b="1" dirty="0"/>
              <a:t>long-term fiscal responsibility and health.</a:t>
            </a:r>
          </a:p>
          <a:p>
            <a:r>
              <a:rPr lang="en-US" sz="2000" b="1" dirty="0"/>
              <a:t>Key Considerations:</a:t>
            </a:r>
          </a:p>
          <a:p>
            <a:pPr lvl="1"/>
            <a:r>
              <a:rPr lang="en-US" sz="1700" b="1" dirty="0"/>
              <a:t>Average Maturity of Bonds:</a:t>
            </a:r>
          </a:p>
          <a:p>
            <a:pPr lvl="2"/>
            <a:r>
              <a:rPr lang="en-US" sz="1700" dirty="0"/>
              <a:t>Determines how soon the government must refinance its debt. Shorter maturities may increase vulnerability to market fluctuations (avg UK debt maturity is 14yrs).</a:t>
            </a:r>
          </a:p>
          <a:p>
            <a:pPr lvl="1"/>
            <a:r>
              <a:rPr lang="en-US" sz="1700" b="1" dirty="0"/>
              <a:t>Foreign Holders of Debt:</a:t>
            </a:r>
          </a:p>
          <a:p>
            <a:pPr lvl="2"/>
            <a:r>
              <a:rPr lang="en-US" sz="1700" dirty="0"/>
              <a:t>A significant portion of debt held by overseas investors (e.g., foreign holders of gilts) may expose the government to external risks and currency fluctuations.</a:t>
            </a:r>
          </a:p>
          <a:p>
            <a:r>
              <a:rPr lang="en-US" sz="2000" b="1" dirty="0"/>
              <a:t>Economic Growth and Tax Revenue Forecasts:</a:t>
            </a:r>
          </a:p>
          <a:p>
            <a:pPr lvl="1"/>
            <a:r>
              <a:rPr lang="en-US" sz="1700" dirty="0"/>
              <a:t>Strong growth and rising tax revenues can improve debt sustainability, while weak forecasts increase fiscal risk.</a:t>
            </a:r>
          </a:p>
        </p:txBody>
      </p:sp>
      <p:sp>
        <p:nvSpPr>
          <p:cNvPr id="4" name="Slide Number Placeholder 3">
            <a:extLst>
              <a:ext uri="{FF2B5EF4-FFF2-40B4-BE49-F238E27FC236}">
                <a16:creationId xmlns:a16="http://schemas.microsoft.com/office/drawing/2014/main" id="{ADF10129-CED5-6F89-14E2-7A5F47296BAB}"/>
              </a:ext>
            </a:extLst>
          </p:cNvPr>
          <p:cNvSpPr>
            <a:spLocks noGrp="1"/>
          </p:cNvSpPr>
          <p:nvPr>
            <p:ph type="sldNum" sz="quarter" idx="12"/>
          </p:nvPr>
        </p:nvSpPr>
        <p:spPr/>
        <p:txBody>
          <a:bodyPr/>
          <a:lstStyle/>
          <a:p>
            <a:fld id="{C139C7F5-4A1B-8C41-8C8B-667C7008A2C1}" type="slidenum">
              <a:rPr lang="en-GB" altLang="en-US" smtClean="0"/>
              <a:pPr/>
              <a:t>16</a:t>
            </a:fld>
            <a:endParaRPr lang="en-GB" altLang="en-US"/>
          </a:p>
        </p:txBody>
      </p:sp>
    </p:spTree>
    <p:extLst>
      <p:ext uri="{BB962C8B-B14F-4D97-AF65-F5344CB8AC3E}">
        <p14:creationId xmlns:p14="http://schemas.microsoft.com/office/powerpoint/2010/main" val="3883394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D109-3CF3-C2D0-900C-3BE42D310396}"/>
              </a:ext>
            </a:extLst>
          </p:cNvPr>
          <p:cNvSpPr>
            <a:spLocks noGrp="1"/>
          </p:cNvSpPr>
          <p:nvPr>
            <p:ph type="title"/>
          </p:nvPr>
        </p:nvSpPr>
        <p:spPr>
          <a:xfrm>
            <a:off x="323528" y="136315"/>
            <a:ext cx="7886700" cy="881049"/>
          </a:xfrm>
        </p:spPr>
        <p:txBody>
          <a:bodyPr/>
          <a:lstStyle/>
          <a:p>
            <a:r>
              <a:rPr lang="en-US" sz="3200" b="1" dirty="0">
                <a:latin typeface="+mn-lt"/>
              </a:rPr>
              <a:t>Government’s Definition of Debt</a:t>
            </a:r>
          </a:p>
        </p:txBody>
      </p:sp>
      <p:sp>
        <p:nvSpPr>
          <p:cNvPr id="3" name="Content Placeholder 2">
            <a:extLst>
              <a:ext uri="{FF2B5EF4-FFF2-40B4-BE49-F238E27FC236}">
                <a16:creationId xmlns:a16="http://schemas.microsoft.com/office/drawing/2014/main" id="{10F6EC70-9A37-017A-0751-FC92DFE5EBC8}"/>
              </a:ext>
            </a:extLst>
          </p:cNvPr>
          <p:cNvSpPr>
            <a:spLocks noGrp="1"/>
          </p:cNvSpPr>
          <p:nvPr>
            <p:ph idx="1"/>
          </p:nvPr>
        </p:nvSpPr>
        <p:spPr>
          <a:xfrm>
            <a:off x="251520" y="1017364"/>
            <a:ext cx="8712968" cy="5159599"/>
          </a:xfrm>
        </p:spPr>
        <p:txBody>
          <a:bodyPr/>
          <a:lstStyle/>
          <a:p>
            <a:r>
              <a:rPr lang="en-US" sz="2000" b="1" dirty="0"/>
              <a:t>Recent Change:</a:t>
            </a:r>
          </a:p>
          <a:p>
            <a:pPr lvl="1"/>
            <a:r>
              <a:rPr lang="en-US" sz="1700" dirty="0"/>
              <a:t>In the latest budget, the Chancellor replaced </a:t>
            </a:r>
            <a:r>
              <a:rPr lang="en-US" sz="1700" b="1" dirty="0"/>
              <a:t>Public Sector Net Debt (PSND ex BoE) </a:t>
            </a:r>
            <a:r>
              <a:rPr lang="en-US" sz="1700" dirty="0"/>
              <a:t>with </a:t>
            </a:r>
            <a:r>
              <a:rPr lang="en-US" sz="1700" b="1" dirty="0"/>
              <a:t>Public Sector Net Financial Liabilities (PSNFL) </a:t>
            </a:r>
            <a:r>
              <a:rPr lang="en-US" sz="1700" dirty="0"/>
              <a:t>as the government’s primary debt measure.</a:t>
            </a:r>
          </a:p>
          <a:p>
            <a:r>
              <a:rPr lang="en-US" sz="2000" b="1" dirty="0"/>
              <a:t>PSND ex BoE:</a:t>
            </a:r>
          </a:p>
          <a:p>
            <a:pPr lvl="1"/>
            <a:r>
              <a:rPr lang="en-US" sz="1700" dirty="0"/>
              <a:t>A </a:t>
            </a:r>
            <a:r>
              <a:rPr lang="en-US" sz="1700" b="1" dirty="0"/>
              <a:t>narrower metric </a:t>
            </a:r>
            <a:r>
              <a:rPr lang="en-US" sz="1700" dirty="0"/>
              <a:t>that considers:</a:t>
            </a:r>
          </a:p>
          <a:p>
            <a:pPr lvl="2"/>
            <a:r>
              <a:rPr lang="en-US" sz="1700" dirty="0"/>
              <a:t>Liquid financial assets and immediate liabilities (e.g., currency, deposits, loans, and debt securities).</a:t>
            </a:r>
          </a:p>
          <a:p>
            <a:pPr lvl="2"/>
            <a:r>
              <a:rPr lang="en-US" sz="1700" dirty="0"/>
              <a:t>Excludes the </a:t>
            </a:r>
            <a:r>
              <a:rPr lang="en-US" sz="1700" b="1" dirty="0"/>
              <a:t>Bank of England's balance sheet.</a:t>
            </a:r>
          </a:p>
          <a:p>
            <a:r>
              <a:rPr lang="en-US" sz="2000" b="1" dirty="0"/>
              <a:t>PSNFL:</a:t>
            </a:r>
          </a:p>
          <a:p>
            <a:pPr lvl="1"/>
            <a:r>
              <a:rPr lang="en-US" sz="1700" dirty="0"/>
              <a:t>A </a:t>
            </a:r>
            <a:r>
              <a:rPr lang="en-US" sz="1700" b="1" dirty="0"/>
              <a:t>broader measure </a:t>
            </a:r>
            <a:r>
              <a:rPr lang="en-US" sz="1700" dirty="0"/>
              <a:t>that incorporates:</a:t>
            </a:r>
          </a:p>
          <a:p>
            <a:pPr lvl="2"/>
            <a:r>
              <a:rPr lang="en-US" sz="1700" dirty="0"/>
              <a:t>Illiquid financial assets, such as </a:t>
            </a:r>
            <a:r>
              <a:rPr lang="en-US" sz="1700" b="1" dirty="0"/>
              <a:t>student loans </a:t>
            </a:r>
            <a:r>
              <a:rPr lang="en-US" sz="1700" dirty="0"/>
              <a:t>(valued based on expected repayments).</a:t>
            </a:r>
          </a:p>
          <a:p>
            <a:pPr lvl="2"/>
            <a:r>
              <a:rPr lang="en-US" sz="1700" b="1" dirty="0"/>
              <a:t>Equity holdings </a:t>
            </a:r>
            <a:r>
              <a:rPr lang="en-US" sz="1700" dirty="0"/>
              <a:t>in private entities.</a:t>
            </a:r>
          </a:p>
          <a:p>
            <a:pPr lvl="2"/>
            <a:r>
              <a:rPr lang="en-US" sz="1700" dirty="0"/>
              <a:t>Liabilities from </a:t>
            </a:r>
            <a:r>
              <a:rPr lang="en-US" sz="1700" b="1" dirty="0"/>
              <a:t>funded public sector pension schemes.</a:t>
            </a:r>
          </a:p>
          <a:p>
            <a:r>
              <a:rPr lang="en-US" sz="2000" b="1" dirty="0"/>
              <a:t>Key Implication:</a:t>
            </a:r>
          </a:p>
          <a:p>
            <a:pPr lvl="1"/>
            <a:r>
              <a:rPr lang="en-US" sz="1700" dirty="0"/>
              <a:t>Provides a </a:t>
            </a:r>
            <a:r>
              <a:rPr lang="en-US" sz="1700" b="1" dirty="0"/>
              <a:t>more comprehensive view </a:t>
            </a:r>
            <a:r>
              <a:rPr lang="en-US" sz="1700" dirty="0"/>
              <a:t>of the government’s financial position by accounting for both long-term liabilities and asset values.</a:t>
            </a:r>
          </a:p>
        </p:txBody>
      </p:sp>
      <p:sp>
        <p:nvSpPr>
          <p:cNvPr id="4" name="Slide Number Placeholder 3">
            <a:extLst>
              <a:ext uri="{FF2B5EF4-FFF2-40B4-BE49-F238E27FC236}">
                <a16:creationId xmlns:a16="http://schemas.microsoft.com/office/drawing/2014/main" id="{C874FCCB-C2E8-8C11-34B5-C5EF4F5DAE70}"/>
              </a:ext>
            </a:extLst>
          </p:cNvPr>
          <p:cNvSpPr>
            <a:spLocks noGrp="1"/>
          </p:cNvSpPr>
          <p:nvPr>
            <p:ph type="sldNum" sz="quarter" idx="12"/>
          </p:nvPr>
        </p:nvSpPr>
        <p:spPr/>
        <p:txBody>
          <a:bodyPr/>
          <a:lstStyle/>
          <a:p>
            <a:fld id="{C139C7F5-4A1B-8C41-8C8B-667C7008A2C1}" type="slidenum">
              <a:rPr lang="en-GB" altLang="en-US" smtClean="0"/>
              <a:pPr/>
              <a:t>17</a:t>
            </a:fld>
            <a:endParaRPr lang="en-GB" altLang="en-US" dirty="0"/>
          </a:p>
        </p:txBody>
      </p:sp>
    </p:spTree>
    <p:extLst>
      <p:ext uri="{BB962C8B-B14F-4D97-AF65-F5344CB8AC3E}">
        <p14:creationId xmlns:p14="http://schemas.microsoft.com/office/powerpoint/2010/main" val="536459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D17EA-B7E1-E717-6709-728A7AA8F2AF}"/>
              </a:ext>
            </a:extLst>
          </p:cNvPr>
          <p:cNvSpPr>
            <a:spLocks noGrp="1"/>
          </p:cNvSpPr>
          <p:nvPr>
            <p:ph type="title"/>
          </p:nvPr>
        </p:nvSpPr>
        <p:spPr>
          <a:xfrm>
            <a:off x="628650" y="365127"/>
            <a:ext cx="7886700" cy="975642"/>
          </a:xfrm>
        </p:spPr>
        <p:txBody>
          <a:bodyPr/>
          <a:lstStyle/>
          <a:p>
            <a:r>
              <a:rPr lang="en-US" sz="3200" b="1" dirty="0">
                <a:latin typeface="+mn-lt"/>
              </a:rPr>
              <a:t>Transition to PSNFL</a:t>
            </a:r>
          </a:p>
        </p:txBody>
      </p:sp>
      <p:sp>
        <p:nvSpPr>
          <p:cNvPr id="3" name="Content Placeholder 2">
            <a:extLst>
              <a:ext uri="{FF2B5EF4-FFF2-40B4-BE49-F238E27FC236}">
                <a16:creationId xmlns:a16="http://schemas.microsoft.com/office/drawing/2014/main" id="{407D522D-E876-0BA0-9E54-F3DE9DF3A5A6}"/>
              </a:ext>
            </a:extLst>
          </p:cNvPr>
          <p:cNvSpPr>
            <a:spLocks noGrp="1"/>
          </p:cNvSpPr>
          <p:nvPr>
            <p:ph idx="1"/>
          </p:nvPr>
        </p:nvSpPr>
        <p:spPr>
          <a:xfrm>
            <a:off x="628650" y="1340770"/>
            <a:ext cx="7886700" cy="4836194"/>
          </a:xfrm>
        </p:spPr>
        <p:txBody>
          <a:bodyPr/>
          <a:lstStyle/>
          <a:p>
            <a:r>
              <a:rPr lang="en-US" b="1" dirty="0"/>
              <a:t>A More Comprehensive View:</a:t>
            </a:r>
          </a:p>
          <a:p>
            <a:pPr lvl="1"/>
            <a:r>
              <a:rPr lang="en-US" dirty="0"/>
              <a:t>PSNFL offers a </a:t>
            </a:r>
            <a:r>
              <a:rPr lang="en-US" b="1" dirty="0"/>
              <a:t>holistic perspective </a:t>
            </a:r>
            <a:r>
              <a:rPr lang="en-US" dirty="0"/>
              <a:t>by accounting for both </a:t>
            </a:r>
            <a:r>
              <a:rPr lang="en-US" b="1" dirty="0"/>
              <a:t>assets and liabilities.</a:t>
            </a:r>
          </a:p>
          <a:p>
            <a:pPr lvl="1"/>
            <a:r>
              <a:rPr lang="en-US" dirty="0"/>
              <a:t>Often presents a </a:t>
            </a:r>
            <a:r>
              <a:rPr lang="en-US" b="1" dirty="0"/>
              <a:t>lower net liability </a:t>
            </a:r>
            <a:r>
              <a:rPr lang="en-US" dirty="0"/>
              <a:t>compared to PSND due to the inclusion of government-held assets.</a:t>
            </a:r>
          </a:p>
          <a:p>
            <a:r>
              <a:rPr lang="en-US" b="1" dirty="0"/>
              <a:t>Purpose of the Shift:</a:t>
            </a:r>
          </a:p>
          <a:p>
            <a:pPr lvl="1"/>
            <a:r>
              <a:rPr lang="en-US" dirty="0"/>
              <a:t>Intended to enable </a:t>
            </a:r>
            <a:r>
              <a:rPr lang="en-US" b="1" dirty="0"/>
              <a:t>increased borrowing </a:t>
            </a:r>
            <a:r>
              <a:rPr lang="en-US" dirty="0"/>
              <a:t>for </a:t>
            </a:r>
            <a:r>
              <a:rPr lang="en-US" b="1" dirty="0"/>
              <a:t>investment purposes.</a:t>
            </a:r>
          </a:p>
          <a:p>
            <a:pPr lvl="1"/>
            <a:r>
              <a:rPr lang="en-US" dirty="0"/>
              <a:t>Expected to create an additional fiscal headroom of approximately </a:t>
            </a:r>
            <a:r>
              <a:rPr lang="en-US" b="1" dirty="0"/>
              <a:t>£50 billion </a:t>
            </a:r>
            <a:r>
              <a:rPr lang="en-US" dirty="0"/>
              <a:t>for </a:t>
            </a:r>
            <a:r>
              <a:rPr lang="en-US" b="1" dirty="0"/>
              <a:t>capital investment (see graph).</a:t>
            </a:r>
          </a:p>
          <a:p>
            <a:r>
              <a:rPr lang="en-US" b="1" dirty="0"/>
              <a:t>Challenges:</a:t>
            </a:r>
          </a:p>
          <a:p>
            <a:pPr lvl="1"/>
            <a:r>
              <a:rPr lang="en-US" b="1" dirty="0"/>
              <a:t>Complexities in Asset Valuation:</a:t>
            </a:r>
          </a:p>
          <a:p>
            <a:pPr lvl="2"/>
            <a:r>
              <a:rPr lang="en-US" sz="1800" dirty="0"/>
              <a:t>Assumptions about future repayments, especially for </a:t>
            </a:r>
            <a:r>
              <a:rPr lang="en-US" sz="1800" b="1" dirty="0"/>
              <a:t>student loans</a:t>
            </a:r>
            <a:r>
              <a:rPr lang="en-US" sz="1800" dirty="0"/>
              <a:t>, introduce uncertainties.</a:t>
            </a:r>
          </a:p>
          <a:p>
            <a:pPr lvl="1"/>
            <a:r>
              <a:rPr lang="en-US" dirty="0"/>
              <a:t>Raises concerns about the </a:t>
            </a:r>
            <a:r>
              <a:rPr lang="en-US" b="1" dirty="0"/>
              <a:t>transparency</a:t>
            </a:r>
            <a:r>
              <a:rPr lang="en-US" dirty="0"/>
              <a:t> and accuracy of fiscal metrics.</a:t>
            </a:r>
          </a:p>
        </p:txBody>
      </p:sp>
      <p:sp>
        <p:nvSpPr>
          <p:cNvPr id="4" name="Slide Number Placeholder 3">
            <a:extLst>
              <a:ext uri="{FF2B5EF4-FFF2-40B4-BE49-F238E27FC236}">
                <a16:creationId xmlns:a16="http://schemas.microsoft.com/office/drawing/2014/main" id="{B2B9DB97-C428-6F13-9DD7-4CFA72234949}"/>
              </a:ext>
            </a:extLst>
          </p:cNvPr>
          <p:cNvSpPr>
            <a:spLocks noGrp="1"/>
          </p:cNvSpPr>
          <p:nvPr>
            <p:ph type="sldNum" sz="quarter" idx="12"/>
          </p:nvPr>
        </p:nvSpPr>
        <p:spPr/>
        <p:txBody>
          <a:bodyPr/>
          <a:lstStyle/>
          <a:p>
            <a:fld id="{C139C7F5-4A1B-8C41-8C8B-667C7008A2C1}" type="slidenum">
              <a:rPr lang="en-GB" altLang="en-US" smtClean="0"/>
              <a:pPr/>
              <a:t>18</a:t>
            </a:fld>
            <a:endParaRPr lang="en-GB" altLang="en-US"/>
          </a:p>
        </p:txBody>
      </p:sp>
    </p:spTree>
    <p:extLst>
      <p:ext uri="{BB962C8B-B14F-4D97-AF65-F5344CB8AC3E}">
        <p14:creationId xmlns:p14="http://schemas.microsoft.com/office/powerpoint/2010/main" val="1724579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40D90-D483-CCF8-DDA3-272B80EFF849}"/>
              </a:ext>
            </a:extLst>
          </p:cNvPr>
          <p:cNvSpPr>
            <a:spLocks noGrp="1"/>
          </p:cNvSpPr>
          <p:nvPr>
            <p:ph type="title"/>
          </p:nvPr>
        </p:nvSpPr>
        <p:spPr>
          <a:xfrm>
            <a:off x="179512" y="365127"/>
            <a:ext cx="8712968" cy="759618"/>
          </a:xfrm>
        </p:spPr>
        <p:txBody>
          <a:bodyPr/>
          <a:lstStyle/>
          <a:p>
            <a:r>
              <a:rPr lang="en-US" sz="3200" b="1" dirty="0">
                <a:latin typeface="+mn-lt"/>
              </a:rPr>
              <a:t>Different Measures of Public Sector Balance Sheet</a:t>
            </a:r>
          </a:p>
        </p:txBody>
      </p:sp>
      <p:pic>
        <p:nvPicPr>
          <p:cNvPr id="6" name="Content Placeholder 5">
            <a:extLst>
              <a:ext uri="{FF2B5EF4-FFF2-40B4-BE49-F238E27FC236}">
                <a16:creationId xmlns:a16="http://schemas.microsoft.com/office/drawing/2014/main" id="{4BDA211F-7826-CEBC-E33F-C7B9B1C9BD2B}"/>
              </a:ext>
            </a:extLst>
          </p:cNvPr>
          <p:cNvPicPr>
            <a:picLocks noGrp="1" noChangeAspect="1"/>
          </p:cNvPicPr>
          <p:nvPr>
            <p:ph idx="1"/>
          </p:nvPr>
        </p:nvPicPr>
        <p:blipFill>
          <a:blip r:embed="rId2"/>
          <a:stretch>
            <a:fillRect/>
          </a:stretch>
        </p:blipFill>
        <p:spPr>
          <a:xfrm>
            <a:off x="395536" y="1331210"/>
            <a:ext cx="8280920" cy="5020578"/>
          </a:xfrm>
        </p:spPr>
      </p:pic>
      <p:sp>
        <p:nvSpPr>
          <p:cNvPr id="4" name="Slide Number Placeholder 3">
            <a:extLst>
              <a:ext uri="{FF2B5EF4-FFF2-40B4-BE49-F238E27FC236}">
                <a16:creationId xmlns:a16="http://schemas.microsoft.com/office/drawing/2014/main" id="{867DA843-2694-5DAC-B751-CB09E54509F0}"/>
              </a:ext>
            </a:extLst>
          </p:cNvPr>
          <p:cNvSpPr>
            <a:spLocks noGrp="1"/>
          </p:cNvSpPr>
          <p:nvPr>
            <p:ph type="sldNum" sz="quarter" idx="12"/>
          </p:nvPr>
        </p:nvSpPr>
        <p:spPr/>
        <p:txBody>
          <a:bodyPr/>
          <a:lstStyle/>
          <a:p>
            <a:fld id="{C139C7F5-4A1B-8C41-8C8B-667C7008A2C1}" type="slidenum">
              <a:rPr lang="en-GB" altLang="en-US" smtClean="0"/>
              <a:pPr/>
              <a:t>19</a:t>
            </a:fld>
            <a:endParaRPr lang="en-GB" altLang="en-US"/>
          </a:p>
        </p:txBody>
      </p:sp>
      <p:sp>
        <p:nvSpPr>
          <p:cNvPr id="7" name="TextBox 6">
            <a:extLst>
              <a:ext uri="{FF2B5EF4-FFF2-40B4-BE49-F238E27FC236}">
                <a16:creationId xmlns:a16="http://schemas.microsoft.com/office/drawing/2014/main" id="{05B59401-3DF9-1915-ED5E-BB540E738D1C}"/>
              </a:ext>
            </a:extLst>
          </p:cNvPr>
          <p:cNvSpPr txBox="1"/>
          <p:nvPr/>
        </p:nvSpPr>
        <p:spPr>
          <a:xfrm>
            <a:off x="7576960" y="1631200"/>
            <a:ext cx="1368152" cy="584775"/>
          </a:xfrm>
          <a:prstGeom prst="rect">
            <a:avLst/>
          </a:prstGeom>
          <a:solidFill>
            <a:schemeClr val="bg1"/>
          </a:solidFill>
          <a:ln w="28575">
            <a:solidFill>
              <a:schemeClr val="tx1"/>
            </a:solidFill>
          </a:ln>
        </p:spPr>
        <p:txBody>
          <a:bodyPr wrap="square" rtlCol="0">
            <a:spAutoFit/>
          </a:bodyPr>
          <a:lstStyle/>
          <a:p>
            <a:r>
              <a:rPr lang="en-US" sz="1600" b="1" dirty="0"/>
              <a:t>Extra £50bn to borrow</a:t>
            </a:r>
          </a:p>
        </p:txBody>
      </p:sp>
      <p:cxnSp>
        <p:nvCxnSpPr>
          <p:cNvPr id="9" name="Connector: Elbow 8">
            <a:extLst>
              <a:ext uri="{FF2B5EF4-FFF2-40B4-BE49-F238E27FC236}">
                <a16:creationId xmlns:a16="http://schemas.microsoft.com/office/drawing/2014/main" id="{45F3E9F4-4531-7E5B-92CB-84F9ED09F7EF}"/>
              </a:ext>
            </a:extLst>
          </p:cNvPr>
          <p:cNvCxnSpPr>
            <a:cxnSpLocks/>
          </p:cNvCxnSpPr>
          <p:nvPr/>
        </p:nvCxnSpPr>
        <p:spPr>
          <a:xfrm rot="10800000" flipV="1">
            <a:off x="8229231" y="2215975"/>
            <a:ext cx="486966" cy="360042"/>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12780A4-E89B-75F4-34F7-0DC2487AC315}"/>
              </a:ext>
            </a:extLst>
          </p:cNvPr>
          <p:cNvCxnSpPr>
            <a:cxnSpLocks/>
          </p:cNvCxnSpPr>
          <p:nvPr/>
        </p:nvCxnSpPr>
        <p:spPr>
          <a:xfrm>
            <a:off x="8100392" y="2462506"/>
            <a:ext cx="0" cy="28803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519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EBCF9-B5A6-2BBD-99A8-D8DCBBD7304E}"/>
              </a:ext>
            </a:extLst>
          </p:cNvPr>
          <p:cNvSpPr>
            <a:spLocks noGrp="1"/>
          </p:cNvSpPr>
          <p:nvPr>
            <p:ph type="title"/>
          </p:nvPr>
        </p:nvSpPr>
        <p:spPr>
          <a:xfrm>
            <a:off x="423165" y="156418"/>
            <a:ext cx="7759775" cy="941291"/>
          </a:xfrm>
        </p:spPr>
        <p:txBody>
          <a:bodyPr/>
          <a:lstStyle/>
          <a:p>
            <a:r>
              <a:rPr lang="en-US" sz="3200" b="1" dirty="0">
                <a:latin typeface="+mn-lt"/>
              </a:rPr>
              <a:t>Introduction and Context</a:t>
            </a:r>
          </a:p>
        </p:txBody>
      </p:sp>
      <p:sp>
        <p:nvSpPr>
          <p:cNvPr id="3" name="Content Placeholder 2">
            <a:extLst>
              <a:ext uri="{FF2B5EF4-FFF2-40B4-BE49-F238E27FC236}">
                <a16:creationId xmlns:a16="http://schemas.microsoft.com/office/drawing/2014/main" id="{BB1C35F2-2908-FCBC-C6A6-457379A19FF5}"/>
              </a:ext>
            </a:extLst>
          </p:cNvPr>
          <p:cNvSpPr>
            <a:spLocks noGrp="1"/>
          </p:cNvSpPr>
          <p:nvPr>
            <p:ph idx="1"/>
          </p:nvPr>
        </p:nvSpPr>
        <p:spPr>
          <a:xfrm>
            <a:off x="423165" y="1132233"/>
            <a:ext cx="8568952" cy="5177087"/>
          </a:xfrm>
        </p:spPr>
        <p:txBody>
          <a:bodyPr/>
          <a:lstStyle/>
          <a:p>
            <a:r>
              <a:rPr lang="en-US" b="1" dirty="0"/>
              <a:t>Historically</a:t>
            </a:r>
            <a:r>
              <a:rPr lang="en-US" dirty="0"/>
              <a:t>, deficits and debt were accepted only as temporary responses to </a:t>
            </a:r>
            <a:r>
              <a:rPr lang="en-US" b="1" dirty="0"/>
              <a:t>major wars </a:t>
            </a:r>
            <a:r>
              <a:rPr lang="en-US" dirty="0"/>
              <a:t>and </a:t>
            </a:r>
            <a:r>
              <a:rPr lang="en-US" b="1" dirty="0"/>
              <a:t>economic crises.</a:t>
            </a:r>
          </a:p>
          <a:p>
            <a:r>
              <a:rPr lang="en-US" b="1" dirty="0"/>
              <a:t>The Shift in the Last 30 Years:</a:t>
            </a:r>
          </a:p>
          <a:p>
            <a:pPr lvl="1"/>
            <a:r>
              <a:rPr lang="en-US" dirty="0"/>
              <a:t>Deficit spending has evolved from being an </a:t>
            </a:r>
            <a:r>
              <a:rPr lang="en-US" b="1" dirty="0"/>
              <a:t>emergency response </a:t>
            </a:r>
            <a:r>
              <a:rPr lang="en-US" dirty="0"/>
              <a:t>to a more regular practice.</a:t>
            </a:r>
          </a:p>
          <a:p>
            <a:pPr lvl="1"/>
            <a:r>
              <a:rPr lang="en-US" dirty="0"/>
              <a:t>Since the </a:t>
            </a:r>
            <a:r>
              <a:rPr lang="en-US" b="1" dirty="0"/>
              <a:t>2008-09 Global Financial Crisis (GFC), </a:t>
            </a:r>
            <a:r>
              <a:rPr lang="en-US" dirty="0"/>
              <a:t>government spending has risen substantially and persistently.</a:t>
            </a:r>
          </a:p>
          <a:p>
            <a:r>
              <a:rPr lang="en-US" dirty="0"/>
              <a:t>Concern about deficits and debt had all but vanished from British politics as low interest rates made debt cheap to service. More recently politicians are concerned over inflation and the cost-of-living crisis.</a:t>
            </a:r>
          </a:p>
          <a:p>
            <a:r>
              <a:rPr lang="en-US" b="1" dirty="0"/>
              <a:t>However:</a:t>
            </a:r>
          </a:p>
          <a:p>
            <a:pPr lvl="1"/>
            <a:r>
              <a:rPr lang="en-US" dirty="0"/>
              <a:t>Public sector debt has risen significantly due to </a:t>
            </a:r>
            <a:r>
              <a:rPr lang="en-US" b="1" dirty="0"/>
              <a:t>government borrowing during the coronavirus pandemic.</a:t>
            </a:r>
          </a:p>
          <a:p>
            <a:pPr lvl="1"/>
            <a:r>
              <a:rPr lang="en-US" dirty="0"/>
              <a:t>Debt levels relative to the size of the economy (GDP) are now comparable to the early 1960s.</a:t>
            </a:r>
          </a:p>
          <a:p>
            <a:pPr lvl="1"/>
            <a:r>
              <a:rPr lang="en-US" b="1" dirty="0"/>
              <a:t>UK Debt interest costs </a:t>
            </a:r>
            <a:r>
              <a:rPr lang="en-US" dirty="0"/>
              <a:t>now account for </a:t>
            </a:r>
            <a:r>
              <a:rPr lang="en-US" b="1" dirty="0"/>
              <a:t>10% of all government spending </a:t>
            </a:r>
            <a:r>
              <a:rPr lang="en-US" dirty="0"/>
              <a:t>as central banks raise interest rates to combat high inflation.</a:t>
            </a:r>
          </a:p>
        </p:txBody>
      </p:sp>
      <p:sp>
        <p:nvSpPr>
          <p:cNvPr id="4" name="Slide Number Placeholder 3">
            <a:extLst>
              <a:ext uri="{FF2B5EF4-FFF2-40B4-BE49-F238E27FC236}">
                <a16:creationId xmlns:a16="http://schemas.microsoft.com/office/drawing/2014/main" id="{26488907-753C-E534-D182-CFBE765C009A}"/>
              </a:ext>
            </a:extLst>
          </p:cNvPr>
          <p:cNvSpPr>
            <a:spLocks noGrp="1"/>
          </p:cNvSpPr>
          <p:nvPr>
            <p:ph type="sldNum" sz="quarter" idx="12"/>
          </p:nvPr>
        </p:nvSpPr>
        <p:spPr/>
        <p:txBody>
          <a:bodyPr/>
          <a:lstStyle/>
          <a:p>
            <a:fld id="{C139C7F5-4A1B-8C41-8C8B-667C7008A2C1}" type="slidenum">
              <a:rPr lang="en-GB" altLang="en-US" smtClean="0"/>
              <a:pPr/>
              <a:t>2</a:t>
            </a:fld>
            <a:endParaRPr lang="en-GB" altLang="en-US" dirty="0"/>
          </a:p>
        </p:txBody>
      </p:sp>
    </p:spTree>
    <p:extLst>
      <p:ext uri="{BB962C8B-B14F-4D97-AF65-F5344CB8AC3E}">
        <p14:creationId xmlns:p14="http://schemas.microsoft.com/office/powerpoint/2010/main" val="3117376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3EB8-B1E2-5FDC-EB8C-6F3DC167942E}"/>
              </a:ext>
            </a:extLst>
          </p:cNvPr>
          <p:cNvSpPr>
            <a:spLocks noGrp="1"/>
          </p:cNvSpPr>
          <p:nvPr>
            <p:ph type="title"/>
          </p:nvPr>
        </p:nvSpPr>
        <p:spPr/>
        <p:txBody>
          <a:bodyPr/>
          <a:lstStyle/>
          <a:p>
            <a:r>
              <a:rPr lang="en-US" sz="3200" b="1" dirty="0">
                <a:latin typeface="+mn-lt"/>
              </a:rPr>
              <a:t>How is the Budget Deficit Funded?</a:t>
            </a:r>
          </a:p>
        </p:txBody>
      </p:sp>
      <p:sp>
        <p:nvSpPr>
          <p:cNvPr id="3" name="Content Placeholder 2">
            <a:extLst>
              <a:ext uri="{FF2B5EF4-FFF2-40B4-BE49-F238E27FC236}">
                <a16:creationId xmlns:a16="http://schemas.microsoft.com/office/drawing/2014/main" id="{AC683FCE-382C-A93E-DEC7-10A39F17CC7F}"/>
              </a:ext>
            </a:extLst>
          </p:cNvPr>
          <p:cNvSpPr>
            <a:spLocks noGrp="1"/>
          </p:cNvSpPr>
          <p:nvPr>
            <p:ph idx="1"/>
          </p:nvPr>
        </p:nvSpPr>
        <p:spPr>
          <a:xfrm>
            <a:off x="628650" y="1628800"/>
            <a:ext cx="7886700" cy="4548163"/>
          </a:xfrm>
        </p:spPr>
        <p:txBody>
          <a:bodyPr/>
          <a:lstStyle/>
          <a:p>
            <a:r>
              <a:rPr lang="en-US" b="1" dirty="0"/>
              <a:t>Government Bonds:</a:t>
            </a:r>
          </a:p>
          <a:p>
            <a:pPr lvl="1"/>
            <a:r>
              <a:rPr lang="en-US" dirty="0"/>
              <a:t>The budget deficit is financed primarily through the sale of </a:t>
            </a:r>
            <a:r>
              <a:rPr lang="en-US" b="1" dirty="0"/>
              <a:t>government bonds</a:t>
            </a:r>
            <a:r>
              <a:rPr lang="en-US" dirty="0"/>
              <a:t>, which are interest-paying "IOUs" issued by the government to investors.</a:t>
            </a:r>
          </a:p>
          <a:p>
            <a:r>
              <a:rPr lang="en-US" b="1" dirty="0"/>
              <a:t>Who Purchases Government Bonds?</a:t>
            </a:r>
          </a:p>
          <a:p>
            <a:pPr lvl="1"/>
            <a:r>
              <a:rPr lang="en-US" b="1" dirty="0"/>
              <a:t>Pension funds </a:t>
            </a:r>
            <a:r>
              <a:rPr lang="en-US" dirty="0"/>
              <a:t>and </a:t>
            </a:r>
            <a:r>
              <a:rPr lang="en-US" b="1" dirty="0"/>
              <a:t>insurance companies</a:t>
            </a:r>
            <a:r>
              <a:rPr lang="en-US" dirty="0"/>
              <a:t>.</a:t>
            </a:r>
          </a:p>
          <a:p>
            <a:pPr lvl="1"/>
            <a:r>
              <a:rPr lang="en-US" b="1" dirty="0"/>
              <a:t>Banks</a:t>
            </a:r>
            <a:r>
              <a:rPr lang="en-US" dirty="0"/>
              <a:t> and </a:t>
            </a:r>
            <a:r>
              <a:rPr lang="en-US" b="1" dirty="0"/>
              <a:t>other financial institutions.</a:t>
            </a:r>
          </a:p>
          <a:p>
            <a:pPr lvl="1"/>
            <a:r>
              <a:rPr lang="en-US" b="1" dirty="0"/>
              <a:t>Overseas investors</a:t>
            </a:r>
            <a:r>
              <a:rPr lang="en-US" dirty="0"/>
              <a:t>.</a:t>
            </a:r>
          </a:p>
          <a:p>
            <a:pPr lvl="1"/>
            <a:r>
              <a:rPr lang="en-US" b="1" dirty="0"/>
              <a:t>Bank of England </a:t>
            </a:r>
            <a:r>
              <a:rPr lang="en-US" dirty="0"/>
              <a:t>(QE) bought in secondary market.</a:t>
            </a:r>
          </a:p>
          <a:p>
            <a:r>
              <a:rPr lang="en-US" b="1" dirty="0"/>
              <a:t>Secondary Markets:</a:t>
            </a:r>
          </a:p>
          <a:p>
            <a:pPr lvl="1"/>
            <a:r>
              <a:rPr lang="en-US" dirty="0"/>
              <a:t>Once purchased, these bonds can be </a:t>
            </a:r>
            <a:r>
              <a:rPr lang="en-US" b="1" dirty="0"/>
              <a:t>traded by investors </a:t>
            </a:r>
            <a:r>
              <a:rPr lang="en-US" dirty="0"/>
              <a:t>on secondary markets, providing liquidity to the bond market.</a:t>
            </a:r>
          </a:p>
        </p:txBody>
      </p:sp>
      <p:sp>
        <p:nvSpPr>
          <p:cNvPr id="4" name="Slide Number Placeholder 3">
            <a:extLst>
              <a:ext uri="{FF2B5EF4-FFF2-40B4-BE49-F238E27FC236}">
                <a16:creationId xmlns:a16="http://schemas.microsoft.com/office/drawing/2014/main" id="{5B957596-6F7C-CDA1-A6C1-05280FB31F21}"/>
              </a:ext>
            </a:extLst>
          </p:cNvPr>
          <p:cNvSpPr>
            <a:spLocks noGrp="1"/>
          </p:cNvSpPr>
          <p:nvPr>
            <p:ph type="sldNum" sz="quarter" idx="12"/>
          </p:nvPr>
        </p:nvSpPr>
        <p:spPr/>
        <p:txBody>
          <a:bodyPr/>
          <a:lstStyle/>
          <a:p>
            <a:fld id="{C139C7F5-4A1B-8C41-8C8B-667C7008A2C1}" type="slidenum">
              <a:rPr lang="en-GB" altLang="en-US" smtClean="0"/>
              <a:pPr/>
              <a:t>20</a:t>
            </a:fld>
            <a:endParaRPr lang="en-GB" altLang="en-US"/>
          </a:p>
        </p:txBody>
      </p:sp>
    </p:spTree>
    <p:extLst>
      <p:ext uri="{BB962C8B-B14F-4D97-AF65-F5344CB8AC3E}">
        <p14:creationId xmlns:p14="http://schemas.microsoft.com/office/powerpoint/2010/main" val="3561109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6FA8E-36A6-C0A1-3DD4-11B858D5DCF1}"/>
              </a:ext>
            </a:extLst>
          </p:cNvPr>
          <p:cNvSpPr>
            <a:spLocks noGrp="1"/>
          </p:cNvSpPr>
          <p:nvPr>
            <p:ph type="title"/>
          </p:nvPr>
        </p:nvSpPr>
        <p:spPr>
          <a:xfrm>
            <a:off x="628650" y="112277"/>
            <a:ext cx="7886700" cy="1008661"/>
          </a:xfrm>
        </p:spPr>
        <p:txBody>
          <a:bodyPr/>
          <a:lstStyle/>
          <a:p>
            <a:r>
              <a:rPr lang="en-US" sz="3200" b="1" dirty="0">
                <a:latin typeface="+mn-lt"/>
              </a:rPr>
              <a:t>Who owns UK Debt?</a:t>
            </a:r>
          </a:p>
        </p:txBody>
      </p:sp>
      <p:sp>
        <p:nvSpPr>
          <p:cNvPr id="3" name="Content Placeholder 2">
            <a:extLst>
              <a:ext uri="{FF2B5EF4-FFF2-40B4-BE49-F238E27FC236}">
                <a16:creationId xmlns:a16="http://schemas.microsoft.com/office/drawing/2014/main" id="{EDC15F23-B204-869A-D2E7-3789BAB67619}"/>
              </a:ext>
            </a:extLst>
          </p:cNvPr>
          <p:cNvSpPr>
            <a:spLocks noGrp="1"/>
          </p:cNvSpPr>
          <p:nvPr>
            <p:ph idx="1"/>
          </p:nvPr>
        </p:nvSpPr>
        <p:spPr>
          <a:xfrm>
            <a:off x="635620" y="938894"/>
            <a:ext cx="7886700" cy="4980211"/>
          </a:xfrm>
        </p:spPr>
        <p:txBody>
          <a:bodyPr/>
          <a:lstStyle/>
          <a:p>
            <a:pPr marL="0" indent="0">
              <a:buNone/>
            </a:pPr>
            <a:r>
              <a:rPr lang="en-US" sz="1800" dirty="0"/>
              <a:t>The majority of UK debt used to be held by the UK private sector, in particular, UK insurance and pension funds. In recent years, the BoE has bought gilts taking its holding to 35% of UK public sector debt in 2021 (25% in 2024 due to QT).</a:t>
            </a:r>
          </a:p>
          <a:p>
            <a:pPr marL="0" indent="0">
              <a:buNone/>
            </a:pPr>
            <a:endParaRPr lang="en-US" dirty="0"/>
          </a:p>
        </p:txBody>
      </p:sp>
      <p:sp>
        <p:nvSpPr>
          <p:cNvPr id="4" name="Slide Number Placeholder 3">
            <a:extLst>
              <a:ext uri="{FF2B5EF4-FFF2-40B4-BE49-F238E27FC236}">
                <a16:creationId xmlns:a16="http://schemas.microsoft.com/office/drawing/2014/main" id="{5BD57636-A9EB-FADD-E9C3-85F852A434E8}"/>
              </a:ext>
            </a:extLst>
          </p:cNvPr>
          <p:cNvSpPr>
            <a:spLocks noGrp="1"/>
          </p:cNvSpPr>
          <p:nvPr>
            <p:ph type="sldNum" sz="quarter" idx="12"/>
          </p:nvPr>
        </p:nvSpPr>
        <p:spPr/>
        <p:txBody>
          <a:bodyPr/>
          <a:lstStyle/>
          <a:p>
            <a:fld id="{C139C7F5-4A1B-8C41-8C8B-667C7008A2C1}" type="slidenum">
              <a:rPr lang="en-GB" altLang="en-US" smtClean="0"/>
              <a:pPr/>
              <a:t>21</a:t>
            </a:fld>
            <a:endParaRPr lang="en-GB" altLang="en-US"/>
          </a:p>
        </p:txBody>
      </p:sp>
      <p:pic>
        <p:nvPicPr>
          <p:cNvPr id="6" name="Picture 5">
            <a:extLst>
              <a:ext uri="{FF2B5EF4-FFF2-40B4-BE49-F238E27FC236}">
                <a16:creationId xmlns:a16="http://schemas.microsoft.com/office/drawing/2014/main" id="{94B88363-5C34-3DDF-F8F7-349C3A19EFA5}"/>
              </a:ext>
            </a:extLst>
          </p:cNvPr>
          <p:cNvPicPr>
            <a:picLocks noChangeAspect="1"/>
          </p:cNvPicPr>
          <p:nvPr/>
        </p:nvPicPr>
        <p:blipFill>
          <a:blip r:embed="rId2"/>
          <a:stretch>
            <a:fillRect/>
          </a:stretch>
        </p:blipFill>
        <p:spPr>
          <a:xfrm>
            <a:off x="438292" y="1844824"/>
            <a:ext cx="8038846" cy="4414988"/>
          </a:xfrm>
          <a:prstGeom prst="rect">
            <a:avLst/>
          </a:prstGeom>
        </p:spPr>
      </p:pic>
      <p:sp>
        <p:nvSpPr>
          <p:cNvPr id="7" name="TextBox 6">
            <a:extLst>
              <a:ext uri="{FF2B5EF4-FFF2-40B4-BE49-F238E27FC236}">
                <a16:creationId xmlns:a16="http://schemas.microsoft.com/office/drawing/2014/main" id="{86136CEA-C58F-5538-0C19-00CB8F33F4D0}"/>
              </a:ext>
            </a:extLst>
          </p:cNvPr>
          <p:cNvSpPr txBox="1"/>
          <p:nvPr/>
        </p:nvSpPr>
        <p:spPr>
          <a:xfrm>
            <a:off x="427244" y="6259811"/>
            <a:ext cx="8049894" cy="646331"/>
          </a:xfrm>
          <a:prstGeom prst="rect">
            <a:avLst/>
          </a:prstGeom>
          <a:noFill/>
        </p:spPr>
        <p:txBody>
          <a:bodyPr wrap="square" rtlCol="0">
            <a:spAutoFit/>
          </a:bodyPr>
          <a:lstStyle/>
          <a:p>
            <a:r>
              <a:rPr lang="en-US" sz="1200" dirty="0">
                <a:hlinkClick r:id="rId3"/>
              </a:rPr>
              <a:t>https://assets.publishing.service.gov.uk/government/uploads/system/uploads/attachment_data/file/1062459/DMR_2022-23.pdf</a:t>
            </a:r>
            <a:endParaRPr lang="en-US" sz="1200" dirty="0"/>
          </a:p>
          <a:p>
            <a:endParaRPr lang="en-US" sz="1200" dirty="0"/>
          </a:p>
        </p:txBody>
      </p:sp>
    </p:spTree>
    <p:extLst>
      <p:ext uri="{BB962C8B-B14F-4D97-AF65-F5344CB8AC3E}">
        <p14:creationId xmlns:p14="http://schemas.microsoft.com/office/powerpoint/2010/main" val="3997608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F76687-76E2-CA21-D0B9-40C987C0E859}"/>
              </a:ext>
            </a:extLst>
          </p:cNvPr>
          <p:cNvPicPr>
            <a:picLocks noChangeAspect="1"/>
          </p:cNvPicPr>
          <p:nvPr/>
        </p:nvPicPr>
        <p:blipFill>
          <a:blip r:embed="rId2"/>
          <a:stretch>
            <a:fillRect/>
          </a:stretch>
        </p:blipFill>
        <p:spPr>
          <a:xfrm>
            <a:off x="323528" y="1124745"/>
            <a:ext cx="8496944" cy="5256584"/>
          </a:xfrm>
          <a:prstGeom prst="rect">
            <a:avLst/>
          </a:prstGeom>
        </p:spPr>
      </p:pic>
      <p:sp>
        <p:nvSpPr>
          <p:cNvPr id="6" name="TextBox 5">
            <a:extLst>
              <a:ext uri="{FF2B5EF4-FFF2-40B4-BE49-F238E27FC236}">
                <a16:creationId xmlns:a16="http://schemas.microsoft.com/office/drawing/2014/main" id="{AFFF1055-37DB-B24A-E164-18F74A62EF48}"/>
              </a:ext>
            </a:extLst>
          </p:cNvPr>
          <p:cNvSpPr txBox="1"/>
          <p:nvPr/>
        </p:nvSpPr>
        <p:spPr>
          <a:xfrm>
            <a:off x="4796004" y="4365104"/>
            <a:ext cx="1558672" cy="740587"/>
          </a:xfrm>
          <a:prstGeom prst="rect">
            <a:avLst/>
          </a:prstGeom>
          <a:solidFill>
            <a:schemeClr val="tx2">
              <a:lumMod val="20000"/>
              <a:lumOff val="80000"/>
            </a:schemeClr>
          </a:solidFill>
          <a:ln w="28575">
            <a:noFill/>
          </a:ln>
        </p:spPr>
        <p:txBody>
          <a:bodyPr wrap="square" rtlCol="0">
            <a:spAutoFit/>
          </a:bodyPr>
          <a:lstStyle/>
          <a:p>
            <a:pPr defTabSz="713232">
              <a:spcAft>
                <a:spcPts val="600"/>
              </a:spcAft>
            </a:pPr>
            <a:r>
              <a:rPr lang="en-US" sz="1404" b="1" kern="1200" dirty="0">
                <a:solidFill>
                  <a:schemeClr val="tx1"/>
                </a:solidFill>
                <a:latin typeface="+mn-lt"/>
                <a:ea typeface="+mn-ea"/>
                <a:cs typeface="+mn-cs"/>
              </a:rPr>
              <a:t>Potential £100bn </a:t>
            </a:r>
            <a:r>
              <a:rPr lang="en-US" sz="1404" b="1" i="1" kern="1200" dirty="0">
                <a:solidFill>
                  <a:schemeClr val="tx1"/>
                </a:solidFill>
                <a:latin typeface="+mn-lt"/>
                <a:ea typeface="+mn-ea"/>
                <a:cs typeface="+mn-cs"/>
              </a:rPr>
              <a:t>net</a:t>
            </a:r>
            <a:r>
              <a:rPr lang="en-US" sz="1404" b="1" kern="1200" dirty="0">
                <a:solidFill>
                  <a:schemeClr val="tx1"/>
                </a:solidFill>
                <a:latin typeface="+mn-lt"/>
                <a:ea typeface="+mn-ea"/>
                <a:cs typeface="+mn-cs"/>
              </a:rPr>
              <a:t> loss over lifetime of QE</a:t>
            </a:r>
            <a:endParaRPr lang="en-US" b="1" dirty="0"/>
          </a:p>
        </p:txBody>
      </p:sp>
      <p:cxnSp>
        <p:nvCxnSpPr>
          <p:cNvPr id="8" name="Straight Arrow Connector 7">
            <a:extLst>
              <a:ext uri="{FF2B5EF4-FFF2-40B4-BE49-F238E27FC236}">
                <a16:creationId xmlns:a16="http://schemas.microsoft.com/office/drawing/2014/main" id="{A6A83660-BDB8-B563-9CBB-86556A1CBBFB}"/>
              </a:ext>
            </a:extLst>
          </p:cNvPr>
          <p:cNvCxnSpPr>
            <a:cxnSpLocks/>
          </p:cNvCxnSpPr>
          <p:nvPr/>
        </p:nvCxnSpPr>
        <p:spPr>
          <a:xfrm>
            <a:off x="6457950" y="4920544"/>
            <a:ext cx="1753696" cy="370293"/>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02E69A50-87E6-E6A2-3B83-35AB68033BEC}"/>
              </a:ext>
            </a:extLst>
          </p:cNvPr>
          <p:cNvSpPr txBox="1"/>
          <p:nvPr/>
        </p:nvSpPr>
        <p:spPr>
          <a:xfrm>
            <a:off x="1187624" y="1528150"/>
            <a:ext cx="1692187" cy="954107"/>
          </a:xfrm>
          <a:prstGeom prst="rect">
            <a:avLst/>
          </a:prstGeom>
          <a:solidFill>
            <a:schemeClr val="bg1"/>
          </a:solidFill>
          <a:ln w="28575">
            <a:noFill/>
          </a:ln>
        </p:spPr>
        <p:txBody>
          <a:bodyPr wrap="square" rtlCol="0">
            <a:spAutoFit/>
          </a:bodyPr>
          <a:lstStyle/>
          <a:p>
            <a:pPr defTabSz="713232">
              <a:spcAft>
                <a:spcPts val="600"/>
              </a:spcAft>
            </a:pPr>
            <a:r>
              <a:rPr lang="en-US" sz="1400" b="1" kern="1200" dirty="0">
                <a:solidFill>
                  <a:schemeClr val="tx1"/>
                </a:solidFill>
                <a:latin typeface="+mn-lt"/>
                <a:ea typeface="+mn-ea"/>
                <a:cs typeface="+mn-cs"/>
              </a:rPr>
              <a:t>BoE has paid the Treasury £124bn in QE profits (Mar ‘09 to Dec ‘22)</a:t>
            </a:r>
            <a:endParaRPr lang="en-US" sz="1400" b="1" dirty="0"/>
          </a:p>
        </p:txBody>
      </p:sp>
      <p:cxnSp>
        <p:nvCxnSpPr>
          <p:cNvPr id="14" name="Straight Arrow Connector 13">
            <a:extLst>
              <a:ext uri="{FF2B5EF4-FFF2-40B4-BE49-F238E27FC236}">
                <a16:creationId xmlns:a16="http://schemas.microsoft.com/office/drawing/2014/main" id="{49B28E75-544B-B2F2-2F6B-D25E9EEE1D21}"/>
              </a:ext>
            </a:extLst>
          </p:cNvPr>
          <p:cNvCxnSpPr>
            <a:cxnSpLocks/>
            <a:stCxn id="12" idx="3"/>
          </p:cNvCxnSpPr>
          <p:nvPr/>
        </p:nvCxnSpPr>
        <p:spPr>
          <a:xfrm>
            <a:off x="2879811" y="2005204"/>
            <a:ext cx="1544020" cy="0"/>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34" name="Slide Number Placeholder 33">
            <a:extLst>
              <a:ext uri="{FF2B5EF4-FFF2-40B4-BE49-F238E27FC236}">
                <a16:creationId xmlns:a16="http://schemas.microsoft.com/office/drawing/2014/main" id="{E2223BFD-47CE-9230-5EE8-8AF196B4C618}"/>
              </a:ext>
            </a:extLst>
          </p:cNvPr>
          <p:cNvSpPr>
            <a:spLocks noGrp="1"/>
          </p:cNvSpPr>
          <p:nvPr>
            <p:ph type="sldNum" sz="quarter" idx="12"/>
          </p:nvPr>
        </p:nvSpPr>
        <p:spPr/>
        <p:txBody>
          <a:bodyPr/>
          <a:lstStyle/>
          <a:p>
            <a:fld id="{6D8D7DCA-643F-445C-9183-E3A7BE6DD5F1}" type="slidenum">
              <a:rPr lang="en-GB" smtClean="0"/>
              <a:t>22</a:t>
            </a:fld>
            <a:endParaRPr lang="en-GB"/>
          </a:p>
        </p:txBody>
      </p:sp>
      <p:sp>
        <p:nvSpPr>
          <p:cNvPr id="3" name="TextBox 2">
            <a:extLst>
              <a:ext uri="{FF2B5EF4-FFF2-40B4-BE49-F238E27FC236}">
                <a16:creationId xmlns:a16="http://schemas.microsoft.com/office/drawing/2014/main" id="{FC79D9A9-673B-517B-0B86-615E5AE0CC20}"/>
              </a:ext>
            </a:extLst>
          </p:cNvPr>
          <p:cNvSpPr txBox="1"/>
          <p:nvPr/>
        </p:nvSpPr>
        <p:spPr>
          <a:xfrm>
            <a:off x="6766075" y="2482257"/>
            <a:ext cx="1692187" cy="646331"/>
          </a:xfrm>
          <a:prstGeom prst="rect">
            <a:avLst/>
          </a:prstGeom>
          <a:solidFill>
            <a:schemeClr val="bg1"/>
          </a:solidFill>
          <a:ln>
            <a:solidFill>
              <a:schemeClr val="tx1"/>
            </a:solidFill>
          </a:ln>
        </p:spPr>
        <p:txBody>
          <a:bodyPr wrap="square" rtlCol="0">
            <a:spAutoFit/>
          </a:bodyPr>
          <a:lstStyle/>
          <a:p>
            <a:r>
              <a:rPr lang="en-US" dirty="0">
                <a:solidFill>
                  <a:srgbClr val="FF0000"/>
                </a:solidFill>
              </a:rPr>
              <a:t>A £224bn debt headache?</a:t>
            </a:r>
          </a:p>
        </p:txBody>
      </p:sp>
      <p:sp>
        <p:nvSpPr>
          <p:cNvPr id="4" name="Title 3">
            <a:extLst>
              <a:ext uri="{FF2B5EF4-FFF2-40B4-BE49-F238E27FC236}">
                <a16:creationId xmlns:a16="http://schemas.microsoft.com/office/drawing/2014/main" id="{747D9CAE-97C1-0447-6A53-69FD59854B43}"/>
              </a:ext>
            </a:extLst>
          </p:cNvPr>
          <p:cNvSpPr>
            <a:spLocks noGrp="1"/>
          </p:cNvSpPr>
          <p:nvPr>
            <p:ph type="title"/>
          </p:nvPr>
        </p:nvSpPr>
        <p:spPr>
          <a:xfrm>
            <a:off x="628650" y="365127"/>
            <a:ext cx="7886700" cy="685972"/>
          </a:xfrm>
        </p:spPr>
        <p:txBody>
          <a:bodyPr/>
          <a:lstStyle/>
          <a:p>
            <a:r>
              <a:rPr lang="en-US" sz="3200" b="1" dirty="0">
                <a:latin typeface="+mn-lt"/>
              </a:rPr>
              <a:t>BoE QE: Losses &amp; National Debt</a:t>
            </a:r>
          </a:p>
        </p:txBody>
      </p:sp>
    </p:spTree>
    <p:extLst>
      <p:ext uri="{BB962C8B-B14F-4D97-AF65-F5344CB8AC3E}">
        <p14:creationId xmlns:p14="http://schemas.microsoft.com/office/powerpoint/2010/main" val="3576718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21479-5A76-61F9-8FDF-FD0E8F467F9F}"/>
              </a:ext>
            </a:extLst>
          </p:cNvPr>
          <p:cNvSpPr>
            <a:spLocks noGrp="1"/>
          </p:cNvSpPr>
          <p:nvPr>
            <p:ph type="title"/>
          </p:nvPr>
        </p:nvSpPr>
        <p:spPr/>
        <p:txBody>
          <a:bodyPr/>
          <a:lstStyle/>
          <a:p>
            <a:r>
              <a:rPr lang="en-US" sz="3200" b="1" dirty="0">
                <a:latin typeface="+mn-lt"/>
              </a:rPr>
              <a:t>Interest Cost on Government Borrowing</a:t>
            </a:r>
          </a:p>
        </p:txBody>
      </p:sp>
      <p:sp>
        <p:nvSpPr>
          <p:cNvPr id="3" name="Content Placeholder 2">
            <a:extLst>
              <a:ext uri="{FF2B5EF4-FFF2-40B4-BE49-F238E27FC236}">
                <a16:creationId xmlns:a16="http://schemas.microsoft.com/office/drawing/2014/main" id="{1896973B-5ED0-90AE-47C6-771ADC7182E4}"/>
              </a:ext>
            </a:extLst>
          </p:cNvPr>
          <p:cNvSpPr>
            <a:spLocks noGrp="1"/>
          </p:cNvSpPr>
          <p:nvPr>
            <p:ph idx="1"/>
          </p:nvPr>
        </p:nvSpPr>
        <p:spPr>
          <a:xfrm>
            <a:off x="628650" y="1690689"/>
            <a:ext cx="7886700" cy="4486274"/>
          </a:xfrm>
        </p:spPr>
        <p:txBody>
          <a:bodyPr/>
          <a:lstStyle/>
          <a:p>
            <a:r>
              <a:rPr lang="en-US" b="1" dirty="0"/>
              <a:t>Significant Cost:</a:t>
            </a:r>
          </a:p>
          <a:p>
            <a:pPr lvl="1"/>
            <a:r>
              <a:rPr lang="en-US" dirty="0"/>
              <a:t>In </a:t>
            </a:r>
            <a:r>
              <a:rPr lang="en-US" b="1" dirty="0"/>
              <a:t>2023/24</a:t>
            </a:r>
            <a:r>
              <a:rPr lang="en-US" dirty="0"/>
              <a:t>, the government spent </a:t>
            </a:r>
            <a:r>
              <a:rPr lang="en-US" b="1" dirty="0"/>
              <a:t>£116 billion </a:t>
            </a:r>
            <a:r>
              <a:rPr lang="en-US" dirty="0"/>
              <a:t>on debt interest.</a:t>
            </a:r>
          </a:p>
          <a:p>
            <a:pPr lvl="1"/>
            <a:r>
              <a:rPr lang="en-US" dirty="0"/>
              <a:t>This amount is equivalent to:</a:t>
            </a:r>
          </a:p>
          <a:p>
            <a:pPr lvl="2"/>
            <a:r>
              <a:rPr lang="en-US" sz="1800" b="1" dirty="0"/>
              <a:t>3.8% of GDP vs. 1.7% in 2018/19 (3.1% in the US).</a:t>
            </a:r>
          </a:p>
          <a:p>
            <a:pPr lvl="2"/>
            <a:r>
              <a:rPr lang="en-US" sz="1800" b="1" dirty="0"/>
              <a:t>10% of total government spending (20% in the US).</a:t>
            </a:r>
          </a:p>
          <a:p>
            <a:r>
              <a:rPr lang="en-US" b="1" dirty="0"/>
              <a:t>Recent Trends:</a:t>
            </a:r>
          </a:p>
          <a:p>
            <a:pPr lvl="1"/>
            <a:r>
              <a:rPr lang="en-US" dirty="0"/>
              <a:t>Over the last 2 years, debt interest payments have </a:t>
            </a:r>
            <a:r>
              <a:rPr lang="en-US" b="1" dirty="0"/>
              <a:t>increased significantly</a:t>
            </a:r>
            <a:r>
              <a:rPr lang="en-US" dirty="0"/>
              <a:t>, as BoE </a:t>
            </a:r>
            <a:r>
              <a:rPr lang="en-US" dirty="0" err="1"/>
              <a:t>normalises</a:t>
            </a:r>
            <a:r>
              <a:rPr lang="en-US" dirty="0"/>
              <a:t> policy and the fight against inflation.</a:t>
            </a:r>
          </a:p>
          <a:p>
            <a:r>
              <a:rPr lang="en-US" b="1" dirty="0"/>
              <a:t>Key Reasons:</a:t>
            </a:r>
          </a:p>
          <a:p>
            <a:pPr lvl="1"/>
            <a:r>
              <a:rPr lang="en-US" dirty="0"/>
              <a:t>Inflation-Linked Debt:</a:t>
            </a:r>
          </a:p>
          <a:p>
            <a:pPr lvl="2"/>
            <a:r>
              <a:rPr lang="en-US" sz="1800" dirty="0"/>
              <a:t>Around </a:t>
            </a:r>
            <a:r>
              <a:rPr lang="en-US" sz="1800" b="1" dirty="0"/>
              <a:t>one-quarter of government debt</a:t>
            </a:r>
            <a:r>
              <a:rPr lang="en-US" sz="1800" dirty="0"/>
              <a:t> is linked to inflation, which accelerated during </a:t>
            </a:r>
            <a:r>
              <a:rPr lang="en-US" sz="1800" b="1" dirty="0"/>
              <a:t>2022/23</a:t>
            </a:r>
            <a:r>
              <a:rPr lang="en-US" sz="1800" dirty="0"/>
              <a:t>, increasing interest costs.</a:t>
            </a:r>
          </a:p>
          <a:p>
            <a:r>
              <a:rPr lang="en-US" b="1" dirty="0"/>
              <a:t>Rising Interest Rates:</a:t>
            </a:r>
          </a:p>
          <a:p>
            <a:pPr lvl="1"/>
            <a:r>
              <a:rPr lang="en-US" dirty="0"/>
              <a:t>Higher interest rates further increased the cost of servicing debt.</a:t>
            </a:r>
          </a:p>
        </p:txBody>
      </p:sp>
      <p:sp>
        <p:nvSpPr>
          <p:cNvPr id="4" name="Slide Number Placeholder 3">
            <a:extLst>
              <a:ext uri="{FF2B5EF4-FFF2-40B4-BE49-F238E27FC236}">
                <a16:creationId xmlns:a16="http://schemas.microsoft.com/office/drawing/2014/main" id="{B5F65D2A-1803-B7EE-66F0-982C42990BF1}"/>
              </a:ext>
            </a:extLst>
          </p:cNvPr>
          <p:cNvSpPr>
            <a:spLocks noGrp="1"/>
          </p:cNvSpPr>
          <p:nvPr>
            <p:ph type="sldNum" sz="quarter" idx="12"/>
          </p:nvPr>
        </p:nvSpPr>
        <p:spPr/>
        <p:txBody>
          <a:bodyPr/>
          <a:lstStyle/>
          <a:p>
            <a:fld id="{C139C7F5-4A1B-8C41-8C8B-667C7008A2C1}" type="slidenum">
              <a:rPr lang="en-GB" altLang="en-US" smtClean="0"/>
              <a:pPr/>
              <a:t>23</a:t>
            </a:fld>
            <a:endParaRPr lang="en-GB" altLang="en-US"/>
          </a:p>
        </p:txBody>
      </p:sp>
    </p:spTree>
    <p:extLst>
      <p:ext uri="{BB962C8B-B14F-4D97-AF65-F5344CB8AC3E}">
        <p14:creationId xmlns:p14="http://schemas.microsoft.com/office/powerpoint/2010/main" val="2059718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graph showing a line of debt&#10;&#10;Description automatically generated with medium confidence">
            <a:extLst>
              <a:ext uri="{FF2B5EF4-FFF2-40B4-BE49-F238E27FC236}">
                <a16:creationId xmlns:a16="http://schemas.microsoft.com/office/drawing/2014/main" id="{A841FC65-D0CD-FF5B-2D7A-C7C345021D8C}"/>
              </a:ext>
            </a:extLst>
          </p:cNvPr>
          <p:cNvPicPr>
            <a:picLocks noGrp="1" noChangeAspect="1"/>
          </p:cNvPicPr>
          <p:nvPr>
            <p:ph idx="1"/>
          </p:nvPr>
        </p:nvPicPr>
        <p:blipFill>
          <a:blip r:embed="rId2"/>
          <a:stretch>
            <a:fillRect/>
          </a:stretch>
        </p:blipFill>
        <p:spPr>
          <a:xfrm>
            <a:off x="482600" y="1394523"/>
            <a:ext cx="8178799" cy="4068953"/>
          </a:xfrm>
          <a:prstGeom prst="rect">
            <a:avLst/>
          </a:prstGeom>
        </p:spPr>
      </p:pic>
      <p:sp>
        <p:nvSpPr>
          <p:cNvPr id="4" name="Slide Number Placeholder 3">
            <a:extLst>
              <a:ext uri="{FF2B5EF4-FFF2-40B4-BE49-F238E27FC236}">
                <a16:creationId xmlns:a16="http://schemas.microsoft.com/office/drawing/2014/main" id="{A61E172D-8721-53A9-993C-65950A2AE4A3}"/>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C139C7F5-4A1B-8C41-8C8B-667C7008A2C1}" type="slidenum">
              <a:rPr lang="en-US" altLang="en-US" sz="1200" smtClean="0">
                <a:solidFill>
                  <a:schemeClr val="tx1">
                    <a:tint val="75000"/>
                  </a:schemeClr>
                </a:solidFill>
              </a:rPr>
              <a:pPr>
                <a:spcAft>
                  <a:spcPts val="600"/>
                </a:spcAft>
              </a:pPr>
              <a:t>24</a:t>
            </a:fld>
            <a:endParaRPr lang="en-US" altLang="en-US" sz="1200">
              <a:solidFill>
                <a:schemeClr val="tx1">
                  <a:tint val="75000"/>
                </a:schemeClr>
              </a:solidFill>
            </a:endParaRPr>
          </a:p>
        </p:txBody>
      </p:sp>
      <p:sp>
        <p:nvSpPr>
          <p:cNvPr id="7" name="TextBox 6">
            <a:extLst>
              <a:ext uri="{FF2B5EF4-FFF2-40B4-BE49-F238E27FC236}">
                <a16:creationId xmlns:a16="http://schemas.microsoft.com/office/drawing/2014/main" id="{D77B50E2-6FF7-389F-8BC6-89D0122AA759}"/>
              </a:ext>
            </a:extLst>
          </p:cNvPr>
          <p:cNvSpPr txBox="1"/>
          <p:nvPr/>
        </p:nvSpPr>
        <p:spPr>
          <a:xfrm>
            <a:off x="482600" y="472857"/>
            <a:ext cx="7041727" cy="584775"/>
          </a:xfrm>
          <a:prstGeom prst="rect">
            <a:avLst/>
          </a:prstGeom>
          <a:noFill/>
        </p:spPr>
        <p:txBody>
          <a:bodyPr wrap="square" rtlCol="0">
            <a:spAutoFit/>
          </a:bodyPr>
          <a:lstStyle/>
          <a:p>
            <a:r>
              <a:rPr lang="en-US" sz="3200" b="1" dirty="0"/>
              <a:t>UK National Debt Interest as % of GDP</a:t>
            </a:r>
          </a:p>
        </p:txBody>
      </p:sp>
      <p:sp>
        <p:nvSpPr>
          <p:cNvPr id="8" name="TextBox 7">
            <a:extLst>
              <a:ext uri="{FF2B5EF4-FFF2-40B4-BE49-F238E27FC236}">
                <a16:creationId xmlns:a16="http://schemas.microsoft.com/office/drawing/2014/main" id="{9F3E995E-CC83-E6A2-B9E4-68EB3BD89278}"/>
              </a:ext>
            </a:extLst>
          </p:cNvPr>
          <p:cNvSpPr txBox="1"/>
          <p:nvPr/>
        </p:nvSpPr>
        <p:spPr>
          <a:xfrm>
            <a:off x="539552" y="5707183"/>
            <a:ext cx="1440160" cy="276999"/>
          </a:xfrm>
          <a:prstGeom prst="rect">
            <a:avLst/>
          </a:prstGeom>
          <a:noFill/>
        </p:spPr>
        <p:txBody>
          <a:bodyPr wrap="square" rtlCol="0">
            <a:spAutoFit/>
          </a:bodyPr>
          <a:lstStyle/>
          <a:p>
            <a:r>
              <a:rPr lang="en-US" sz="1200" dirty="0"/>
              <a:t>Source: OBR</a:t>
            </a:r>
          </a:p>
        </p:txBody>
      </p:sp>
    </p:spTree>
    <p:extLst>
      <p:ext uri="{BB962C8B-B14F-4D97-AF65-F5344CB8AC3E}">
        <p14:creationId xmlns:p14="http://schemas.microsoft.com/office/powerpoint/2010/main" val="3184030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4EA66-2B22-BD27-4126-CB8635BA1573}"/>
              </a:ext>
            </a:extLst>
          </p:cNvPr>
          <p:cNvSpPr>
            <a:spLocks noGrp="1"/>
          </p:cNvSpPr>
          <p:nvPr>
            <p:ph type="title"/>
          </p:nvPr>
        </p:nvSpPr>
        <p:spPr>
          <a:xfrm>
            <a:off x="628650" y="136525"/>
            <a:ext cx="7886700" cy="1204244"/>
          </a:xfrm>
        </p:spPr>
        <p:txBody>
          <a:bodyPr/>
          <a:lstStyle/>
          <a:p>
            <a:r>
              <a:rPr lang="en-US" sz="3200" b="1" dirty="0">
                <a:latin typeface="+mn-lt"/>
              </a:rPr>
              <a:t>What is the Structural Deficit?</a:t>
            </a:r>
          </a:p>
        </p:txBody>
      </p:sp>
      <p:sp>
        <p:nvSpPr>
          <p:cNvPr id="3" name="Content Placeholder 2">
            <a:extLst>
              <a:ext uri="{FF2B5EF4-FFF2-40B4-BE49-F238E27FC236}">
                <a16:creationId xmlns:a16="http://schemas.microsoft.com/office/drawing/2014/main" id="{9AD17664-4AA2-479E-5E81-FE394E0D1F52}"/>
              </a:ext>
            </a:extLst>
          </p:cNvPr>
          <p:cNvSpPr>
            <a:spLocks noGrp="1"/>
          </p:cNvSpPr>
          <p:nvPr>
            <p:ph idx="1"/>
          </p:nvPr>
        </p:nvSpPr>
        <p:spPr>
          <a:xfrm>
            <a:off x="539552" y="1196752"/>
            <a:ext cx="8208912" cy="4980211"/>
          </a:xfrm>
        </p:spPr>
        <p:txBody>
          <a:bodyPr/>
          <a:lstStyle/>
          <a:p>
            <a:r>
              <a:rPr lang="en-US" dirty="0"/>
              <a:t>A budget deficit has </a:t>
            </a:r>
            <a:r>
              <a:rPr lang="en-US" b="1" dirty="0"/>
              <a:t>two components:</a:t>
            </a:r>
          </a:p>
          <a:p>
            <a:r>
              <a:rPr lang="en-US" b="1" dirty="0"/>
              <a:t>Cyclical Deficit: </a:t>
            </a:r>
            <a:r>
              <a:rPr lang="en-US" dirty="0"/>
              <a:t>Influenced by the state of the economy.</a:t>
            </a:r>
          </a:p>
          <a:p>
            <a:pPr lvl="1"/>
            <a:r>
              <a:rPr lang="en-US" b="1" dirty="0"/>
              <a:t>Booms: </a:t>
            </a:r>
            <a:r>
              <a:rPr lang="en-US" dirty="0"/>
              <a:t>Higher tax receipts and lower welfare spending reduce borrowing.</a:t>
            </a:r>
          </a:p>
          <a:p>
            <a:pPr lvl="1"/>
            <a:r>
              <a:rPr lang="en-US" b="1" dirty="0"/>
              <a:t>Recessions: </a:t>
            </a:r>
            <a:r>
              <a:rPr lang="en-US" dirty="0"/>
              <a:t>Lower tax receipts and higher welfare spending increase borrowing.</a:t>
            </a:r>
          </a:p>
          <a:p>
            <a:r>
              <a:rPr lang="en-US" b="1" dirty="0"/>
              <a:t>Structural Deficit: </a:t>
            </a:r>
            <a:r>
              <a:rPr lang="en-US" dirty="0"/>
              <a:t>The portion of the deficit </a:t>
            </a:r>
            <a:r>
              <a:rPr lang="en-US" b="1" dirty="0"/>
              <a:t>unrelated to the economic cycle</a:t>
            </a:r>
            <a:r>
              <a:rPr lang="en-US" dirty="0"/>
              <a:t>, which persists even when the economy is performing at its potential.</a:t>
            </a:r>
          </a:p>
          <a:p>
            <a:r>
              <a:rPr lang="en-US" b="1" dirty="0"/>
              <a:t>Why It Matters:</a:t>
            </a:r>
          </a:p>
          <a:p>
            <a:pPr lvl="1"/>
            <a:r>
              <a:rPr lang="en-US" dirty="0"/>
              <a:t>The structural deficit provides a </a:t>
            </a:r>
            <a:r>
              <a:rPr lang="en-US" b="1" dirty="0"/>
              <a:t>better indication </a:t>
            </a:r>
            <a:r>
              <a:rPr lang="en-US" dirty="0"/>
              <a:t>of the </a:t>
            </a:r>
            <a:r>
              <a:rPr lang="en-US" b="1" dirty="0"/>
              <a:t>underlying level of government </a:t>
            </a:r>
            <a:r>
              <a:rPr lang="en-US" dirty="0"/>
              <a:t>borrowing than the headline figure.</a:t>
            </a:r>
          </a:p>
          <a:p>
            <a:pPr lvl="1"/>
            <a:r>
              <a:rPr lang="en-US" dirty="0"/>
              <a:t>It highlights the part of the deficit that </a:t>
            </a:r>
            <a:r>
              <a:rPr lang="en-US" b="1" dirty="0"/>
              <a:t>will not disappear </a:t>
            </a:r>
            <a:r>
              <a:rPr lang="en-US" dirty="0"/>
              <a:t>as the economy recovers, reflecting long-term fiscal challenges.</a:t>
            </a:r>
          </a:p>
          <a:p>
            <a:r>
              <a:rPr lang="en-US" b="1" dirty="0"/>
              <a:t>Measurement Challenges:</a:t>
            </a:r>
          </a:p>
          <a:p>
            <a:pPr lvl="1"/>
            <a:r>
              <a:rPr lang="en-US" dirty="0"/>
              <a:t>The structural deficit </a:t>
            </a:r>
            <a:r>
              <a:rPr lang="en-US" b="1" dirty="0"/>
              <a:t>cannot be directly observed and </a:t>
            </a:r>
            <a:r>
              <a:rPr lang="en-US" dirty="0"/>
              <a:t>must be estimated.</a:t>
            </a:r>
          </a:p>
          <a:p>
            <a:pPr lvl="1"/>
            <a:r>
              <a:rPr lang="en-US" dirty="0"/>
              <a:t>Estimations are complex and often subject to interpretation, making it a </a:t>
            </a:r>
            <a:r>
              <a:rPr lang="en-US" b="1" dirty="0"/>
              <a:t>debated measure.</a:t>
            </a:r>
          </a:p>
        </p:txBody>
      </p:sp>
      <p:sp>
        <p:nvSpPr>
          <p:cNvPr id="4" name="Slide Number Placeholder 3">
            <a:extLst>
              <a:ext uri="{FF2B5EF4-FFF2-40B4-BE49-F238E27FC236}">
                <a16:creationId xmlns:a16="http://schemas.microsoft.com/office/drawing/2014/main" id="{37324231-51BC-182E-2D39-4F617C1AF1DF}"/>
              </a:ext>
            </a:extLst>
          </p:cNvPr>
          <p:cNvSpPr>
            <a:spLocks noGrp="1"/>
          </p:cNvSpPr>
          <p:nvPr>
            <p:ph type="sldNum" sz="quarter" idx="12"/>
          </p:nvPr>
        </p:nvSpPr>
        <p:spPr/>
        <p:txBody>
          <a:bodyPr/>
          <a:lstStyle/>
          <a:p>
            <a:fld id="{C139C7F5-4A1B-8C41-8C8B-667C7008A2C1}" type="slidenum">
              <a:rPr lang="en-GB" altLang="en-US" smtClean="0"/>
              <a:pPr/>
              <a:t>25</a:t>
            </a:fld>
            <a:endParaRPr lang="en-GB" altLang="en-US"/>
          </a:p>
        </p:txBody>
      </p:sp>
    </p:spTree>
    <p:extLst>
      <p:ext uri="{BB962C8B-B14F-4D97-AF65-F5344CB8AC3E}">
        <p14:creationId xmlns:p14="http://schemas.microsoft.com/office/powerpoint/2010/main" val="2875696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2D34CE9-5942-92E5-6BC1-5CC9583F9716}"/>
              </a:ext>
            </a:extLst>
          </p:cNvPr>
          <p:cNvPicPr>
            <a:picLocks noGrp="1" noChangeAspect="1"/>
          </p:cNvPicPr>
          <p:nvPr>
            <p:ph idx="1"/>
          </p:nvPr>
        </p:nvPicPr>
        <p:blipFill>
          <a:blip r:embed="rId2"/>
          <a:stretch>
            <a:fillRect/>
          </a:stretch>
        </p:blipFill>
        <p:spPr>
          <a:xfrm>
            <a:off x="634849" y="404664"/>
            <a:ext cx="7874300" cy="5809869"/>
          </a:xfrm>
          <a:prstGeom prst="rect">
            <a:avLst/>
          </a:prstGeom>
        </p:spPr>
      </p:pic>
      <p:sp>
        <p:nvSpPr>
          <p:cNvPr id="4" name="Slide Number Placeholder 3">
            <a:extLst>
              <a:ext uri="{FF2B5EF4-FFF2-40B4-BE49-F238E27FC236}">
                <a16:creationId xmlns:a16="http://schemas.microsoft.com/office/drawing/2014/main" id="{5977E0B4-126A-F628-9C72-A99ABB510B6A}"/>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C139C7F5-4A1B-8C41-8C8B-667C7008A2C1}" type="slidenum">
              <a:rPr lang="en-US" altLang="en-US" sz="1200" smtClean="0">
                <a:solidFill>
                  <a:schemeClr val="tx1">
                    <a:tint val="75000"/>
                  </a:schemeClr>
                </a:solidFill>
              </a:rPr>
              <a:pPr>
                <a:spcAft>
                  <a:spcPts val="600"/>
                </a:spcAft>
              </a:pPr>
              <a:t>26</a:t>
            </a:fld>
            <a:endParaRPr lang="en-US" altLang="en-US" sz="1200">
              <a:solidFill>
                <a:schemeClr val="tx1">
                  <a:tint val="75000"/>
                </a:schemeClr>
              </a:solidFill>
            </a:endParaRPr>
          </a:p>
        </p:txBody>
      </p:sp>
    </p:spTree>
    <p:extLst>
      <p:ext uri="{BB962C8B-B14F-4D97-AF65-F5344CB8AC3E}">
        <p14:creationId xmlns:p14="http://schemas.microsoft.com/office/powerpoint/2010/main" val="3611498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A49BE-04D9-02C8-B1B6-F9370AAD791E}"/>
              </a:ext>
            </a:extLst>
          </p:cNvPr>
          <p:cNvSpPr>
            <a:spLocks noGrp="1"/>
          </p:cNvSpPr>
          <p:nvPr>
            <p:ph type="title"/>
          </p:nvPr>
        </p:nvSpPr>
        <p:spPr>
          <a:xfrm>
            <a:off x="251520" y="188640"/>
            <a:ext cx="5167486" cy="682525"/>
          </a:xfrm>
        </p:spPr>
        <p:txBody>
          <a:bodyPr/>
          <a:lstStyle/>
          <a:p>
            <a:r>
              <a:rPr lang="en-US" sz="3200" b="1" dirty="0">
                <a:latin typeface="+mn-lt"/>
              </a:rPr>
              <a:t>National Debt Sustainability</a:t>
            </a:r>
          </a:p>
        </p:txBody>
      </p:sp>
      <p:sp>
        <p:nvSpPr>
          <p:cNvPr id="3" name="Content Placeholder 2">
            <a:extLst>
              <a:ext uri="{FF2B5EF4-FFF2-40B4-BE49-F238E27FC236}">
                <a16:creationId xmlns:a16="http://schemas.microsoft.com/office/drawing/2014/main" id="{C849FC4F-099E-BF6D-FF60-9FC646994A64}"/>
              </a:ext>
            </a:extLst>
          </p:cNvPr>
          <p:cNvSpPr>
            <a:spLocks noGrp="1"/>
          </p:cNvSpPr>
          <p:nvPr>
            <p:ph idx="1"/>
          </p:nvPr>
        </p:nvSpPr>
        <p:spPr>
          <a:xfrm>
            <a:off x="179512" y="871165"/>
            <a:ext cx="8784976" cy="5582171"/>
          </a:xfrm>
        </p:spPr>
        <p:txBody>
          <a:bodyPr/>
          <a:lstStyle/>
          <a:p>
            <a:r>
              <a:rPr lang="en-US" sz="2000" b="1" dirty="0"/>
              <a:t>UK has Monetary Sovereignty:</a:t>
            </a:r>
          </a:p>
          <a:p>
            <a:pPr lvl="2"/>
            <a:r>
              <a:rPr lang="en-US" sz="1700" dirty="0"/>
              <a:t>Prints its own currency (£).</a:t>
            </a:r>
          </a:p>
          <a:p>
            <a:pPr lvl="2"/>
            <a:r>
              <a:rPr lang="en-US" sz="1700" dirty="0"/>
              <a:t>Issues debt in its own currency (£).</a:t>
            </a:r>
          </a:p>
          <a:p>
            <a:pPr lvl="1"/>
            <a:r>
              <a:rPr lang="en-US" sz="1700" b="1" dirty="0"/>
              <a:t>Result: </a:t>
            </a:r>
            <a:r>
              <a:rPr lang="en-US" sz="1700" dirty="0"/>
              <a:t>A sovereign debt </a:t>
            </a:r>
            <a:r>
              <a:rPr lang="en-US" sz="1700" b="1" dirty="0"/>
              <a:t>default </a:t>
            </a:r>
            <a:r>
              <a:rPr lang="en-US" sz="1700" dirty="0"/>
              <a:t>is effectively </a:t>
            </a:r>
            <a:r>
              <a:rPr lang="en-US" sz="1700" b="1" dirty="0"/>
              <a:t>impossible</a:t>
            </a:r>
            <a:r>
              <a:rPr lang="en-US" sz="1700" dirty="0"/>
              <a:t> under these conditions.</a:t>
            </a:r>
          </a:p>
          <a:p>
            <a:r>
              <a:rPr lang="en-US" sz="2000" b="1" dirty="0"/>
              <a:t>No Fixed Threshold:</a:t>
            </a:r>
          </a:p>
          <a:p>
            <a:pPr lvl="1"/>
            <a:r>
              <a:rPr lang="en-US" sz="1700" dirty="0"/>
              <a:t>There is no predetermined debt-to-GDP ratio beyond which debt becomes unsustainable (?)</a:t>
            </a:r>
          </a:p>
          <a:p>
            <a:r>
              <a:rPr lang="en-US" sz="2000" b="1" dirty="0"/>
              <a:t>Potential Risks:</a:t>
            </a:r>
          </a:p>
          <a:p>
            <a:pPr lvl="1">
              <a:buFont typeface="Wingdings" panose="05000000000000000000" pitchFamily="2" charset="2"/>
              <a:buChar char="Ø"/>
            </a:pPr>
            <a:r>
              <a:rPr lang="en-US" sz="1700" b="1" dirty="0"/>
              <a:t>Debt Trap: </a:t>
            </a:r>
            <a:r>
              <a:rPr lang="en-US" sz="1700" dirty="0"/>
              <a:t>Occurs when the </a:t>
            </a:r>
            <a:r>
              <a:rPr lang="en-US" sz="1700" b="1" dirty="0"/>
              <a:t>debt-to-GDP ratio exceeds 100%</a:t>
            </a:r>
            <a:r>
              <a:rPr lang="en-US" sz="1700" dirty="0"/>
              <a:t>,</a:t>
            </a:r>
            <a:r>
              <a:rPr lang="en-US" sz="1700" b="1" dirty="0"/>
              <a:t> </a:t>
            </a:r>
            <a:r>
              <a:rPr lang="en-US" sz="1700" dirty="0"/>
              <a:t>and GDP growth falls below the interest rate on debt.</a:t>
            </a:r>
          </a:p>
          <a:p>
            <a:pPr lvl="1">
              <a:buFont typeface="Wingdings" panose="05000000000000000000" pitchFamily="2" charset="2"/>
              <a:buChar char="Ø"/>
            </a:pPr>
            <a:r>
              <a:rPr lang="en-US" sz="1700" b="1" dirty="0"/>
              <a:t>Fiscal Dominance: </a:t>
            </a:r>
            <a:r>
              <a:rPr lang="en-US" sz="1700" dirty="0"/>
              <a:t>Happens when the </a:t>
            </a:r>
            <a:r>
              <a:rPr lang="en-US" sz="1700" b="1" dirty="0"/>
              <a:t>BoE </a:t>
            </a:r>
            <a:r>
              <a:rPr lang="en-US" sz="1700" dirty="0"/>
              <a:t>is forced to print money (debt monetization) or keep interest rates low to finance deficits.</a:t>
            </a:r>
          </a:p>
          <a:p>
            <a:r>
              <a:rPr lang="en-US" sz="2000" b="1" dirty="0"/>
              <a:t>Risks from rising cost of government debt include:</a:t>
            </a:r>
          </a:p>
          <a:p>
            <a:pPr lvl="1"/>
            <a:r>
              <a:rPr lang="en-US" sz="1700" dirty="0"/>
              <a:t>Inflation eroding the value of money.</a:t>
            </a:r>
          </a:p>
          <a:p>
            <a:pPr lvl="1"/>
            <a:r>
              <a:rPr lang="en-US" sz="1700" dirty="0"/>
              <a:t>Loss of public trust in financial stability.</a:t>
            </a:r>
          </a:p>
          <a:p>
            <a:pPr lvl="1"/>
            <a:r>
              <a:rPr lang="en-US" sz="1700" dirty="0"/>
              <a:t>Credit rating downgrade (further increasing debt costs). </a:t>
            </a:r>
          </a:p>
          <a:p>
            <a:r>
              <a:rPr lang="en-US" sz="2000" b="1" dirty="0"/>
              <a:t>Consequences of Instability:</a:t>
            </a:r>
          </a:p>
          <a:p>
            <a:pPr lvl="1"/>
            <a:r>
              <a:rPr lang="en-US" sz="1700" dirty="0"/>
              <a:t>Reduced ability to respond to shocks (e.g., economic crises).</a:t>
            </a:r>
          </a:p>
          <a:p>
            <a:pPr lvl="1"/>
            <a:r>
              <a:rPr lang="en-US" sz="1700" dirty="0"/>
              <a:t>Challenges in providing public services.</a:t>
            </a:r>
          </a:p>
          <a:p>
            <a:pPr lvl="1"/>
            <a:r>
              <a:rPr lang="en-US" sz="1700" dirty="0"/>
              <a:t>Lower investment in future growth opportunities.</a:t>
            </a:r>
          </a:p>
        </p:txBody>
      </p:sp>
      <p:sp>
        <p:nvSpPr>
          <p:cNvPr id="4" name="Slide Number Placeholder 3">
            <a:extLst>
              <a:ext uri="{FF2B5EF4-FFF2-40B4-BE49-F238E27FC236}">
                <a16:creationId xmlns:a16="http://schemas.microsoft.com/office/drawing/2014/main" id="{47007894-4EB4-E421-0E16-65DAB6353887}"/>
              </a:ext>
            </a:extLst>
          </p:cNvPr>
          <p:cNvSpPr>
            <a:spLocks noGrp="1"/>
          </p:cNvSpPr>
          <p:nvPr>
            <p:ph type="sldNum" sz="quarter" idx="12"/>
          </p:nvPr>
        </p:nvSpPr>
        <p:spPr/>
        <p:txBody>
          <a:bodyPr/>
          <a:lstStyle/>
          <a:p>
            <a:fld id="{C139C7F5-4A1B-8C41-8C8B-667C7008A2C1}" type="slidenum">
              <a:rPr lang="en-GB" altLang="en-US" smtClean="0"/>
              <a:pPr/>
              <a:t>27</a:t>
            </a:fld>
            <a:endParaRPr lang="en-GB" altLang="en-US"/>
          </a:p>
        </p:txBody>
      </p:sp>
    </p:spTree>
    <p:extLst>
      <p:ext uri="{BB962C8B-B14F-4D97-AF65-F5344CB8AC3E}">
        <p14:creationId xmlns:p14="http://schemas.microsoft.com/office/powerpoint/2010/main" val="609862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5CF3F-923C-88CC-D900-BA726935724F}"/>
              </a:ext>
            </a:extLst>
          </p:cNvPr>
          <p:cNvSpPr>
            <a:spLocks noGrp="1"/>
          </p:cNvSpPr>
          <p:nvPr>
            <p:ph type="title"/>
          </p:nvPr>
        </p:nvSpPr>
        <p:spPr>
          <a:xfrm>
            <a:off x="547316" y="264328"/>
            <a:ext cx="6048672" cy="1109539"/>
          </a:xfrm>
        </p:spPr>
        <p:txBody>
          <a:bodyPr/>
          <a:lstStyle/>
          <a:p>
            <a:r>
              <a:rPr lang="en-US" sz="3200" b="1" dirty="0">
                <a:latin typeface="+mn-lt"/>
              </a:rPr>
              <a:t>Ways to Reduce National Debt (1)</a:t>
            </a:r>
          </a:p>
        </p:txBody>
      </p:sp>
      <p:sp>
        <p:nvSpPr>
          <p:cNvPr id="3" name="Content Placeholder 2">
            <a:extLst>
              <a:ext uri="{FF2B5EF4-FFF2-40B4-BE49-F238E27FC236}">
                <a16:creationId xmlns:a16="http://schemas.microsoft.com/office/drawing/2014/main" id="{EEC9C47C-6AED-8EE8-9000-C8BE841D6E8C}"/>
              </a:ext>
            </a:extLst>
          </p:cNvPr>
          <p:cNvSpPr>
            <a:spLocks noGrp="1"/>
          </p:cNvSpPr>
          <p:nvPr>
            <p:ph idx="1"/>
          </p:nvPr>
        </p:nvSpPr>
        <p:spPr>
          <a:xfrm>
            <a:off x="467544" y="1373867"/>
            <a:ext cx="8136904" cy="4791436"/>
          </a:xfrm>
        </p:spPr>
        <p:txBody>
          <a:bodyPr/>
          <a:lstStyle/>
          <a:p>
            <a:r>
              <a:rPr lang="en-US" b="1" dirty="0"/>
              <a:t>Increased Productivity:</a:t>
            </a:r>
          </a:p>
          <a:p>
            <a:pPr lvl="1"/>
            <a:r>
              <a:rPr lang="en-US" dirty="0"/>
              <a:t>Leverage advancements in AI and technology to drive efficiency and output.</a:t>
            </a:r>
          </a:p>
          <a:p>
            <a:r>
              <a:rPr lang="en-US" b="1" dirty="0"/>
              <a:t>Increasing the Working Population:</a:t>
            </a:r>
          </a:p>
          <a:p>
            <a:pPr lvl="1"/>
            <a:r>
              <a:rPr lang="en-US" dirty="0"/>
              <a:t>Encourage immigration to expand the labour force and boost economic activity.</a:t>
            </a:r>
          </a:p>
          <a:p>
            <a:r>
              <a:rPr lang="en-US" b="1" dirty="0"/>
              <a:t>Austerity:</a:t>
            </a:r>
          </a:p>
          <a:p>
            <a:pPr lvl="1"/>
            <a:r>
              <a:rPr lang="en-US" dirty="0"/>
              <a:t>Reduce public spending by making cuts to public services—a controversial approach (</a:t>
            </a:r>
            <a:r>
              <a:rPr lang="en-US" dirty="0" err="1"/>
              <a:t>esp</a:t>
            </a:r>
            <a:r>
              <a:rPr lang="en-US" dirty="0"/>
              <a:t> given </a:t>
            </a:r>
            <a:r>
              <a:rPr lang="en-US" dirty="0" err="1"/>
              <a:t>Labour’s</a:t>
            </a:r>
            <a:r>
              <a:rPr lang="en-US" dirty="0"/>
              <a:t> attacks on Tory policies around this).</a:t>
            </a:r>
          </a:p>
          <a:p>
            <a:r>
              <a:rPr lang="en-US" b="1" dirty="0"/>
              <a:t>Financial Repression:</a:t>
            </a:r>
          </a:p>
          <a:p>
            <a:pPr lvl="1"/>
            <a:r>
              <a:rPr lang="en-US" dirty="0"/>
              <a:t>Governments use measures to secure affordable funding, such as:</a:t>
            </a:r>
          </a:p>
          <a:p>
            <a:pPr lvl="2"/>
            <a:r>
              <a:rPr lang="en-US" sz="1800" dirty="0"/>
              <a:t>Forcing banks to hold </a:t>
            </a:r>
            <a:r>
              <a:rPr lang="en-US" sz="1800" b="1" dirty="0"/>
              <a:t>government bonds </a:t>
            </a:r>
            <a:r>
              <a:rPr lang="en-US" sz="1800" dirty="0"/>
              <a:t>to meet liquidity requirements.</a:t>
            </a:r>
          </a:p>
          <a:p>
            <a:pPr lvl="2"/>
            <a:r>
              <a:rPr lang="en-US" sz="1800" dirty="0"/>
              <a:t>Legal restrictions on level of </a:t>
            </a:r>
            <a:r>
              <a:rPr lang="en-US" sz="1800" b="1" dirty="0"/>
              <a:t>interest rates, credit allocation</a:t>
            </a:r>
            <a:r>
              <a:rPr lang="en-US" sz="1800" dirty="0"/>
              <a:t>, and </a:t>
            </a:r>
            <a:r>
              <a:rPr lang="en-US" sz="1800" b="1" dirty="0"/>
              <a:t>capital movements</a:t>
            </a:r>
            <a:r>
              <a:rPr lang="en-US" sz="1800" dirty="0"/>
              <a:t>.</a:t>
            </a:r>
          </a:p>
          <a:p>
            <a:r>
              <a:rPr lang="en-US" sz="2000" b="1" dirty="0"/>
              <a:t>Debt Restructuring:</a:t>
            </a:r>
          </a:p>
          <a:p>
            <a:pPr lvl="1"/>
            <a:r>
              <a:rPr lang="en-US" dirty="0"/>
              <a:t>Adjust repayment terms to ease fiscal pressures. </a:t>
            </a:r>
          </a:p>
          <a:p>
            <a:endParaRPr lang="en-US" sz="2400" dirty="0"/>
          </a:p>
        </p:txBody>
      </p:sp>
      <p:sp>
        <p:nvSpPr>
          <p:cNvPr id="4" name="Slide Number Placeholder 3">
            <a:extLst>
              <a:ext uri="{FF2B5EF4-FFF2-40B4-BE49-F238E27FC236}">
                <a16:creationId xmlns:a16="http://schemas.microsoft.com/office/drawing/2014/main" id="{73985A1A-CF3D-EE80-2196-B49224A69F75}"/>
              </a:ext>
            </a:extLst>
          </p:cNvPr>
          <p:cNvSpPr>
            <a:spLocks noGrp="1"/>
          </p:cNvSpPr>
          <p:nvPr>
            <p:ph type="sldNum" sz="quarter" idx="12"/>
          </p:nvPr>
        </p:nvSpPr>
        <p:spPr/>
        <p:txBody>
          <a:bodyPr/>
          <a:lstStyle/>
          <a:p>
            <a:fld id="{C139C7F5-4A1B-8C41-8C8B-667C7008A2C1}" type="slidenum">
              <a:rPr lang="en-GB" altLang="en-US" smtClean="0"/>
              <a:pPr/>
              <a:t>28</a:t>
            </a:fld>
            <a:endParaRPr lang="en-GB" altLang="en-US"/>
          </a:p>
        </p:txBody>
      </p:sp>
    </p:spTree>
    <p:extLst>
      <p:ext uri="{BB962C8B-B14F-4D97-AF65-F5344CB8AC3E}">
        <p14:creationId xmlns:p14="http://schemas.microsoft.com/office/powerpoint/2010/main" val="1236581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CA515-9454-3D15-1A44-3E27593763AE}"/>
              </a:ext>
            </a:extLst>
          </p:cNvPr>
          <p:cNvSpPr>
            <a:spLocks noGrp="1"/>
          </p:cNvSpPr>
          <p:nvPr>
            <p:ph type="title"/>
          </p:nvPr>
        </p:nvSpPr>
        <p:spPr/>
        <p:txBody>
          <a:bodyPr/>
          <a:lstStyle/>
          <a:p>
            <a:r>
              <a:rPr lang="en-US" sz="3200" b="1" dirty="0">
                <a:latin typeface="+mn-lt"/>
              </a:rPr>
              <a:t>Ways to Reduce National Debt (2)</a:t>
            </a:r>
          </a:p>
        </p:txBody>
      </p:sp>
      <p:sp>
        <p:nvSpPr>
          <p:cNvPr id="3" name="Content Placeholder 2">
            <a:extLst>
              <a:ext uri="{FF2B5EF4-FFF2-40B4-BE49-F238E27FC236}">
                <a16:creationId xmlns:a16="http://schemas.microsoft.com/office/drawing/2014/main" id="{BBBA7831-6C6D-6333-976F-E3B57C98C3CF}"/>
              </a:ext>
            </a:extLst>
          </p:cNvPr>
          <p:cNvSpPr>
            <a:spLocks noGrp="1"/>
          </p:cNvSpPr>
          <p:nvPr>
            <p:ph idx="1"/>
          </p:nvPr>
        </p:nvSpPr>
        <p:spPr/>
        <p:txBody>
          <a:bodyPr/>
          <a:lstStyle/>
          <a:p>
            <a:r>
              <a:rPr lang="en-US" b="1" dirty="0"/>
              <a:t>Other Considerations:</a:t>
            </a:r>
          </a:p>
          <a:p>
            <a:pPr lvl="1"/>
            <a:r>
              <a:rPr lang="en-US" b="1" dirty="0"/>
              <a:t>Delay Transition to Net Zero: </a:t>
            </a:r>
            <a:r>
              <a:rPr lang="en-US" dirty="0"/>
              <a:t>Reduce environmental spending temporarily.</a:t>
            </a:r>
          </a:p>
          <a:p>
            <a:pPr lvl="1"/>
            <a:r>
              <a:rPr lang="en-US" b="1" dirty="0"/>
              <a:t>Reduce </a:t>
            </a:r>
            <a:r>
              <a:rPr lang="en-US" b="1" dirty="0" err="1"/>
              <a:t>Defence</a:t>
            </a:r>
            <a:r>
              <a:rPr lang="en-US" b="1" dirty="0"/>
              <a:t> Spending: </a:t>
            </a:r>
            <a:r>
              <a:rPr lang="en-US" dirty="0"/>
              <a:t>Challenging in the current geopolitical climate.</a:t>
            </a:r>
          </a:p>
          <a:p>
            <a:pPr lvl="1"/>
            <a:r>
              <a:rPr lang="en-US" b="1" dirty="0"/>
              <a:t>Higher Taxes: </a:t>
            </a:r>
            <a:r>
              <a:rPr lang="en-US" dirty="0"/>
              <a:t>Raise taxes on individuals and businesses to increase government revenue. Introduce wealth taxes? </a:t>
            </a:r>
          </a:p>
        </p:txBody>
      </p:sp>
      <p:sp>
        <p:nvSpPr>
          <p:cNvPr id="4" name="Slide Number Placeholder 3">
            <a:extLst>
              <a:ext uri="{FF2B5EF4-FFF2-40B4-BE49-F238E27FC236}">
                <a16:creationId xmlns:a16="http://schemas.microsoft.com/office/drawing/2014/main" id="{E68809AF-7B33-6231-679F-7807526F7690}"/>
              </a:ext>
            </a:extLst>
          </p:cNvPr>
          <p:cNvSpPr>
            <a:spLocks noGrp="1"/>
          </p:cNvSpPr>
          <p:nvPr>
            <p:ph type="sldNum" sz="quarter" idx="12"/>
          </p:nvPr>
        </p:nvSpPr>
        <p:spPr/>
        <p:txBody>
          <a:bodyPr/>
          <a:lstStyle/>
          <a:p>
            <a:fld id="{C139C7F5-4A1B-8C41-8C8B-667C7008A2C1}" type="slidenum">
              <a:rPr lang="en-GB" altLang="en-US" smtClean="0"/>
              <a:pPr/>
              <a:t>29</a:t>
            </a:fld>
            <a:endParaRPr lang="en-GB" altLang="en-US"/>
          </a:p>
        </p:txBody>
      </p:sp>
    </p:spTree>
    <p:extLst>
      <p:ext uri="{BB962C8B-B14F-4D97-AF65-F5344CB8AC3E}">
        <p14:creationId xmlns:p14="http://schemas.microsoft.com/office/powerpoint/2010/main" val="3174884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F6610-4823-8FC0-39E2-4205A9108062}"/>
              </a:ext>
            </a:extLst>
          </p:cNvPr>
          <p:cNvSpPr>
            <a:spLocks noGrp="1"/>
          </p:cNvSpPr>
          <p:nvPr>
            <p:ph type="title"/>
          </p:nvPr>
        </p:nvSpPr>
        <p:spPr>
          <a:xfrm>
            <a:off x="316247" y="159820"/>
            <a:ext cx="8191822" cy="1036932"/>
          </a:xfrm>
        </p:spPr>
        <p:txBody>
          <a:bodyPr/>
          <a:lstStyle/>
          <a:p>
            <a:r>
              <a:rPr lang="en-US" sz="3200" b="1" dirty="0">
                <a:latin typeface="+mn-lt"/>
              </a:rPr>
              <a:t>Understanding Government Deficit and Debt</a:t>
            </a:r>
          </a:p>
        </p:txBody>
      </p:sp>
      <p:sp>
        <p:nvSpPr>
          <p:cNvPr id="3" name="Content Placeholder 2">
            <a:extLst>
              <a:ext uri="{FF2B5EF4-FFF2-40B4-BE49-F238E27FC236}">
                <a16:creationId xmlns:a16="http://schemas.microsoft.com/office/drawing/2014/main" id="{B1C53896-1F24-7CDB-372C-742D2AE32C48}"/>
              </a:ext>
            </a:extLst>
          </p:cNvPr>
          <p:cNvSpPr>
            <a:spLocks noGrp="1"/>
          </p:cNvSpPr>
          <p:nvPr>
            <p:ph idx="1"/>
          </p:nvPr>
        </p:nvSpPr>
        <p:spPr>
          <a:xfrm>
            <a:off x="251520" y="1196752"/>
            <a:ext cx="8640960" cy="5227058"/>
          </a:xfrm>
        </p:spPr>
        <p:txBody>
          <a:bodyPr/>
          <a:lstStyle/>
          <a:p>
            <a:r>
              <a:rPr lang="en-US" b="1" dirty="0"/>
              <a:t>Deficit vs. Debt:</a:t>
            </a:r>
          </a:p>
          <a:p>
            <a:pPr lvl="1"/>
            <a:r>
              <a:rPr lang="en-US" dirty="0"/>
              <a:t>The </a:t>
            </a:r>
            <a:r>
              <a:rPr lang="en-US" b="1" dirty="0"/>
              <a:t>deficit</a:t>
            </a:r>
            <a:r>
              <a:rPr lang="en-US" dirty="0"/>
              <a:t> refers to the </a:t>
            </a:r>
            <a:r>
              <a:rPr lang="en-US" b="1" dirty="0"/>
              <a:t>annual shortfall </a:t>
            </a:r>
            <a:r>
              <a:rPr lang="en-US" dirty="0"/>
              <a:t>when government spending exceeds tax revenues and other receipts, requiring borrowing to cover the gap.</a:t>
            </a:r>
          </a:p>
          <a:p>
            <a:pPr lvl="1"/>
            <a:r>
              <a:rPr lang="en-US" b="1" dirty="0"/>
              <a:t>Debt</a:t>
            </a:r>
            <a:r>
              <a:rPr lang="en-US" dirty="0"/>
              <a:t> is the </a:t>
            </a:r>
            <a:r>
              <a:rPr lang="en-US" b="1" dirty="0"/>
              <a:t>total accumulated deficits </a:t>
            </a:r>
            <a:r>
              <a:rPr lang="en-US" dirty="0"/>
              <a:t>over previous years—often called </a:t>
            </a:r>
            <a:r>
              <a:rPr lang="en-US" b="1" dirty="0"/>
              <a:t>national debt </a:t>
            </a:r>
            <a:r>
              <a:rPr lang="en-US" dirty="0"/>
              <a:t>or </a:t>
            </a:r>
            <a:r>
              <a:rPr lang="en-US" b="1" dirty="0"/>
              <a:t>public sector debt</a:t>
            </a:r>
            <a:r>
              <a:rPr lang="en-US" dirty="0"/>
              <a:t>.</a:t>
            </a:r>
          </a:p>
          <a:p>
            <a:pPr lvl="1"/>
            <a:endParaRPr lang="en-US" dirty="0"/>
          </a:p>
          <a:p>
            <a:r>
              <a:rPr lang="en-US" b="1" dirty="0"/>
              <a:t>Current Debt Levels </a:t>
            </a:r>
            <a:r>
              <a:rPr lang="en-US" dirty="0"/>
              <a:t>(End of 2023/24):</a:t>
            </a:r>
          </a:p>
          <a:p>
            <a:pPr lvl="1"/>
            <a:r>
              <a:rPr lang="en-US" b="1" dirty="0"/>
              <a:t>Public Sector Net Debt (PSND): </a:t>
            </a:r>
            <a:r>
              <a:rPr lang="en-US" dirty="0"/>
              <a:t>£2,690 billion (£2.7 trillion), equivalent to </a:t>
            </a:r>
            <a:r>
              <a:rPr lang="en-US" b="1" dirty="0"/>
              <a:t>98% of GDP </a:t>
            </a:r>
            <a:r>
              <a:rPr lang="en-US" dirty="0"/>
              <a:t>(US is 123%).</a:t>
            </a:r>
          </a:p>
          <a:p>
            <a:pPr lvl="1"/>
            <a:r>
              <a:rPr lang="en-US" dirty="0"/>
              <a:t>Debt per person in the UK: </a:t>
            </a:r>
            <a:r>
              <a:rPr lang="en-US" b="1" dirty="0"/>
              <a:t>~£38,000.</a:t>
            </a:r>
          </a:p>
          <a:p>
            <a:pPr lvl="1"/>
            <a:r>
              <a:rPr lang="en-US" dirty="0"/>
              <a:t>Debt per taxpayer (32.2 million taxpayers): </a:t>
            </a:r>
            <a:r>
              <a:rPr lang="en-US" b="1" dirty="0"/>
              <a:t>~£90,000.</a:t>
            </a:r>
          </a:p>
          <a:p>
            <a:pPr lvl="1"/>
            <a:endParaRPr lang="en-US" b="1" dirty="0"/>
          </a:p>
          <a:p>
            <a:r>
              <a:rPr lang="en-US" b="1" dirty="0"/>
              <a:t>New Measurement:</a:t>
            </a:r>
          </a:p>
          <a:p>
            <a:pPr lvl="1"/>
            <a:r>
              <a:rPr lang="en-US" dirty="0"/>
              <a:t>Recent transition in budget to using </a:t>
            </a:r>
            <a:r>
              <a:rPr lang="en-US" b="1" dirty="0"/>
              <a:t>Public Sector Net Financial Liabilities (PSNFL) </a:t>
            </a:r>
            <a:r>
              <a:rPr lang="en-US" dirty="0"/>
              <a:t>for a broader assessment of government debt, reflecting a more comprehensive view of liabilities and assets.</a:t>
            </a:r>
          </a:p>
        </p:txBody>
      </p:sp>
      <p:sp>
        <p:nvSpPr>
          <p:cNvPr id="4" name="Slide Number Placeholder 3">
            <a:extLst>
              <a:ext uri="{FF2B5EF4-FFF2-40B4-BE49-F238E27FC236}">
                <a16:creationId xmlns:a16="http://schemas.microsoft.com/office/drawing/2014/main" id="{4FEA27A9-752A-8FA1-479F-39083CC2C6C2}"/>
              </a:ext>
            </a:extLst>
          </p:cNvPr>
          <p:cNvSpPr>
            <a:spLocks noGrp="1"/>
          </p:cNvSpPr>
          <p:nvPr>
            <p:ph type="sldNum" sz="quarter" idx="12"/>
          </p:nvPr>
        </p:nvSpPr>
        <p:spPr/>
        <p:txBody>
          <a:bodyPr/>
          <a:lstStyle/>
          <a:p>
            <a:fld id="{C139C7F5-4A1B-8C41-8C8B-667C7008A2C1}" type="slidenum">
              <a:rPr lang="en-GB" altLang="en-US" smtClean="0"/>
              <a:pPr/>
              <a:t>3</a:t>
            </a:fld>
            <a:endParaRPr lang="en-GB" altLang="en-US"/>
          </a:p>
        </p:txBody>
      </p:sp>
    </p:spTree>
    <p:extLst>
      <p:ext uri="{BB962C8B-B14F-4D97-AF65-F5344CB8AC3E}">
        <p14:creationId xmlns:p14="http://schemas.microsoft.com/office/powerpoint/2010/main" val="3162433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FEDB5-38D3-ACDD-2803-22CD04F645A4}"/>
              </a:ext>
            </a:extLst>
          </p:cNvPr>
          <p:cNvSpPr>
            <a:spLocks noGrp="1"/>
          </p:cNvSpPr>
          <p:nvPr>
            <p:ph type="title"/>
          </p:nvPr>
        </p:nvSpPr>
        <p:spPr>
          <a:xfrm>
            <a:off x="335300" y="192098"/>
            <a:ext cx="7765091" cy="1012278"/>
          </a:xfrm>
        </p:spPr>
        <p:txBody>
          <a:bodyPr/>
          <a:lstStyle/>
          <a:p>
            <a:r>
              <a:rPr lang="en-US" sz="3200" b="1" dirty="0">
                <a:latin typeface="+mn-lt"/>
              </a:rPr>
              <a:t>Currency Debasement</a:t>
            </a:r>
          </a:p>
        </p:txBody>
      </p:sp>
      <p:sp>
        <p:nvSpPr>
          <p:cNvPr id="3" name="Content Placeholder 2">
            <a:extLst>
              <a:ext uri="{FF2B5EF4-FFF2-40B4-BE49-F238E27FC236}">
                <a16:creationId xmlns:a16="http://schemas.microsoft.com/office/drawing/2014/main" id="{014BCF28-D697-D0B8-CC87-6894570063A2}"/>
              </a:ext>
            </a:extLst>
          </p:cNvPr>
          <p:cNvSpPr>
            <a:spLocks noGrp="1"/>
          </p:cNvSpPr>
          <p:nvPr>
            <p:ph idx="1"/>
          </p:nvPr>
        </p:nvSpPr>
        <p:spPr>
          <a:xfrm>
            <a:off x="251520" y="1196752"/>
            <a:ext cx="8712968" cy="4980211"/>
          </a:xfrm>
        </p:spPr>
        <p:txBody>
          <a:bodyPr/>
          <a:lstStyle/>
          <a:p>
            <a:r>
              <a:rPr lang="en-US" sz="2000" b="1" dirty="0"/>
              <a:t>What is Currency Debasement?</a:t>
            </a:r>
          </a:p>
          <a:p>
            <a:pPr lvl="1"/>
            <a:r>
              <a:rPr lang="en-US" sz="1700" dirty="0"/>
              <a:t>Debasement occurs when governments </a:t>
            </a:r>
            <a:r>
              <a:rPr lang="en-US" sz="1700" b="1" dirty="0"/>
              <a:t>inflate their currency </a:t>
            </a:r>
            <a:r>
              <a:rPr lang="en-US" sz="1700" dirty="0"/>
              <a:t>by printing more money, instead of raising taxes, to pay off debts.</a:t>
            </a:r>
          </a:p>
          <a:p>
            <a:pPr lvl="1"/>
            <a:r>
              <a:rPr lang="en-US" sz="1700" dirty="0"/>
              <a:t>This reduces the currency’s </a:t>
            </a:r>
            <a:r>
              <a:rPr lang="en-US" sz="1700" b="1" dirty="0"/>
              <a:t>purchasing power </a:t>
            </a:r>
            <a:r>
              <a:rPr lang="en-US" sz="1700" dirty="0"/>
              <a:t>(its intrinsic value), eroding wealth for those holding it.</a:t>
            </a:r>
          </a:p>
          <a:p>
            <a:r>
              <a:rPr lang="en-US" sz="2000" b="1" dirty="0"/>
              <a:t>Debasement During Covid-19?</a:t>
            </a:r>
          </a:p>
          <a:p>
            <a:pPr lvl="1"/>
            <a:r>
              <a:rPr lang="en-US" sz="1700" dirty="0"/>
              <a:t>The </a:t>
            </a:r>
            <a:r>
              <a:rPr lang="en-US" sz="1700" b="1" dirty="0"/>
              <a:t>BoE</a:t>
            </a:r>
            <a:r>
              <a:rPr lang="en-US" sz="1700" dirty="0"/>
              <a:t> was accused of “monetization” of government debt during the pandemic:</a:t>
            </a:r>
          </a:p>
          <a:p>
            <a:pPr lvl="1"/>
            <a:r>
              <a:rPr lang="en-US" sz="1700" dirty="0"/>
              <a:t>Quantitative Easing (QE) programmes closely aligned in timing and size with government spending and stimulus announcements raised suspicions.</a:t>
            </a:r>
          </a:p>
          <a:p>
            <a:r>
              <a:rPr lang="en-US" b="1" dirty="0"/>
              <a:t>Inflation and Debasement:</a:t>
            </a:r>
          </a:p>
          <a:p>
            <a:pPr lvl="1"/>
            <a:r>
              <a:rPr lang="en-US" sz="1700" dirty="0"/>
              <a:t>Inflation reduces the purchasing power of money, benefitting debt issuers as the real value of debt declines.</a:t>
            </a:r>
          </a:p>
          <a:p>
            <a:pPr lvl="1"/>
            <a:r>
              <a:rPr lang="en-US" sz="1700" dirty="0"/>
              <a:t>Inflation-driven debasement indirectly redistributes wealth but harms savers and fixed-income earners.</a:t>
            </a:r>
          </a:p>
          <a:p>
            <a:r>
              <a:rPr lang="en-US" sz="2000" b="1" dirty="0"/>
              <a:t>Debasement vs. Devaluation:</a:t>
            </a:r>
          </a:p>
          <a:p>
            <a:pPr lvl="1"/>
            <a:r>
              <a:rPr lang="en-US" sz="1700" b="1" dirty="0"/>
              <a:t>Debasement: </a:t>
            </a:r>
            <a:r>
              <a:rPr lang="en-US" sz="1700" dirty="0"/>
              <a:t>Reduces the intrinsic value of a currency while keeping its face value unchanged.</a:t>
            </a:r>
          </a:p>
          <a:p>
            <a:pPr lvl="1"/>
            <a:r>
              <a:rPr lang="en-US" sz="1700" b="1" dirty="0"/>
              <a:t>Devaluation: </a:t>
            </a:r>
            <a:r>
              <a:rPr lang="en-US" sz="1700" dirty="0"/>
              <a:t>A drop in a currency's value relative to other currencies (e.g., exchange rates).</a:t>
            </a:r>
          </a:p>
        </p:txBody>
      </p:sp>
      <p:sp>
        <p:nvSpPr>
          <p:cNvPr id="4" name="Slide Number Placeholder 3">
            <a:extLst>
              <a:ext uri="{FF2B5EF4-FFF2-40B4-BE49-F238E27FC236}">
                <a16:creationId xmlns:a16="http://schemas.microsoft.com/office/drawing/2014/main" id="{C4B098C7-8F62-48B6-C81C-79E1037A479E}"/>
              </a:ext>
            </a:extLst>
          </p:cNvPr>
          <p:cNvSpPr>
            <a:spLocks noGrp="1"/>
          </p:cNvSpPr>
          <p:nvPr>
            <p:ph type="sldNum" sz="quarter" idx="12"/>
          </p:nvPr>
        </p:nvSpPr>
        <p:spPr/>
        <p:txBody>
          <a:bodyPr/>
          <a:lstStyle/>
          <a:p>
            <a:fld id="{C139C7F5-4A1B-8C41-8C8B-667C7008A2C1}" type="slidenum">
              <a:rPr lang="en-GB" altLang="en-US" smtClean="0"/>
              <a:pPr/>
              <a:t>30</a:t>
            </a:fld>
            <a:endParaRPr lang="en-GB" altLang="en-US"/>
          </a:p>
        </p:txBody>
      </p:sp>
    </p:spTree>
    <p:extLst>
      <p:ext uri="{BB962C8B-B14F-4D97-AF65-F5344CB8AC3E}">
        <p14:creationId xmlns:p14="http://schemas.microsoft.com/office/powerpoint/2010/main" val="1320717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CC3DD-509C-B9F0-CCD5-9D3775CA7702}"/>
              </a:ext>
            </a:extLst>
          </p:cNvPr>
          <p:cNvSpPr>
            <a:spLocks noGrp="1"/>
          </p:cNvSpPr>
          <p:nvPr>
            <p:ph type="title"/>
          </p:nvPr>
        </p:nvSpPr>
        <p:spPr/>
        <p:txBody>
          <a:bodyPr/>
          <a:lstStyle/>
          <a:p>
            <a:r>
              <a:rPr lang="en-US" sz="3200" b="1" dirty="0">
                <a:latin typeface="+mn-lt"/>
              </a:rPr>
              <a:t>National Debt: Looking Ahead</a:t>
            </a:r>
          </a:p>
        </p:txBody>
      </p:sp>
      <p:sp>
        <p:nvSpPr>
          <p:cNvPr id="3" name="Content Placeholder 2">
            <a:extLst>
              <a:ext uri="{FF2B5EF4-FFF2-40B4-BE49-F238E27FC236}">
                <a16:creationId xmlns:a16="http://schemas.microsoft.com/office/drawing/2014/main" id="{43F8ADC4-D998-C187-E8C1-BE5B4FC6E4C3}"/>
              </a:ext>
            </a:extLst>
          </p:cNvPr>
          <p:cNvSpPr>
            <a:spLocks noGrp="1"/>
          </p:cNvSpPr>
          <p:nvPr>
            <p:ph idx="1"/>
          </p:nvPr>
        </p:nvSpPr>
        <p:spPr>
          <a:xfrm>
            <a:off x="628650" y="1484784"/>
            <a:ext cx="8047806" cy="4692179"/>
          </a:xfrm>
        </p:spPr>
        <p:txBody>
          <a:bodyPr/>
          <a:lstStyle/>
          <a:p>
            <a:r>
              <a:rPr lang="en-US" sz="2000" b="1" dirty="0"/>
              <a:t>Global Debt Trends:</a:t>
            </a:r>
          </a:p>
          <a:p>
            <a:pPr lvl="1"/>
            <a:r>
              <a:rPr lang="en-US" dirty="0"/>
              <a:t>The </a:t>
            </a:r>
            <a:r>
              <a:rPr lang="en-US" b="1" dirty="0"/>
              <a:t>Office for Budget Responsibility (OBR) </a:t>
            </a:r>
            <a:r>
              <a:rPr lang="en-US" dirty="0"/>
              <a:t>has highlighted that rising public debt is a global phenomenon:</a:t>
            </a:r>
          </a:p>
          <a:p>
            <a:pPr lvl="2"/>
            <a:r>
              <a:rPr lang="en-US" sz="1800" dirty="0"/>
              <a:t>Average </a:t>
            </a:r>
            <a:r>
              <a:rPr lang="en-US" sz="1800" b="1" dirty="0"/>
              <a:t>debt-to-GDP ratio </a:t>
            </a:r>
            <a:r>
              <a:rPr lang="en-US" sz="1800" dirty="0"/>
              <a:t>among 33 advanced economies increased from </a:t>
            </a:r>
            <a:r>
              <a:rPr lang="en-US" sz="1800" b="1" dirty="0"/>
              <a:t>52% in 2000 </a:t>
            </a:r>
            <a:r>
              <a:rPr lang="en-US" sz="1800" dirty="0"/>
              <a:t>to </a:t>
            </a:r>
            <a:r>
              <a:rPr lang="en-US" sz="1800" b="1" dirty="0"/>
              <a:t>81% in 2021.</a:t>
            </a:r>
          </a:p>
          <a:p>
            <a:pPr lvl="2"/>
            <a:r>
              <a:rPr lang="en-US" sz="1800" dirty="0"/>
              <a:t>Among </a:t>
            </a:r>
            <a:r>
              <a:rPr lang="en-US" sz="1800" b="1" dirty="0"/>
              <a:t>G7 countries</a:t>
            </a:r>
            <a:r>
              <a:rPr lang="en-US" sz="1800" dirty="0"/>
              <a:t>, the average rose from </a:t>
            </a:r>
            <a:r>
              <a:rPr lang="en-US" sz="1800" b="1" dirty="0"/>
              <a:t>76%</a:t>
            </a:r>
            <a:r>
              <a:rPr lang="en-US" sz="1800" dirty="0"/>
              <a:t> to </a:t>
            </a:r>
            <a:r>
              <a:rPr lang="en-US" sz="1800" b="1" dirty="0"/>
              <a:t>131% of GDP </a:t>
            </a:r>
            <a:r>
              <a:rPr lang="en-US" sz="1800" dirty="0"/>
              <a:t>over the same period.</a:t>
            </a:r>
          </a:p>
          <a:p>
            <a:r>
              <a:rPr lang="en-US" sz="2000" b="1" dirty="0"/>
              <a:t>The IMF’s Policy Trilemma:</a:t>
            </a:r>
          </a:p>
          <a:p>
            <a:pPr lvl="1"/>
            <a:r>
              <a:rPr lang="en-US" dirty="0"/>
              <a:t>Governments face a challenging balance between:</a:t>
            </a:r>
          </a:p>
          <a:p>
            <a:pPr lvl="2"/>
            <a:r>
              <a:rPr lang="en-US" sz="1800" b="1" dirty="0"/>
              <a:t>Strong spending pressures </a:t>
            </a:r>
            <a:r>
              <a:rPr lang="en-US" sz="1800" dirty="0"/>
              <a:t>on national budgets.</a:t>
            </a:r>
          </a:p>
          <a:p>
            <a:pPr lvl="2"/>
            <a:r>
              <a:rPr lang="en-US" sz="1800" b="1" dirty="0"/>
              <a:t>Political resistance </a:t>
            </a:r>
            <a:r>
              <a:rPr lang="en-US" sz="1800" dirty="0"/>
              <a:t>to increasing taxes.</a:t>
            </a:r>
          </a:p>
          <a:p>
            <a:pPr lvl="2"/>
            <a:r>
              <a:rPr lang="en-US" sz="1800" dirty="0"/>
              <a:t>The need to </a:t>
            </a:r>
            <a:r>
              <a:rPr lang="en-US" sz="1800" b="1" dirty="0"/>
              <a:t>contain debt and deficits </a:t>
            </a:r>
            <a:r>
              <a:rPr lang="en-US" sz="1800" dirty="0"/>
              <a:t>to ensure fiscal and financial stability.</a:t>
            </a:r>
          </a:p>
          <a:p>
            <a:r>
              <a:rPr lang="en-US" sz="2000" b="1" dirty="0"/>
              <a:t>UK Debt Projections:</a:t>
            </a:r>
          </a:p>
          <a:p>
            <a:pPr lvl="1"/>
            <a:r>
              <a:rPr lang="en-US" dirty="0"/>
              <a:t>The OBR forecasts that, if current trends continue, UK national debt could reach </a:t>
            </a:r>
            <a:r>
              <a:rPr lang="en-US" b="1" dirty="0"/>
              <a:t>350% of GDP </a:t>
            </a:r>
            <a:r>
              <a:rPr lang="en-US" dirty="0"/>
              <a:t>in the next </a:t>
            </a:r>
            <a:r>
              <a:rPr lang="en-US" b="1" dirty="0"/>
              <a:t>50 years (on certain assumptions)</a:t>
            </a:r>
          </a:p>
          <a:p>
            <a:endParaRPr lang="en-US" dirty="0"/>
          </a:p>
        </p:txBody>
      </p:sp>
      <p:sp>
        <p:nvSpPr>
          <p:cNvPr id="4" name="Slide Number Placeholder 3">
            <a:extLst>
              <a:ext uri="{FF2B5EF4-FFF2-40B4-BE49-F238E27FC236}">
                <a16:creationId xmlns:a16="http://schemas.microsoft.com/office/drawing/2014/main" id="{E9F0A672-3435-9C29-CF72-A570B8FC6902}"/>
              </a:ext>
            </a:extLst>
          </p:cNvPr>
          <p:cNvSpPr>
            <a:spLocks noGrp="1"/>
          </p:cNvSpPr>
          <p:nvPr>
            <p:ph type="sldNum" sz="quarter" idx="12"/>
          </p:nvPr>
        </p:nvSpPr>
        <p:spPr/>
        <p:txBody>
          <a:bodyPr/>
          <a:lstStyle/>
          <a:p>
            <a:fld id="{C139C7F5-4A1B-8C41-8C8B-667C7008A2C1}" type="slidenum">
              <a:rPr lang="en-GB" altLang="en-US" smtClean="0"/>
              <a:pPr/>
              <a:t>31</a:t>
            </a:fld>
            <a:endParaRPr lang="en-GB" altLang="en-US"/>
          </a:p>
        </p:txBody>
      </p:sp>
    </p:spTree>
    <p:extLst>
      <p:ext uri="{BB962C8B-B14F-4D97-AF65-F5344CB8AC3E}">
        <p14:creationId xmlns:p14="http://schemas.microsoft.com/office/powerpoint/2010/main" val="1771552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5660E77-953E-4FA8-641E-88E5392EA0C5}"/>
              </a:ext>
            </a:extLst>
          </p:cNvPr>
          <p:cNvPicPr>
            <a:picLocks noGrp="1" noChangeAspect="1"/>
          </p:cNvPicPr>
          <p:nvPr>
            <p:ph idx="1"/>
          </p:nvPr>
        </p:nvPicPr>
        <p:blipFill>
          <a:blip r:embed="rId2"/>
          <a:stretch>
            <a:fillRect/>
          </a:stretch>
        </p:blipFill>
        <p:spPr>
          <a:xfrm>
            <a:off x="171508" y="1220724"/>
            <a:ext cx="8720972" cy="5016588"/>
          </a:xfrm>
          <a:prstGeom prst="rect">
            <a:avLst/>
          </a:prstGeom>
        </p:spPr>
      </p:pic>
      <p:sp>
        <p:nvSpPr>
          <p:cNvPr id="4" name="Slide Number Placeholder 3">
            <a:extLst>
              <a:ext uri="{FF2B5EF4-FFF2-40B4-BE49-F238E27FC236}">
                <a16:creationId xmlns:a16="http://schemas.microsoft.com/office/drawing/2014/main" id="{867A6FB3-5ADD-6B0D-93AA-6BE89A361D66}"/>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C139C7F5-4A1B-8C41-8C8B-667C7008A2C1}" type="slidenum">
              <a:rPr lang="en-US" altLang="en-US" sz="1200" smtClean="0">
                <a:solidFill>
                  <a:schemeClr val="tx1">
                    <a:tint val="75000"/>
                  </a:schemeClr>
                </a:solidFill>
              </a:rPr>
              <a:pPr>
                <a:spcAft>
                  <a:spcPts val="600"/>
                </a:spcAft>
              </a:pPr>
              <a:t>32</a:t>
            </a:fld>
            <a:endParaRPr lang="en-US" altLang="en-US" sz="1200">
              <a:solidFill>
                <a:schemeClr val="tx1">
                  <a:tint val="75000"/>
                </a:schemeClr>
              </a:solidFill>
            </a:endParaRPr>
          </a:p>
        </p:txBody>
      </p:sp>
      <p:sp>
        <p:nvSpPr>
          <p:cNvPr id="7" name="TextBox 6">
            <a:extLst>
              <a:ext uri="{FF2B5EF4-FFF2-40B4-BE49-F238E27FC236}">
                <a16:creationId xmlns:a16="http://schemas.microsoft.com/office/drawing/2014/main" id="{6B4F21E6-ED46-A461-D013-908E04B56D4E}"/>
              </a:ext>
            </a:extLst>
          </p:cNvPr>
          <p:cNvSpPr txBox="1"/>
          <p:nvPr/>
        </p:nvSpPr>
        <p:spPr>
          <a:xfrm>
            <a:off x="539552" y="328300"/>
            <a:ext cx="6696744" cy="584775"/>
          </a:xfrm>
          <a:prstGeom prst="rect">
            <a:avLst/>
          </a:prstGeom>
          <a:noFill/>
        </p:spPr>
        <p:txBody>
          <a:bodyPr wrap="square" rtlCol="0">
            <a:spAutoFit/>
          </a:bodyPr>
          <a:lstStyle/>
          <a:p>
            <a:r>
              <a:rPr lang="en-US" sz="3200" b="1" dirty="0"/>
              <a:t>OBR Forecast for National Debt</a:t>
            </a:r>
          </a:p>
        </p:txBody>
      </p:sp>
    </p:spTree>
    <p:extLst>
      <p:ext uri="{BB962C8B-B14F-4D97-AF65-F5344CB8AC3E}">
        <p14:creationId xmlns:p14="http://schemas.microsoft.com/office/powerpoint/2010/main" val="3682167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D2AB2-932F-78B4-0EAD-265CB67F5E1D}"/>
              </a:ext>
            </a:extLst>
          </p:cNvPr>
          <p:cNvSpPr>
            <a:spLocks noGrp="1"/>
          </p:cNvSpPr>
          <p:nvPr>
            <p:ph type="title"/>
          </p:nvPr>
        </p:nvSpPr>
        <p:spPr>
          <a:xfrm>
            <a:off x="467544" y="365127"/>
            <a:ext cx="8352928" cy="868262"/>
          </a:xfrm>
        </p:spPr>
        <p:txBody>
          <a:bodyPr/>
          <a:lstStyle/>
          <a:p>
            <a:r>
              <a:rPr lang="en-US" sz="3200" b="1" dirty="0">
                <a:latin typeface="+mn-lt"/>
              </a:rPr>
              <a:t>National Debt: Why such a Pessimistic Outlook?</a:t>
            </a:r>
          </a:p>
        </p:txBody>
      </p:sp>
      <p:sp>
        <p:nvSpPr>
          <p:cNvPr id="3" name="Content Placeholder 2">
            <a:extLst>
              <a:ext uri="{FF2B5EF4-FFF2-40B4-BE49-F238E27FC236}">
                <a16:creationId xmlns:a16="http://schemas.microsoft.com/office/drawing/2014/main" id="{4EDD0455-13F1-AB81-90D3-81AB62BBEED7}"/>
              </a:ext>
            </a:extLst>
          </p:cNvPr>
          <p:cNvSpPr>
            <a:spLocks noGrp="1"/>
          </p:cNvSpPr>
          <p:nvPr>
            <p:ph idx="1"/>
          </p:nvPr>
        </p:nvSpPr>
        <p:spPr>
          <a:xfrm>
            <a:off x="395536" y="1233390"/>
            <a:ext cx="8352928" cy="4943574"/>
          </a:xfrm>
        </p:spPr>
        <p:txBody>
          <a:bodyPr/>
          <a:lstStyle/>
          <a:p>
            <a:r>
              <a:rPr lang="en-US" sz="2000" b="1" dirty="0"/>
              <a:t>Demographic Pressures:</a:t>
            </a:r>
          </a:p>
          <a:p>
            <a:pPr lvl="1"/>
            <a:r>
              <a:rPr lang="en-US" sz="1700" dirty="0"/>
              <a:t>The UK’s population is aging, leading to:</a:t>
            </a:r>
          </a:p>
          <a:p>
            <a:pPr lvl="2"/>
            <a:r>
              <a:rPr lang="en-US" sz="1700" dirty="0"/>
              <a:t>Increased demand for </a:t>
            </a:r>
            <a:r>
              <a:rPr lang="en-US" sz="1700" b="1" dirty="0"/>
              <a:t>public services </a:t>
            </a:r>
            <a:r>
              <a:rPr lang="en-US" sz="1700" dirty="0"/>
              <a:t>like health and social care.</a:t>
            </a:r>
          </a:p>
          <a:p>
            <a:pPr lvl="2"/>
            <a:r>
              <a:rPr lang="en-US" sz="1700" dirty="0"/>
              <a:t>Rising costs of funding </a:t>
            </a:r>
            <a:r>
              <a:rPr lang="en-US" sz="1700" b="1" dirty="0"/>
              <a:t>state pensions.</a:t>
            </a:r>
          </a:p>
          <a:p>
            <a:pPr lvl="1"/>
            <a:r>
              <a:rPr lang="en-US" sz="1700" dirty="0"/>
              <a:t>Fewer working-age population could:</a:t>
            </a:r>
          </a:p>
          <a:p>
            <a:pPr lvl="1"/>
            <a:r>
              <a:rPr lang="en-US" sz="1700" b="1" dirty="0"/>
              <a:t>Reduce savings</a:t>
            </a:r>
            <a:r>
              <a:rPr lang="en-US" sz="1700" dirty="0"/>
              <a:t>, contributing to wage inflation and increasing interest rates.</a:t>
            </a:r>
          </a:p>
          <a:p>
            <a:pPr lvl="1"/>
            <a:r>
              <a:rPr lang="en-US" sz="1700" dirty="0"/>
              <a:t>Put upward pressure on the </a:t>
            </a:r>
            <a:r>
              <a:rPr lang="en-US" sz="1700" b="1" dirty="0"/>
              <a:t>cost of servicing debt.</a:t>
            </a:r>
          </a:p>
          <a:p>
            <a:pPr lvl="1"/>
            <a:r>
              <a:rPr lang="en-US" sz="1700" dirty="0"/>
              <a:t>Limit the UK’s </a:t>
            </a:r>
            <a:r>
              <a:rPr lang="en-US" sz="1700" b="1" dirty="0"/>
              <a:t>productive capacity.</a:t>
            </a:r>
          </a:p>
          <a:p>
            <a:r>
              <a:rPr lang="en-US" sz="2000" b="1" dirty="0"/>
              <a:t>Climate Change Goals:</a:t>
            </a:r>
          </a:p>
          <a:p>
            <a:pPr lvl="1"/>
            <a:r>
              <a:rPr lang="en-US" sz="1700" dirty="0"/>
              <a:t>Significant costs are associated with achieving net-zero emissions and addressing the impacts of climate change.</a:t>
            </a:r>
          </a:p>
          <a:p>
            <a:r>
              <a:rPr lang="en-US" sz="2000" b="1" dirty="0"/>
              <a:t>Geopolitical Risks:</a:t>
            </a:r>
          </a:p>
          <a:p>
            <a:pPr lvl="1"/>
            <a:r>
              <a:rPr lang="en-US" sz="1700" dirty="0"/>
              <a:t>Events such as </a:t>
            </a:r>
            <a:r>
              <a:rPr lang="en-US" sz="1700" b="1" dirty="0"/>
              <a:t>trade wars, military conflicts</a:t>
            </a:r>
            <a:r>
              <a:rPr lang="en-US" sz="1700" dirty="0"/>
              <a:t>, and </a:t>
            </a:r>
            <a:r>
              <a:rPr lang="en-US" sz="1700" b="1" dirty="0"/>
              <a:t>deglobalization</a:t>
            </a:r>
            <a:r>
              <a:rPr lang="en-US" sz="1700" dirty="0"/>
              <a:t> could disrupt trade and economic growth.</a:t>
            </a:r>
          </a:p>
          <a:p>
            <a:r>
              <a:rPr lang="en-US" sz="2000" b="1" dirty="0"/>
              <a:t>Fiscal Policy Challenge:</a:t>
            </a:r>
          </a:p>
          <a:p>
            <a:pPr lvl="1"/>
            <a:r>
              <a:rPr lang="en-US" sz="1700" dirty="0"/>
              <a:t>Without appropriate fiscal measures, these factors could push national </a:t>
            </a:r>
            <a:r>
              <a:rPr lang="en-US" sz="1700" b="1" dirty="0"/>
              <a:t>debt levels into unsustainable territory.</a:t>
            </a:r>
          </a:p>
        </p:txBody>
      </p:sp>
      <p:sp>
        <p:nvSpPr>
          <p:cNvPr id="4" name="Slide Number Placeholder 3">
            <a:extLst>
              <a:ext uri="{FF2B5EF4-FFF2-40B4-BE49-F238E27FC236}">
                <a16:creationId xmlns:a16="http://schemas.microsoft.com/office/drawing/2014/main" id="{78F66453-331A-DEA4-F263-E5AEE01BB2D6}"/>
              </a:ext>
            </a:extLst>
          </p:cNvPr>
          <p:cNvSpPr>
            <a:spLocks noGrp="1"/>
          </p:cNvSpPr>
          <p:nvPr>
            <p:ph type="sldNum" sz="quarter" idx="12"/>
          </p:nvPr>
        </p:nvSpPr>
        <p:spPr/>
        <p:txBody>
          <a:bodyPr/>
          <a:lstStyle/>
          <a:p>
            <a:fld id="{C139C7F5-4A1B-8C41-8C8B-667C7008A2C1}" type="slidenum">
              <a:rPr lang="en-GB" altLang="en-US" smtClean="0"/>
              <a:pPr/>
              <a:t>33</a:t>
            </a:fld>
            <a:endParaRPr lang="en-GB" altLang="en-US"/>
          </a:p>
        </p:txBody>
      </p:sp>
    </p:spTree>
    <p:extLst>
      <p:ext uri="{BB962C8B-B14F-4D97-AF65-F5344CB8AC3E}">
        <p14:creationId xmlns:p14="http://schemas.microsoft.com/office/powerpoint/2010/main" val="1281481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7349-458F-DE3C-DC88-CAC03AE2F5AD}"/>
              </a:ext>
            </a:extLst>
          </p:cNvPr>
          <p:cNvSpPr>
            <a:spLocks noGrp="1"/>
          </p:cNvSpPr>
          <p:nvPr>
            <p:ph type="title"/>
          </p:nvPr>
        </p:nvSpPr>
        <p:spPr>
          <a:xfrm>
            <a:off x="628649" y="365126"/>
            <a:ext cx="8119813" cy="1325563"/>
          </a:xfrm>
        </p:spPr>
        <p:txBody>
          <a:bodyPr/>
          <a:lstStyle/>
          <a:p>
            <a:r>
              <a:rPr lang="en-US" sz="3200" b="1" dirty="0">
                <a:latin typeface="+mn-lt"/>
              </a:rPr>
              <a:t>Projected Government Revenue and Spending</a:t>
            </a:r>
          </a:p>
        </p:txBody>
      </p:sp>
      <p:pic>
        <p:nvPicPr>
          <p:cNvPr id="6" name="Content Placeholder 5">
            <a:extLst>
              <a:ext uri="{FF2B5EF4-FFF2-40B4-BE49-F238E27FC236}">
                <a16:creationId xmlns:a16="http://schemas.microsoft.com/office/drawing/2014/main" id="{48615975-B15A-C4A8-19DA-D7C2C5E2EA9A}"/>
              </a:ext>
            </a:extLst>
          </p:cNvPr>
          <p:cNvPicPr>
            <a:picLocks noGrp="1" noChangeAspect="1"/>
          </p:cNvPicPr>
          <p:nvPr>
            <p:ph idx="1"/>
          </p:nvPr>
        </p:nvPicPr>
        <p:blipFill>
          <a:blip r:embed="rId2"/>
          <a:stretch>
            <a:fillRect/>
          </a:stretch>
        </p:blipFill>
        <p:spPr>
          <a:xfrm>
            <a:off x="395535" y="1690689"/>
            <a:ext cx="8293971" cy="4522845"/>
          </a:xfrm>
        </p:spPr>
      </p:pic>
      <p:sp>
        <p:nvSpPr>
          <p:cNvPr id="4" name="Slide Number Placeholder 3">
            <a:extLst>
              <a:ext uri="{FF2B5EF4-FFF2-40B4-BE49-F238E27FC236}">
                <a16:creationId xmlns:a16="http://schemas.microsoft.com/office/drawing/2014/main" id="{DFC9D32A-C246-715A-C3CE-0E6B5518149B}"/>
              </a:ext>
            </a:extLst>
          </p:cNvPr>
          <p:cNvSpPr>
            <a:spLocks noGrp="1"/>
          </p:cNvSpPr>
          <p:nvPr>
            <p:ph type="sldNum" sz="quarter" idx="12"/>
          </p:nvPr>
        </p:nvSpPr>
        <p:spPr/>
        <p:txBody>
          <a:bodyPr/>
          <a:lstStyle/>
          <a:p>
            <a:fld id="{C139C7F5-4A1B-8C41-8C8B-667C7008A2C1}" type="slidenum">
              <a:rPr lang="en-GB" altLang="en-US" smtClean="0"/>
              <a:pPr/>
              <a:t>34</a:t>
            </a:fld>
            <a:endParaRPr lang="en-GB" altLang="en-US"/>
          </a:p>
        </p:txBody>
      </p:sp>
      <p:cxnSp>
        <p:nvCxnSpPr>
          <p:cNvPr id="8" name="Straight Arrow Connector 7">
            <a:extLst>
              <a:ext uri="{FF2B5EF4-FFF2-40B4-BE49-F238E27FC236}">
                <a16:creationId xmlns:a16="http://schemas.microsoft.com/office/drawing/2014/main" id="{0C001D74-46A9-F99A-53C8-2AE42D4C4800}"/>
              </a:ext>
            </a:extLst>
          </p:cNvPr>
          <p:cNvCxnSpPr>
            <a:cxnSpLocks/>
          </p:cNvCxnSpPr>
          <p:nvPr/>
        </p:nvCxnSpPr>
        <p:spPr>
          <a:xfrm flipV="1">
            <a:off x="8172400" y="2420888"/>
            <a:ext cx="0" cy="180020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9E3F64E-81FE-2331-5BDE-FEEF16A976C0}"/>
              </a:ext>
            </a:extLst>
          </p:cNvPr>
          <p:cNvSpPr txBox="1"/>
          <p:nvPr/>
        </p:nvSpPr>
        <p:spPr>
          <a:xfrm>
            <a:off x="6910586" y="3212976"/>
            <a:ext cx="1152128" cy="646331"/>
          </a:xfrm>
          <a:prstGeom prst="rect">
            <a:avLst/>
          </a:prstGeom>
          <a:noFill/>
        </p:spPr>
        <p:txBody>
          <a:bodyPr wrap="square" rtlCol="0">
            <a:spAutoFit/>
          </a:bodyPr>
          <a:lstStyle/>
          <a:p>
            <a:r>
              <a:rPr lang="en-US" dirty="0">
                <a:solidFill>
                  <a:srgbClr val="FF0000"/>
                </a:solidFill>
              </a:rPr>
              <a:t>Increasing deficit</a:t>
            </a:r>
          </a:p>
        </p:txBody>
      </p:sp>
    </p:spTree>
    <p:extLst>
      <p:ext uri="{BB962C8B-B14F-4D97-AF65-F5344CB8AC3E}">
        <p14:creationId xmlns:p14="http://schemas.microsoft.com/office/powerpoint/2010/main" val="3257034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C9946-63A9-45AD-7EA6-60C5B710F3C0}"/>
              </a:ext>
            </a:extLst>
          </p:cNvPr>
          <p:cNvSpPr>
            <a:spLocks noGrp="1"/>
          </p:cNvSpPr>
          <p:nvPr>
            <p:ph type="title"/>
          </p:nvPr>
        </p:nvSpPr>
        <p:spPr>
          <a:xfrm>
            <a:off x="628650" y="0"/>
            <a:ext cx="7886700" cy="1325563"/>
          </a:xfrm>
        </p:spPr>
        <p:txBody>
          <a:bodyPr/>
          <a:lstStyle/>
          <a:p>
            <a:r>
              <a:rPr lang="en-US" sz="3200" b="1" dirty="0">
                <a:latin typeface="+mn-lt"/>
              </a:rPr>
              <a:t>Does National Debt Matter?</a:t>
            </a:r>
          </a:p>
        </p:txBody>
      </p:sp>
      <p:sp>
        <p:nvSpPr>
          <p:cNvPr id="3" name="Content Placeholder 2">
            <a:extLst>
              <a:ext uri="{FF2B5EF4-FFF2-40B4-BE49-F238E27FC236}">
                <a16:creationId xmlns:a16="http://schemas.microsoft.com/office/drawing/2014/main" id="{3CD6035D-9192-5D3F-8512-479CE6BF58B8}"/>
              </a:ext>
            </a:extLst>
          </p:cNvPr>
          <p:cNvSpPr>
            <a:spLocks noGrp="1"/>
          </p:cNvSpPr>
          <p:nvPr>
            <p:ph idx="1"/>
          </p:nvPr>
        </p:nvSpPr>
        <p:spPr>
          <a:xfrm>
            <a:off x="601750" y="1052736"/>
            <a:ext cx="7886700" cy="5052219"/>
          </a:xfrm>
        </p:spPr>
        <p:txBody>
          <a:bodyPr/>
          <a:lstStyle/>
          <a:p>
            <a:r>
              <a:rPr lang="en-US" b="1" dirty="0"/>
              <a:t>The Debate: </a:t>
            </a:r>
            <a:r>
              <a:rPr lang="en-US" dirty="0"/>
              <a:t>Many economists agree that while borrowing is a key tool for financing government spending, it is </a:t>
            </a:r>
            <a:r>
              <a:rPr lang="en-US" b="1" dirty="0"/>
              <a:t>not without limits or consequences</a:t>
            </a:r>
            <a:r>
              <a:rPr lang="en-US" dirty="0"/>
              <a:t>, both economically and politically.</a:t>
            </a:r>
          </a:p>
          <a:p>
            <a:r>
              <a:rPr lang="en-US" b="1" dirty="0"/>
              <a:t>The Risks of Poor Debt Management:</a:t>
            </a:r>
          </a:p>
          <a:p>
            <a:pPr lvl="1"/>
            <a:r>
              <a:rPr lang="en-US" sz="1900" b="1" dirty="0"/>
              <a:t>Economic Instability: </a:t>
            </a:r>
            <a:r>
              <a:rPr lang="en-US" sz="1900" dirty="0"/>
              <a:t>Excessive debt can undermine economic stability and reduce investor confidence.</a:t>
            </a:r>
          </a:p>
          <a:p>
            <a:pPr lvl="1"/>
            <a:r>
              <a:rPr lang="en-US" sz="1900" b="1" dirty="0"/>
              <a:t>Impact on Social Welfare: </a:t>
            </a:r>
            <a:r>
              <a:rPr lang="en-US" sz="1900" dirty="0"/>
              <a:t>Over-indebted governments may struggle to fund essential public goods, such as </a:t>
            </a:r>
            <a:r>
              <a:rPr lang="en-US" sz="1900" b="1" dirty="0"/>
              <a:t>education, healthcare, and infrastructure.</a:t>
            </a:r>
          </a:p>
          <a:p>
            <a:pPr lvl="1"/>
            <a:r>
              <a:rPr lang="en-US" sz="1900" b="1" dirty="0"/>
              <a:t>Vulnerability to Future Shocks: </a:t>
            </a:r>
            <a:r>
              <a:rPr lang="en-US" sz="1900" dirty="0"/>
              <a:t>Countries with high debt levels have limited capacity to respond to unexpected crises, such as recessions or pandemics.</a:t>
            </a:r>
          </a:p>
          <a:p>
            <a:pPr lvl="1"/>
            <a:r>
              <a:rPr lang="en-US" sz="1900" b="1" dirty="0"/>
              <a:t>Funding Challenges: </a:t>
            </a:r>
            <a:r>
              <a:rPr lang="en-US" sz="1900" dirty="0"/>
              <a:t>Poor debt management could leave governments unable to secure the </a:t>
            </a:r>
            <a:r>
              <a:rPr lang="en-US" sz="1900" b="1" dirty="0"/>
              <a:t>necessary funding </a:t>
            </a:r>
            <a:r>
              <a:rPr lang="en-US" sz="1900" dirty="0"/>
              <a:t>to sustain their operations and obligations.</a:t>
            </a:r>
          </a:p>
          <a:p>
            <a:pPr marL="0" indent="0">
              <a:buNone/>
            </a:pPr>
            <a:r>
              <a:rPr lang="en-US" b="1" dirty="0"/>
              <a:t>Conclusion: </a:t>
            </a:r>
            <a:r>
              <a:rPr lang="en-US" dirty="0"/>
              <a:t>Effective debt management is critical to maintaining </a:t>
            </a:r>
            <a:r>
              <a:rPr lang="en-US" b="1" dirty="0"/>
              <a:t>economic stability, public trust, and resilience </a:t>
            </a:r>
            <a:r>
              <a:rPr lang="en-US" dirty="0"/>
              <a:t>against future challenges.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321906A-1EEC-C359-2AF3-78B641271B8A}"/>
              </a:ext>
            </a:extLst>
          </p:cNvPr>
          <p:cNvSpPr>
            <a:spLocks noGrp="1"/>
          </p:cNvSpPr>
          <p:nvPr>
            <p:ph type="sldNum" sz="quarter" idx="12"/>
          </p:nvPr>
        </p:nvSpPr>
        <p:spPr/>
        <p:txBody>
          <a:bodyPr/>
          <a:lstStyle/>
          <a:p>
            <a:fld id="{C139C7F5-4A1B-8C41-8C8B-667C7008A2C1}" type="slidenum">
              <a:rPr lang="en-GB" altLang="en-US" smtClean="0"/>
              <a:pPr/>
              <a:t>35</a:t>
            </a:fld>
            <a:endParaRPr lang="en-GB" altLang="en-US"/>
          </a:p>
        </p:txBody>
      </p:sp>
    </p:spTree>
    <p:extLst>
      <p:ext uri="{BB962C8B-B14F-4D97-AF65-F5344CB8AC3E}">
        <p14:creationId xmlns:p14="http://schemas.microsoft.com/office/powerpoint/2010/main" val="2899350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3B2D-92D2-E038-163E-47E90D9FB8A4}"/>
              </a:ext>
            </a:extLst>
          </p:cNvPr>
          <p:cNvSpPr>
            <a:spLocks noGrp="1"/>
          </p:cNvSpPr>
          <p:nvPr>
            <p:ph type="title"/>
          </p:nvPr>
        </p:nvSpPr>
        <p:spPr>
          <a:xfrm>
            <a:off x="628650" y="246906"/>
            <a:ext cx="7886700" cy="868262"/>
          </a:xfrm>
        </p:spPr>
        <p:txBody>
          <a:bodyPr/>
          <a:lstStyle/>
          <a:p>
            <a:r>
              <a:rPr lang="en-US" sz="3200" b="1" dirty="0">
                <a:latin typeface="+mn-lt"/>
              </a:rPr>
              <a:t>Reinhart &amp; Rogoff Debt-to-GDP Debate</a:t>
            </a:r>
          </a:p>
        </p:txBody>
      </p:sp>
      <p:sp>
        <p:nvSpPr>
          <p:cNvPr id="3" name="Content Placeholder 2">
            <a:extLst>
              <a:ext uri="{FF2B5EF4-FFF2-40B4-BE49-F238E27FC236}">
                <a16:creationId xmlns:a16="http://schemas.microsoft.com/office/drawing/2014/main" id="{2468F19C-633B-A406-F0D3-44CC6CBBE536}"/>
              </a:ext>
            </a:extLst>
          </p:cNvPr>
          <p:cNvSpPr>
            <a:spLocks noGrp="1"/>
          </p:cNvSpPr>
          <p:nvPr>
            <p:ph idx="1"/>
          </p:nvPr>
        </p:nvSpPr>
        <p:spPr>
          <a:xfrm>
            <a:off x="395536" y="1124744"/>
            <a:ext cx="8352928" cy="5052219"/>
          </a:xfrm>
        </p:spPr>
        <p:txBody>
          <a:bodyPr/>
          <a:lstStyle/>
          <a:p>
            <a:r>
              <a:rPr lang="en-US" sz="2000" b="1" dirty="0"/>
              <a:t>Context:</a:t>
            </a:r>
          </a:p>
          <a:p>
            <a:r>
              <a:rPr lang="en-US" sz="2000" dirty="0"/>
              <a:t>In 2010, Harvard economists Carmen Reinhart and Kenneth Rogoff published a highly influential paper, </a:t>
            </a:r>
            <a:r>
              <a:rPr lang="en-US" sz="2000" b="1" dirty="0"/>
              <a:t>"Growth in a Time of Debt", </a:t>
            </a:r>
            <a:r>
              <a:rPr lang="en-US" sz="2000" dirty="0"/>
              <a:t>addressing a critical policy question:</a:t>
            </a:r>
          </a:p>
          <a:p>
            <a:pPr lvl="1"/>
            <a:r>
              <a:rPr lang="en-US" sz="1700" dirty="0"/>
              <a:t>Should governments </a:t>
            </a:r>
            <a:r>
              <a:rPr lang="en-US" sz="1700" b="1" dirty="0"/>
              <a:t>cut public spending </a:t>
            </a:r>
            <a:r>
              <a:rPr lang="en-US" sz="1700" dirty="0"/>
              <a:t>to control deficits or </a:t>
            </a:r>
            <a:r>
              <a:rPr lang="en-US" sz="1700" b="1" dirty="0"/>
              <a:t>use state intervention </a:t>
            </a:r>
            <a:r>
              <a:rPr lang="en-US" sz="1700" dirty="0"/>
              <a:t>to stimulate economic growth?</a:t>
            </a:r>
          </a:p>
          <a:p>
            <a:r>
              <a:rPr lang="en-US" sz="2000" b="1" dirty="0"/>
              <a:t>Study Overview:</a:t>
            </a:r>
          </a:p>
          <a:p>
            <a:pPr lvl="1"/>
            <a:r>
              <a:rPr lang="en-US" sz="1700" dirty="0"/>
              <a:t>Sample: </a:t>
            </a:r>
            <a:r>
              <a:rPr lang="en-US" sz="1700" b="1" dirty="0"/>
              <a:t>20 advanced economies.</a:t>
            </a:r>
          </a:p>
          <a:p>
            <a:pPr lvl="1"/>
            <a:r>
              <a:rPr lang="en-US" sz="1700" dirty="0"/>
              <a:t>Timeframe: </a:t>
            </a:r>
            <a:r>
              <a:rPr lang="en-US" sz="1700" b="1" dirty="0"/>
              <a:t>1946 to 2009.</a:t>
            </a:r>
          </a:p>
          <a:p>
            <a:r>
              <a:rPr lang="en-US" sz="2000" b="1" dirty="0"/>
              <a:t>Key Findings:</a:t>
            </a:r>
          </a:p>
          <a:p>
            <a:pPr lvl="1"/>
            <a:r>
              <a:rPr lang="en-US" sz="1700" b="1" dirty="0"/>
              <a:t>Economic Growth and Debt Levels:</a:t>
            </a:r>
          </a:p>
          <a:p>
            <a:pPr lvl="1"/>
            <a:r>
              <a:rPr lang="en-US" sz="1700" dirty="0"/>
              <a:t>When public debt is </a:t>
            </a:r>
            <a:r>
              <a:rPr lang="en-US" sz="1700" b="1" dirty="0"/>
              <a:t>below 90% of GDP</a:t>
            </a:r>
            <a:r>
              <a:rPr lang="en-US" sz="1700" dirty="0"/>
              <a:t>, annual GDP growth ranges between </a:t>
            </a:r>
            <a:r>
              <a:rPr lang="en-US" sz="1700" b="1" dirty="0"/>
              <a:t>3% and 4%.</a:t>
            </a:r>
          </a:p>
          <a:p>
            <a:pPr lvl="1"/>
            <a:r>
              <a:rPr lang="en-US" sz="1700" dirty="0"/>
              <a:t>When public debt </a:t>
            </a:r>
            <a:r>
              <a:rPr lang="en-US" sz="1700" b="1" dirty="0"/>
              <a:t>exceeds 90% of GDP</a:t>
            </a:r>
            <a:r>
              <a:rPr lang="en-US" sz="1700" dirty="0"/>
              <a:t>, average GDP growth collapses to </a:t>
            </a:r>
            <a:r>
              <a:rPr lang="en-US" sz="1700" b="1" dirty="0"/>
              <a:t>-0.1%.</a:t>
            </a:r>
          </a:p>
          <a:p>
            <a:r>
              <a:rPr lang="en-US" sz="2000" b="1" dirty="0"/>
              <a:t>Implications:</a:t>
            </a:r>
          </a:p>
          <a:p>
            <a:pPr lvl="1"/>
            <a:r>
              <a:rPr lang="en-US" sz="1700" dirty="0"/>
              <a:t>The paper argued that high public debt levels are associated with </a:t>
            </a:r>
            <a:r>
              <a:rPr lang="en-US" sz="1700" b="1" dirty="0"/>
              <a:t>sharp declines in economic growth</a:t>
            </a:r>
            <a:r>
              <a:rPr lang="en-US" sz="1700" dirty="0"/>
              <a:t>, a finding that significantly influenced fiscal policy debates globally.</a:t>
            </a:r>
          </a:p>
        </p:txBody>
      </p:sp>
      <p:sp>
        <p:nvSpPr>
          <p:cNvPr id="4" name="Slide Number Placeholder 3">
            <a:extLst>
              <a:ext uri="{FF2B5EF4-FFF2-40B4-BE49-F238E27FC236}">
                <a16:creationId xmlns:a16="http://schemas.microsoft.com/office/drawing/2014/main" id="{EF8B32F5-5A6E-3FAC-F879-92759DF95215}"/>
              </a:ext>
            </a:extLst>
          </p:cNvPr>
          <p:cNvSpPr>
            <a:spLocks noGrp="1"/>
          </p:cNvSpPr>
          <p:nvPr>
            <p:ph type="sldNum" sz="quarter" idx="12"/>
          </p:nvPr>
        </p:nvSpPr>
        <p:spPr/>
        <p:txBody>
          <a:bodyPr/>
          <a:lstStyle/>
          <a:p>
            <a:fld id="{C139C7F5-4A1B-8C41-8C8B-667C7008A2C1}" type="slidenum">
              <a:rPr lang="en-GB" altLang="en-US" smtClean="0"/>
              <a:pPr/>
              <a:t>36</a:t>
            </a:fld>
            <a:endParaRPr lang="en-GB" altLang="en-US" dirty="0"/>
          </a:p>
        </p:txBody>
      </p:sp>
    </p:spTree>
    <p:extLst>
      <p:ext uri="{BB962C8B-B14F-4D97-AF65-F5344CB8AC3E}">
        <p14:creationId xmlns:p14="http://schemas.microsoft.com/office/powerpoint/2010/main" val="2540545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C3A92-655D-B611-304F-276FCE080BBE}"/>
              </a:ext>
            </a:extLst>
          </p:cNvPr>
          <p:cNvSpPr>
            <a:spLocks noGrp="1"/>
          </p:cNvSpPr>
          <p:nvPr>
            <p:ph type="title"/>
          </p:nvPr>
        </p:nvSpPr>
        <p:spPr>
          <a:xfrm>
            <a:off x="395536" y="0"/>
            <a:ext cx="5167486" cy="1080120"/>
          </a:xfrm>
        </p:spPr>
        <p:txBody>
          <a:bodyPr/>
          <a:lstStyle/>
          <a:p>
            <a:r>
              <a:rPr lang="en-US" sz="3200" b="1" dirty="0">
                <a:latin typeface="+mn-lt"/>
              </a:rPr>
              <a:t>The Reinhart-Rogoff ‘Error’</a:t>
            </a:r>
          </a:p>
        </p:txBody>
      </p:sp>
      <p:sp>
        <p:nvSpPr>
          <p:cNvPr id="3" name="Content Placeholder 2">
            <a:extLst>
              <a:ext uri="{FF2B5EF4-FFF2-40B4-BE49-F238E27FC236}">
                <a16:creationId xmlns:a16="http://schemas.microsoft.com/office/drawing/2014/main" id="{E8A9032C-E31A-40A1-A869-1431478FE971}"/>
              </a:ext>
            </a:extLst>
          </p:cNvPr>
          <p:cNvSpPr>
            <a:spLocks noGrp="1"/>
          </p:cNvSpPr>
          <p:nvPr>
            <p:ph idx="1"/>
          </p:nvPr>
        </p:nvSpPr>
        <p:spPr>
          <a:xfrm>
            <a:off x="251520" y="908720"/>
            <a:ext cx="8640960" cy="5268243"/>
          </a:xfrm>
        </p:spPr>
        <p:txBody>
          <a:bodyPr/>
          <a:lstStyle/>
          <a:p>
            <a:r>
              <a:rPr lang="en-US" sz="2000" b="1" dirty="0"/>
              <a:t>Data Exclusion:</a:t>
            </a:r>
          </a:p>
          <a:p>
            <a:pPr lvl="1"/>
            <a:r>
              <a:rPr lang="en-US" dirty="0"/>
              <a:t>Some available data was excluded from the analysis.</a:t>
            </a:r>
          </a:p>
          <a:p>
            <a:r>
              <a:rPr lang="en-US" sz="2000" b="1" dirty="0"/>
              <a:t>Coding Errors:</a:t>
            </a:r>
          </a:p>
          <a:p>
            <a:pPr lvl="1"/>
            <a:r>
              <a:rPr lang="en-US" dirty="0"/>
              <a:t>Mistakes were found in the Excel spreadsheet used for calculations.</a:t>
            </a:r>
          </a:p>
          <a:p>
            <a:r>
              <a:rPr lang="en-US" sz="2000" b="1" dirty="0"/>
              <a:t>Averaging Methods:</a:t>
            </a:r>
          </a:p>
          <a:p>
            <a:pPr lvl="1"/>
            <a:r>
              <a:rPr lang="en-US" dirty="0"/>
              <a:t>The methodology for averaging statistics was deemed inappropriate, potentially skewing results.</a:t>
            </a:r>
          </a:p>
          <a:p>
            <a:r>
              <a:rPr lang="en-US" sz="2000" b="1" dirty="0"/>
              <a:t>Reassessment Findings </a:t>
            </a:r>
            <a:r>
              <a:rPr lang="en-US" sz="2000" dirty="0"/>
              <a:t>(Ash, Herndon, Pollin, 2013):</a:t>
            </a:r>
          </a:p>
          <a:p>
            <a:pPr lvl="1"/>
            <a:r>
              <a:rPr lang="en-US" dirty="0"/>
              <a:t>Accurate recalculations using Reinhart-Rogoff’s dataset found that:</a:t>
            </a:r>
          </a:p>
          <a:p>
            <a:pPr lvl="1"/>
            <a:r>
              <a:rPr lang="en-US" dirty="0"/>
              <a:t>When a country’s debt-to-GDP ratio exceeds </a:t>
            </a:r>
            <a:r>
              <a:rPr lang="en-US" b="1" dirty="0"/>
              <a:t>90%, average growth is 2.2%</a:t>
            </a:r>
            <a:r>
              <a:rPr lang="en-US" dirty="0"/>
              <a:t>, not -0.1%.</a:t>
            </a:r>
          </a:p>
          <a:p>
            <a:pPr lvl="1"/>
            <a:r>
              <a:rPr lang="en-US" dirty="0"/>
              <a:t>The relationship between growth and public debt </a:t>
            </a:r>
            <a:r>
              <a:rPr lang="en-US" b="1" dirty="0"/>
              <a:t>varies widely </a:t>
            </a:r>
            <a:r>
              <a:rPr lang="en-US" dirty="0"/>
              <a:t>over time and across countries.</a:t>
            </a:r>
          </a:p>
          <a:p>
            <a:pPr lvl="1"/>
            <a:r>
              <a:rPr lang="en-US" dirty="0"/>
              <a:t>It is inaccurate to assume a uniform “danger point” at which growth declines sharply.</a:t>
            </a:r>
          </a:p>
          <a:p>
            <a:r>
              <a:rPr lang="en-US" sz="2000" b="1" dirty="0"/>
              <a:t>Policy Implications:</a:t>
            </a:r>
          </a:p>
          <a:p>
            <a:pPr lvl="1"/>
            <a:r>
              <a:rPr lang="en-US" dirty="0"/>
              <a:t>The reassessment concludes that </a:t>
            </a:r>
            <a:r>
              <a:rPr lang="en-US" b="1" dirty="0"/>
              <a:t>austerity measures cannot be justified </a:t>
            </a:r>
            <a:r>
              <a:rPr lang="en-US" dirty="0"/>
              <a:t>solely on the claim that public debt exceeding </a:t>
            </a:r>
            <a:r>
              <a:rPr lang="en-US" b="1" dirty="0"/>
              <a:t>90% of GDP </a:t>
            </a:r>
            <a:r>
              <a:rPr lang="en-US" dirty="0"/>
              <a:t>will consistently lead to sharp declines in growth.</a:t>
            </a:r>
          </a:p>
          <a:p>
            <a:pPr marL="0" indent="0">
              <a:buNone/>
            </a:pPr>
            <a:endParaRPr lang="en-US" dirty="0"/>
          </a:p>
        </p:txBody>
      </p:sp>
      <p:sp>
        <p:nvSpPr>
          <p:cNvPr id="4" name="Slide Number Placeholder 3">
            <a:extLst>
              <a:ext uri="{FF2B5EF4-FFF2-40B4-BE49-F238E27FC236}">
                <a16:creationId xmlns:a16="http://schemas.microsoft.com/office/drawing/2014/main" id="{41894651-4583-D7F1-BB78-642D94E30BB2}"/>
              </a:ext>
            </a:extLst>
          </p:cNvPr>
          <p:cNvSpPr>
            <a:spLocks noGrp="1"/>
          </p:cNvSpPr>
          <p:nvPr>
            <p:ph type="sldNum" sz="quarter" idx="12"/>
          </p:nvPr>
        </p:nvSpPr>
        <p:spPr/>
        <p:txBody>
          <a:bodyPr/>
          <a:lstStyle/>
          <a:p>
            <a:fld id="{C139C7F5-4A1B-8C41-8C8B-667C7008A2C1}" type="slidenum">
              <a:rPr lang="en-GB" altLang="en-US" smtClean="0"/>
              <a:pPr/>
              <a:t>37</a:t>
            </a:fld>
            <a:endParaRPr lang="en-GB" altLang="en-US"/>
          </a:p>
        </p:txBody>
      </p:sp>
    </p:spTree>
    <p:extLst>
      <p:ext uri="{BB962C8B-B14F-4D97-AF65-F5344CB8AC3E}">
        <p14:creationId xmlns:p14="http://schemas.microsoft.com/office/powerpoint/2010/main" val="3523007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7034F-6103-F5CE-73BD-049B61A20A96}"/>
              </a:ext>
            </a:extLst>
          </p:cNvPr>
          <p:cNvSpPr>
            <a:spLocks noGrp="1"/>
          </p:cNvSpPr>
          <p:nvPr>
            <p:ph type="title"/>
          </p:nvPr>
        </p:nvSpPr>
        <p:spPr>
          <a:xfrm>
            <a:off x="408366" y="157891"/>
            <a:ext cx="8327268" cy="634082"/>
          </a:xfrm>
        </p:spPr>
        <p:txBody>
          <a:bodyPr>
            <a:normAutofit/>
          </a:bodyPr>
          <a:lstStyle/>
          <a:p>
            <a:pPr algn="l"/>
            <a:r>
              <a:rPr lang="en-US" sz="3200" b="1" dirty="0">
                <a:latin typeface="+mn-lt"/>
              </a:rPr>
              <a:t>Thoughts on the Recent Budget</a:t>
            </a:r>
          </a:p>
        </p:txBody>
      </p:sp>
      <p:sp>
        <p:nvSpPr>
          <p:cNvPr id="3" name="Slide Number Placeholder 2">
            <a:extLst>
              <a:ext uri="{FF2B5EF4-FFF2-40B4-BE49-F238E27FC236}">
                <a16:creationId xmlns:a16="http://schemas.microsoft.com/office/drawing/2014/main" id="{AA864914-B428-EC47-BBF4-E866B3789109}"/>
              </a:ext>
            </a:extLst>
          </p:cNvPr>
          <p:cNvSpPr>
            <a:spLocks noGrp="1"/>
          </p:cNvSpPr>
          <p:nvPr>
            <p:ph type="sldNum" sz="quarter" idx="12"/>
          </p:nvPr>
        </p:nvSpPr>
        <p:spPr/>
        <p:txBody>
          <a:bodyPr/>
          <a:lstStyle/>
          <a:p>
            <a:fld id="{6D8D7DCA-643F-445C-9183-E3A7BE6DD5F1}" type="slidenum">
              <a:rPr lang="en-GB" smtClean="0"/>
              <a:t>38</a:t>
            </a:fld>
            <a:endParaRPr lang="en-GB"/>
          </a:p>
        </p:txBody>
      </p:sp>
      <p:sp>
        <p:nvSpPr>
          <p:cNvPr id="5" name="TextBox 4">
            <a:extLst>
              <a:ext uri="{FF2B5EF4-FFF2-40B4-BE49-F238E27FC236}">
                <a16:creationId xmlns:a16="http://schemas.microsoft.com/office/drawing/2014/main" id="{AEFC722A-E61A-41D9-00A5-320059A4BE5E}"/>
              </a:ext>
            </a:extLst>
          </p:cNvPr>
          <p:cNvSpPr txBox="1"/>
          <p:nvPr/>
        </p:nvSpPr>
        <p:spPr>
          <a:xfrm>
            <a:off x="215516" y="825579"/>
            <a:ext cx="8820980" cy="5463034"/>
          </a:xfrm>
          <a:prstGeom prst="rect">
            <a:avLst/>
          </a:prstGeom>
          <a:noFill/>
        </p:spPr>
        <p:txBody>
          <a:bodyPr wrap="square" rtlCol="0">
            <a:spAutoFit/>
          </a:bodyPr>
          <a:lstStyle/>
          <a:p>
            <a:pPr marL="342900" indent="-342900">
              <a:buFont typeface="Arial" panose="020B0604020202020204" pitchFamily="34" charset="0"/>
              <a:buChar char="•"/>
            </a:pPr>
            <a:r>
              <a:rPr lang="en-US" sz="2000" b="1" dirty="0"/>
              <a:t>Key Budget Changes:</a:t>
            </a:r>
          </a:p>
          <a:p>
            <a:pPr marL="742950" lvl="1" indent="-285750">
              <a:buFont typeface="Arial" panose="020B0604020202020204" pitchFamily="34" charset="0"/>
              <a:buChar char="•"/>
            </a:pPr>
            <a:r>
              <a:rPr lang="en-US" sz="1700" b="1" dirty="0"/>
              <a:t>Increased Spending: </a:t>
            </a:r>
            <a:r>
              <a:rPr lang="en-US" sz="1700" dirty="0"/>
              <a:t>£70 billion per year, forecast to add </a:t>
            </a:r>
            <a:r>
              <a:rPr lang="en-US" sz="1700" b="1" dirty="0"/>
              <a:t>+0.5% to CPI </a:t>
            </a:r>
            <a:r>
              <a:rPr lang="en-US" sz="1700" dirty="0"/>
              <a:t>(BoE estimates).</a:t>
            </a:r>
          </a:p>
          <a:p>
            <a:pPr marL="742950" lvl="1" indent="-285750">
              <a:buFont typeface="Arial" panose="020B0604020202020204" pitchFamily="34" charset="0"/>
              <a:buChar char="•"/>
            </a:pPr>
            <a:r>
              <a:rPr lang="en-US" sz="1700" b="1" dirty="0"/>
              <a:t>Tax Increases: </a:t>
            </a:r>
            <a:r>
              <a:rPr lang="en-US" sz="1700" dirty="0"/>
              <a:t>£36 billion per year (primarily targeting the private sector).</a:t>
            </a:r>
          </a:p>
          <a:p>
            <a:pPr marL="742950" lvl="1" indent="-285750">
              <a:buFont typeface="Arial" panose="020B0604020202020204" pitchFamily="34" charset="0"/>
              <a:buChar char="•"/>
            </a:pPr>
            <a:r>
              <a:rPr lang="en-US" sz="1700" dirty="0"/>
              <a:t>Tax burden reaches </a:t>
            </a:r>
            <a:r>
              <a:rPr lang="en-US" sz="1700" b="1" dirty="0"/>
              <a:t>38.2% of GDP.</a:t>
            </a:r>
          </a:p>
          <a:p>
            <a:pPr marL="742950" lvl="1" indent="-285750">
              <a:buFont typeface="Arial" panose="020B0604020202020204" pitchFamily="34" charset="0"/>
              <a:buChar char="•"/>
            </a:pPr>
            <a:r>
              <a:rPr lang="en-US" sz="1700" b="1" dirty="0"/>
              <a:t>Larger Deficit: </a:t>
            </a:r>
            <a:r>
              <a:rPr lang="en-US" sz="1700" dirty="0"/>
              <a:t>Budget deficit to rise by</a:t>
            </a:r>
            <a:r>
              <a:rPr lang="en-US" sz="1700" b="1" dirty="0"/>
              <a:t> £34 billion annually.</a:t>
            </a:r>
          </a:p>
          <a:p>
            <a:pPr marL="285750" indent="-285750">
              <a:buFont typeface="Arial" panose="020B0604020202020204" pitchFamily="34" charset="0"/>
              <a:buChar char="•"/>
            </a:pPr>
            <a:r>
              <a:rPr lang="en-US" sz="2000" b="1" dirty="0"/>
              <a:t>Funding Deficits:</a:t>
            </a:r>
          </a:p>
          <a:p>
            <a:pPr marL="742950" lvl="1" indent="-285750">
              <a:buFont typeface="Arial" panose="020B0604020202020204" pitchFamily="34" charset="0"/>
              <a:buChar char="•"/>
            </a:pPr>
            <a:r>
              <a:rPr lang="en-US" sz="1700" b="1" dirty="0"/>
              <a:t>Taxes</a:t>
            </a:r>
          </a:p>
          <a:p>
            <a:pPr marL="742950" lvl="1" indent="-285750">
              <a:buFont typeface="Arial" panose="020B0604020202020204" pitchFamily="34" charset="0"/>
              <a:buChar char="•"/>
            </a:pPr>
            <a:r>
              <a:rPr lang="en-US" sz="1700" b="1" dirty="0"/>
              <a:t>Extra Borrowing: </a:t>
            </a:r>
            <a:r>
              <a:rPr lang="en-US" sz="1700" dirty="0"/>
              <a:t>Current debt-to-GDP ratio near 100%.</a:t>
            </a:r>
          </a:p>
          <a:p>
            <a:pPr marL="742950" lvl="1" indent="-285750">
              <a:buFont typeface="Arial" panose="020B0604020202020204" pitchFamily="34" charset="0"/>
              <a:buChar char="•"/>
            </a:pPr>
            <a:r>
              <a:rPr lang="en-US" sz="1700" b="1" dirty="0"/>
              <a:t>Austerity: </a:t>
            </a:r>
            <a:r>
              <a:rPr lang="en-US" sz="1700" dirty="0"/>
              <a:t>Cuts to public services.</a:t>
            </a:r>
          </a:p>
          <a:p>
            <a:pPr marL="742950" lvl="1" indent="-285750">
              <a:buFont typeface="Arial" panose="020B0604020202020204" pitchFamily="34" charset="0"/>
              <a:buChar char="•"/>
            </a:pPr>
            <a:r>
              <a:rPr lang="en-US" sz="1700" b="1" dirty="0"/>
              <a:t>Increased Productivity: </a:t>
            </a:r>
            <a:r>
              <a:rPr lang="en-US" sz="1700" dirty="0"/>
              <a:t>Public sector productivity remains 6.4% below pre-Covid levels.</a:t>
            </a:r>
          </a:p>
          <a:p>
            <a:pPr marL="285750" indent="-285750">
              <a:buFont typeface="Arial" panose="020B0604020202020204" pitchFamily="34" charset="0"/>
              <a:buChar char="•"/>
            </a:pPr>
            <a:r>
              <a:rPr lang="en-US" sz="2000" b="1" dirty="0"/>
              <a:t>Challenges and Risks:</a:t>
            </a:r>
          </a:p>
          <a:p>
            <a:pPr marL="742950" lvl="1" indent="-285750">
              <a:buFont typeface="Arial" panose="020B0604020202020204" pitchFamily="34" charset="0"/>
              <a:buChar char="•"/>
            </a:pPr>
            <a:r>
              <a:rPr lang="en-US" sz="1700" b="1" dirty="0"/>
              <a:t>Borrowing Impact:</a:t>
            </a:r>
          </a:p>
          <a:p>
            <a:pPr marL="1200150" lvl="2" indent="-285750">
              <a:buFont typeface="Arial" panose="020B0604020202020204" pitchFamily="34" charset="0"/>
              <a:buChar char="•"/>
            </a:pPr>
            <a:r>
              <a:rPr lang="en-US" sz="1700" dirty="0"/>
              <a:t>Puts </a:t>
            </a:r>
            <a:r>
              <a:rPr lang="en-US" sz="1700" b="1" dirty="0"/>
              <a:t>upward pressure on interest rates.</a:t>
            </a:r>
          </a:p>
          <a:p>
            <a:pPr marL="1200150" lvl="2" indent="-285750">
              <a:buFont typeface="Arial" panose="020B0604020202020204" pitchFamily="34" charset="0"/>
              <a:buChar char="•"/>
            </a:pPr>
            <a:r>
              <a:rPr lang="en-US" sz="1700" dirty="0"/>
              <a:t>Debt interest costs already </a:t>
            </a:r>
            <a:r>
              <a:rPr lang="en-US" sz="1700" b="1" dirty="0"/>
              <a:t>£116 billion annually </a:t>
            </a:r>
            <a:r>
              <a:rPr lang="en-US" sz="1700" dirty="0"/>
              <a:t>(3.8% of GDP).</a:t>
            </a:r>
          </a:p>
          <a:p>
            <a:pPr marL="1200150" lvl="2" indent="-285750">
              <a:buFont typeface="Arial" panose="020B0604020202020204" pitchFamily="34" charset="0"/>
              <a:buChar char="•"/>
            </a:pPr>
            <a:r>
              <a:rPr lang="en-US" sz="1700" dirty="0"/>
              <a:t>Risks of </a:t>
            </a:r>
            <a:r>
              <a:rPr lang="en-US" sz="1700" b="1" dirty="0"/>
              <a:t>fiscal dominance:</a:t>
            </a:r>
            <a:r>
              <a:rPr lang="en-US" sz="1700" dirty="0"/>
              <a:t> potential government pressure on the BoE to keep rates low.</a:t>
            </a:r>
          </a:p>
          <a:p>
            <a:pPr marL="742950" lvl="1" indent="-285750">
              <a:buFont typeface="Arial" panose="020B0604020202020204" pitchFamily="34" charset="0"/>
              <a:buChar char="•"/>
            </a:pPr>
            <a:r>
              <a:rPr lang="en-US" sz="1700" b="1" dirty="0"/>
              <a:t>Tax Impact:</a:t>
            </a:r>
          </a:p>
          <a:p>
            <a:pPr marL="1200150" lvl="2" indent="-285750">
              <a:buFont typeface="Arial" panose="020B0604020202020204" pitchFamily="34" charset="0"/>
              <a:buChar char="•"/>
            </a:pPr>
            <a:r>
              <a:rPr lang="en-US" sz="1700" dirty="0"/>
              <a:t>May reduce </a:t>
            </a:r>
            <a:r>
              <a:rPr lang="en-US" sz="1700" b="1" dirty="0"/>
              <a:t>consumer and business confidence</a:t>
            </a:r>
            <a:r>
              <a:rPr lang="en-US" sz="1700" dirty="0"/>
              <a:t>, leading to: </a:t>
            </a:r>
          </a:p>
          <a:p>
            <a:pPr marL="1200150" lvl="2" indent="-285750">
              <a:buFont typeface="Arial" panose="020B0604020202020204" pitchFamily="34" charset="0"/>
              <a:buChar char="•"/>
            </a:pPr>
            <a:r>
              <a:rPr lang="en-US" sz="1700" dirty="0"/>
              <a:t>Lower spending and investment.</a:t>
            </a:r>
          </a:p>
          <a:p>
            <a:pPr marL="1200150" lvl="2" indent="-285750">
              <a:buFont typeface="Arial" panose="020B0604020202020204" pitchFamily="34" charset="0"/>
              <a:buChar char="•"/>
            </a:pPr>
            <a:r>
              <a:rPr lang="en-US" sz="1700" dirty="0"/>
              <a:t>Disinflationary effects and slower growth.</a:t>
            </a:r>
          </a:p>
        </p:txBody>
      </p:sp>
    </p:spTree>
    <p:extLst>
      <p:ext uri="{BB962C8B-B14F-4D97-AF65-F5344CB8AC3E}">
        <p14:creationId xmlns:p14="http://schemas.microsoft.com/office/powerpoint/2010/main" val="1438449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47689-1FAD-2A86-114B-E3AE4A85BF32}"/>
              </a:ext>
            </a:extLst>
          </p:cNvPr>
          <p:cNvSpPr>
            <a:spLocks noGrp="1"/>
          </p:cNvSpPr>
          <p:nvPr>
            <p:ph type="title"/>
          </p:nvPr>
        </p:nvSpPr>
        <p:spPr/>
        <p:txBody>
          <a:bodyPr>
            <a:normAutofit/>
          </a:bodyPr>
          <a:lstStyle/>
          <a:p>
            <a:r>
              <a:rPr lang="en-US" sz="3200" b="1" dirty="0">
                <a:latin typeface="+mn-lt"/>
              </a:rPr>
              <a:t>Conclusion</a:t>
            </a:r>
          </a:p>
        </p:txBody>
      </p:sp>
      <p:sp>
        <p:nvSpPr>
          <p:cNvPr id="3" name="Content Placeholder 2">
            <a:extLst>
              <a:ext uri="{FF2B5EF4-FFF2-40B4-BE49-F238E27FC236}">
                <a16:creationId xmlns:a16="http://schemas.microsoft.com/office/drawing/2014/main" id="{2C116EF1-BEAF-D324-B833-1BF0ADC5F101}"/>
              </a:ext>
            </a:extLst>
          </p:cNvPr>
          <p:cNvSpPr>
            <a:spLocks noGrp="1"/>
          </p:cNvSpPr>
          <p:nvPr>
            <p:ph idx="1"/>
          </p:nvPr>
        </p:nvSpPr>
        <p:spPr>
          <a:xfrm>
            <a:off x="457200" y="1340768"/>
            <a:ext cx="8229600" cy="4785395"/>
          </a:xfrm>
        </p:spPr>
        <p:txBody>
          <a:bodyPr>
            <a:normAutofit fontScale="92500" lnSpcReduction="10000"/>
          </a:bodyPr>
          <a:lstStyle/>
          <a:p>
            <a:pPr marL="0" indent="0">
              <a:buNone/>
            </a:pPr>
            <a:r>
              <a:rPr lang="en-US" sz="2400" dirty="0"/>
              <a:t>The UK government is facing a mounting challenge as debt interest payments are set to rise significantly in the coming years. This increase stems from a combination of growing debt levels, higher interest rates, and persistent inflationary pressures. These factors will undoubtedly place a considerable strain on public finances, complicating the government's ability to manage competing fiscal priorities.</a:t>
            </a:r>
          </a:p>
          <a:p>
            <a:pPr marL="0" indent="0">
              <a:buNone/>
            </a:pPr>
            <a:endParaRPr lang="en-US" sz="2400" dirty="0"/>
          </a:p>
          <a:p>
            <a:pPr marL="0" indent="0">
              <a:buNone/>
            </a:pPr>
            <a:r>
              <a:rPr lang="en-US" sz="2400" dirty="0"/>
              <a:t>Policymakers will need to navigate this delicate balancing act with great care. Addressing the escalating debt burden is imperative, but it must be done in a way that supports sustainable economic growth and does not stifle opportunities for investment or recovery. Striking this balance will be one of the defining tests for the government in the years ahead, as it seeks to ensure both fiscal stability and the long-term prosperity of the UK economy.</a:t>
            </a:r>
          </a:p>
        </p:txBody>
      </p:sp>
      <p:sp>
        <p:nvSpPr>
          <p:cNvPr id="4" name="Slide Number Placeholder 3">
            <a:extLst>
              <a:ext uri="{FF2B5EF4-FFF2-40B4-BE49-F238E27FC236}">
                <a16:creationId xmlns:a16="http://schemas.microsoft.com/office/drawing/2014/main" id="{20F1904F-3894-D9D6-8263-B1EA8B7CACA3}"/>
              </a:ext>
            </a:extLst>
          </p:cNvPr>
          <p:cNvSpPr>
            <a:spLocks noGrp="1"/>
          </p:cNvSpPr>
          <p:nvPr>
            <p:ph type="sldNum" sz="quarter" idx="12"/>
          </p:nvPr>
        </p:nvSpPr>
        <p:spPr/>
        <p:txBody>
          <a:bodyPr/>
          <a:lstStyle/>
          <a:p>
            <a:fld id="{6D8D7DCA-643F-445C-9183-E3A7BE6DD5F1}" type="slidenum">
              <a:rPr lang="en-GB" smtClean="0"/>
              <a:t>39</a:t>
            </a:fld>
            <a:endParaRPr lang="en-GB"/>
          </a:p>
        </p:txBody>
      </p:sp>
    </p:spTree>
    <p:extLst>
      <p:ext uri="{BB962C8B-B14F-4D97-AF65-F5344CB8AC3E}">
        <p14:creationId xmlns:p14="http://schemas.microsoft.com/office/powerpoint/2010/main" val="1002052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5A58C-D171-BE08-852C-1CFE745E4938}"/>
              </a:ext>
            </a:extLst>
          </p:cNvPr>
          <p:cNvSpPr>
            <a:spLocks noGrp="1"/>
          </p:cNvSpPr>
          <p:nvPr>
            <p:ph type="title"/>
          </p:nvPr>
        </p:nvSpPr>
        <p:spPr/>
        <p:txBody>
          <a:bodyPr/>
          <a:lstStyle/>
          <a:p>
            <a:r>
              <a:rPr lang="en-US" sz="3200" b="1" dirty="0">
                <a:latin typeface="+mn-lt"/>
              </a:rPr>
              <a:t>Current Fiscal Landscape:</a:t>
            </a:r>
            <a:br>
              <a:rPr lang="en-US" sz="3200" b="1" dirty="0">
                <a:latin typeface="+mn-lt"/>
              </a:rPr>
            </a:br>
            <a:endParaRPr lang="en-US" sz="3200" b="1" dirty="0">
              <a:latin typeface="+mn-lt"/>
            </a:endParaRPr>
          </a:p>
        </p:txBody>
      </p:sp>
      <p:sp>
        <p:nvSpPr>
          <p:cNvPr id="3" name="Content Placeholder 2">
            <a:extLst>
              <a:ext uri="{FF2B5EF4-FFF2-40B4-BE49-F238E27FC236}">
                <a16:creationId xmlns:a16="http://schemas.microsoft.com/office/drawing/2014/main" id="{F8AAC6EA-3B79-A812-8F1F-28814318B916}"/>
              </a:ext>
            </a:extLst>
          </p:cNvPr>
          <p:cNvSpPr>
            <a:spLocks noGrp="1"/>
          </p:cNvSpPr>
          <p:nvPr>
            <p:ph idx="1"/>
          </p:nvPr>
        </p:nvSpPr>
        <p:spPr>
          <a:xfrm>
            <a:off x="467544" y="1412776"/>
            <a:ext cx="7886700" cy="4764187"/>
          </a:xfrm>
        </p:spPr>
        <p:txBody>
          <a:bodyPr/>
          <a:lstStyle/>
          <a:p>
            <a:r>
              <a:rPr lang="en-US" dirty="0"/>
              <a:t>Budget deficits are projected to </a:t>
            </a:r>
            <a:r>
              <a:rPr lang="en-US" b="1" dirty="0"/>
              <a:t>remain at unprecedented levels</a:t>
            </a:r>
            <a:r>
              <a:rPr lang="en-US" dirty="0"/>
              <a:t>, posing risks to fiscal stability.</a:t>
            </a:r>
          </a:p>
          <a:p>
            <a:r>
              <a:rPr lang="en-US" dirty="0"/>
              <a:t>While </a:t>
            </a:r>
            <a:r>
              <a:rPr lang="en-US" b="1" dirty="0"/>
              <a:t>bailouts</a:t>
            </a:r>
            <a:r>
              <a:rPr lang="en-US" dirty="0"/>
              <a:t> and </a:t>
            </a:r>
            <a:r>
              <a:rPr lang="en-US" b="1" dirty="0"/>
              <a:t>stimulus programmes </a:t>
            </a:r>
            <a:r>
              <a:rPr lang="en-US" dirty="0"/>
              <a:t>have contributed to the problem, the primary drivers are the </a:t>
            </a:r>
            <a:r>
              <a:rPr lang="en-US" b="1" dirty="0"/>
              <a:t>three largest transfer programmes:</a:t>
            </a:r>
          </a:p>
          <a:p>
            <a:pPr lvl="2"/>
            <a:r>
              <a:rPr lang="en-US" sz="2100" b="1" dirty="0"/>
              <a:t>Welfare (including pensions)</a:t>
            </a:r>
          </a:p>
          <a:p>
            <a:pPr lvl="2"/>
            <a:r>
              <a:rPr lang="en-US" sz="2100" b="1" dirty="0"/>
              <a:t>Health</a:t>
            </a:r>
          </a:p>
          <a:p>
            <a:pPr lvl="2"/>
            <a:r>
              <a:rPr lang="en-US" sz="2100" b="1" dirty="0"/>
              <a:t>Education</a:t>
            </a:r>
          </a:p>
          <a:p>
            <a:r>
              <a:rPr lang="en-US" dirty="0"/>
              <a:t>These 3 programmes collectively consume </a:t>
            </a:r>
            <a:r>
              <a:rPr lang="en-US" b="1" dirty="0"/>
              <a:t>approximately 64% of all public spending (remember debt interest accounts for a further 10%)</a:t>
            </a:r>
          </a:p>
          <a:p>
            <a:r>
              <a:rPr lang="en-US" b="1" dirty="0"/>
              <a:t>Sustainability Concerns:</a:t>
            </a:r>
          </a:p>
          <a:p>
            <a:pPr lvl="1"/>
            <a:r>
              <a:rPr lang="en-US" dirty="0"/>
              <a:t>The continued reliance on high levels of deficit spending has raised questions about the </a:t>
            </a:r>
            <a:r>
              <a:rPr lang="en-US" b="1" dirty="0"/>
              <a:t>long-term sustainability </a:t>
            </a:r>
            <a:r>
              <a:rPr lang="en-US" dirty="0"/>
              <a:t>of the UK's debt and fiscal policy.</a:t>
            </a:r>
          </a:p>
          <a:p>
            <a:endParaRPr lang="en-US" dirty="0"/>
          </a:p>
        </p:txBody>
      </p:sp>
      <p:sp>
        <p:nvSpPr>
          <p:cNvPr id="4" name="Slide Number Placeholder 3">
            <a:extLst>
              <a:ext uri="{FF2B5EF4-FFF2-40B4-BE49-F238E27FC236}">
                <a16:creationId xmlns:a16="http://schemas.microsoft.com/office/drawing/2014/main" id="{A630EB1F-BB10-026A-129A-7613D69B2565}"/>
              </a:ext>
            </a:extLst>
          </p:cNvPr>
          <p:cNvSpPr>
            <a:spLocks noGrp="1"/>
          </p:cNvSpPr>
          <p:nvPr>
            <p:ph type="sldNum" sz="quarter" idx="12"/>
          </p:nvPr>
        </p:nvSpPr>
        <p:spPr/>
        <p:txBody>
          <a:bodyPr/>
          <a:lstStyle/>
          <a:p>
            <a:fld id="{C139C7F5-4A1B-8C41-8C8B-667C7008A2C1}" type="slidenum">
              <a:rPr lang="en-GB" altLang="en-US" smtClean="0"/>
              <a:pPr/>
              <a:t>4</a:t>
            </a:fld>
            <a:endParaRPr lang="en-GB" altLang="en-US"/>
          </a:p>
        </p:txBody>
      </p:sp>
    </p:spTree>
    <p:extLst>
      <p:ext uri="{BB962C8B-B14F-4D97-AF65-F5344CB8AC3E}">
        <p14:creationId xmlns:p14="http://schemas.microsoft.com/office/powerpoint/2010/main" val="4079471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64B1B-D955-8BF1-A812-EEFF42EE331B}"/>
              </a:ext>
            </a:extLst>
          </p:cNvPr>
          <p:cNvSpPr>
            <a:spLocks noGrp="1"/>
          </p:cNvSpPr>
          <p:nvPr>
            <p:ph type="title"/>
          </p:nvPr>
        </p:nvSpPr>
        <p:spPr/>
        <p:txBody>
          <a:bodyPr>
            <a:normAutofit/>
          </a:bodyPr>
          <a:lstStyle/>
          <a:p>
            <a:r>
              <a:rPr lang="en-US" sz="3200" b="1" dirty="0">
                <a:latin typeface="+mn-lt"/>
              </a:rPr>
              <a:t>Discussion Point:</a:t>
            </a:r>
            <a:br>
              <a:rPr lang="en-US" sz="3200" b="1" dirty="0">
                <a:latin typeface="+mn-lt"/>
              </a:rPr>
            </a:br>
            <a:endParaRPr lang="en-US" sz="3200" b="1" dirty="0">
              <a:latin typeface="+mn-lt"/>
            </a:endParaRPr>
          </a:p>
        </p:txBody>
      </p:sp>
      <p:sp>
        <p:nvSpPr>
          <p:cNvPr id="3" name="Content Placeholder 2">
            <a:extLst>
              <a:ext uri="{FF2B5EF4-FFF2-40B4-BE49-F238E27FC236}">
                <a16:creationId xmlns:a16="http://schemas.microsoft.com/office/drawing/2014/main" id="{E0ACBE71-D4FB-F8A7-0228-79F67E71F30D}"/>
              </a:ext>
            </a:extLst>
          </p:cNvPr>
          <p:cNvSpPr>
            <a:spLocks noGrp="1"/>
          </p:cNvSpPr>
          <p:nvPr>
            <p:ph idx="1"/>
          </p:nvPr>
        </p:nvSpPr>
        <p:spPr/>
        <p:txBody>
          <a:bodyPr>
            <a:normAutofit/>
          </a:bodyPr>
          <a:lstStyle/>
          <a:p>
            <a:r>
              <a:rPr lang="en-US" sz="2400" dirty="0"/>
              <a:t>What level of national debt is acceptable?</a:t>
            </a:r>
          </a:p>
          <a:p>
            <a:endParaRPr lang="en-US" sz="2400" dirty="0"/>
          </a:p>
          <a:p>
            <a:r>
              <a:rPr lang="en-US" sz="2400" dirty="0"/>
              <a:t>Should the UK </a:t>
            </a:r>
            <a:r>
              <a:rPr lang="en-US" sz="2400" dirty="0" err="1"/>
              <a:t>prioritise</a:t>
            </a:r>
            <a:r>
              <a:rPr lang="en-US" sz="2400" dirty="0"/>
              <a:t> debt reduction or investment in growth?</a:t>
            </a:r>
          </a:p>
        </p:txBody>
      </p:sp>
      <p:sp>
        <p:nvSpPr>
          <p:cNvPr id="4" name="Slide Number Placeholder 3">
            <a:extLst>
              <a:ext uri="{FF2B5EF4-FFF2-40B4-BE49-F238E27FC236}">
                <a16:creationId xmlns:a16="http://schemas.microsoft.com/office/drawing/2014/main" id="{8BC269F3-98DD-69C7-9751-1CD06106BE5E}"/>
              </a:ext>
            </a:extLst>
          </p:cNvPr>
          <p:cNvSpPr>
            <a:spLocks noGrp="1"/>
          </p:cNvSpPr>
          <p:nvPr>
            <p:ph type="sldNum" sz="quarter" idx="12"/>
          </p:nvPr>
        </p:nvSpPr>
        <p:spPr/>
        <p:txBody>
          <a:bodyPr/>
          <a:lstStyle/>
          <a:p>
            <a:fld id="{6D8D7DCA-643F-445C-9183-E3A7BE6DD5F1}" type="slidenum">
              <a:rPr lang="en-GB" smtClean="0"/>
              <a:t>40</a:t>
            </a:fld>
            <a:endParaRPr lang="en-GB"/>
          </a:p>
        </p:txBody>
      </p:sp>
    </p:spTree>
    <p:extLst>
      <p:ext uri="{BB962C8B-B14F-4D97-AF65-F5344CB8AC3E}">
        <p14:creationId xmlns:p14="http://schemas.microsoft.com/office/powerpoint/2010/main" val="1427305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uestion marks in a line and one question mark is lit">
            <a:extLst>
              <a:ext uri="{FF2B5EF4-FFF2-40B4-BE49-F238E27FC236}">
                <a16:creationId xmlns:a16="http://schemas.microsoft.com/office/drawing/2014/main" id="{6D367CF3-530E-7148-D49D-BA2E409A4AEA}"/>
              </a:ext>
            </a:extLst>
          </p:cNvPr>
          <p:cNvPicPr>
            <a:picLocks noChangeAspect="1"/>
          </p:cNvPicPr>
          <p:nvPr/>
        </p:nvPicPr>
        <p:blipFill>
          <a:blip r:embed="rId2"/>
          <a:srcRect t="1980" r="42474" b="7112"/>
          <a:stretch/>
        </p:blipFill>
        <p:spPr>
          <a:xfrm>
            <a:off x="2642616" y="10"/>
            <a:ext cx="6501384" cy="6857990"/>
          </a:xfrm>
          <a:prstGeom prst="rect">
            <a:avLst/>
          </a:prstGeom>
        </p:spPr>
      </p:pic>
      <p:sp>
        <p:nvSpPr>
          <p:cNvPr id="27" name="Rectangle 2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FA27C8E-4137-BBFB-3352-F1D6A54FB9EC}"/>
              </a:ext>
            </a:extLst>
          </p:cNvPr>
          <p:cNvSpPr txBox="1"/>
          <p:nvPr/>
        </p:nvSpPr>
        <p:spPr>
          <a:xfrm>
            <a:off x="179512" y="2640086"/>
            <a:ext cx="3017520" cy="7889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b="1" dirty="0">
                <a:latin typeface="+mj-lt"/>
                <a:ea typeface="+mj-ea"/>
                <a:cs typeface="+mj-cs"/>
              </a:rPr>
              <a:t>QUESTIONS?</a:t>
            </a: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BCD6D90D-84CF-64B0-84C3-6A6F456D97DB}"/>
              </a:ext>
            </a:extLst>
          </p:cNvPr>
          <p:cNvSpPr>
            <a:spLocks noGrp="1"/>
          </p:cNvSpPr>
          <p:nvPr>
            <p:ph type="sldNum" sz="quarter" idx="12"/>
          </p:nvPr>
        </p:nvSpPr>
        <p:spPr>
          <a:xfrm>
            <a:off x="6728114" y="6356350"/>
            <a:ext cx="2057400" cy="365125"/>
          </a:xfrm>
        </p:spPr>
        <p:txBody>
          <a:bodyPr vert="horz" lIns="91440" tIns="45720" rIns="91440" bIns="45720" rtlCol="0" anchor="ctr">
            <a:normAutofit/>
          </a:bodyPr>
          <a:lstStyle/>
          <a:p>
            <a:pPr>
              <a:spcAft>
                <a:spcPts val="600"/>
              </a:spcAft>
              <a:defRPr/>
            </a:pPr>
            <a:fld id="{FAC6FF72-4FB4-C749-BDA9-46AA5F466540}" type="slidenum">
              <a:rPr lang="en-US" altLang="en-US" sz="1000">
                <a:solidFill>
                  <a:schemeClr val="bg1"/>
                </a:solidFill>
                <a:latin typeface="Calibri" panose="020F0502020204030204"/>
              </a:rPr>
              <a:pPr>
                <a:spcAft>
                  <a:spcPts val="600"/>
                </a:spcAft>
                <a:defRPr/>
              </a:pPr>
              <a:t>41</a:t>
            </a:fld>
            <a:endParaRPr lang="en-US" altLang="en-US" sz="1000">
              <a:solidFill>
                <a:schemeClr val="bg1"/>
              </a:solidFill>
              <a:latin typeface="Calibri" panose="020F0502020204030204"/>
            </a:endParaRPr>
          </a:p>
        </p:txBody>
      </p:sp>
    </p:spTree>
    <p:extLst>
      <p:ext uri="{BB962C8B-B14F-4D97-AF65-F5344CB8AC3E}">
        <p14:creationId xmlns:p14="http://schemas.microsoft.com/office/powerpoint/2010/main" val="3684531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62B235-3DE9-47DE-7837-9E5C43A0524E}"/>
              </a:ext>
            </a:extLst>
          </p:cNvPr>
          <p:cNvSpPr>
            <a:spLocks noGrp="1"/>
          </p:cNvSpPr>
          <p:nvPr>
            <p:ph idx="1"/>
          </p:nvPr>
        </p:nvSpPr>
        <p:spPr>
          <a:xfrm>
            <a:off x="628650" y="476672"/>
            <a:ext cx="7886700" cy="5700291"/>
          </a:xfrm>
        </p:spPr>
        <p:txBody>
          <a:bodyPr/>
          <a:lstStyle/>
          <a:p>
            <a:pPr marL="0" indent="0">
              <a:buNone/>
            </a:pPr>
            <a:r>
              <a:rPr lang="en-US" b="1" dirty="0"/>
              <a:t>References</a:t>
            </a:r>
          </a:p>
          <a:p>
            <a:r>
              <a:rPr lang="en-US" dirty="0">
                <a:solidFill>
                  <a:srgbClr val="0563C1"/>
                </a:solidFill>
                <a:hlinkClick r:id="rId2">
                  <a:extLst>
                    <a:ext uri="{A12FA001-AC4F-418D-AE19-62706E023703}">
                      <ahyp:hlinkClr xmlns:ahyp="http://schemas.microsoft.com/office/drawing/2018/hyperlinkcolor" val="tx"/>
                    </a:ext>
                  </a:extLst>
                </a:hlinkClick>
              </a:rPr>
              <a:t>House of Lords – National Debt: it’s time for tough decisions https://publications.parliament.uk/pa/ld5901/ldselect/ldeconaf/5/5.pdf</a:t>
            </a:r>
            <a:endParaRPr lang="en-US" dirty="0">
              <a:solidFill>
                <a:srgbClr val="0563C1"/>
              </a:solidFill>
            </a:endParaRPr>
          </a:p>
          <a:p>
            <a:r>
              <a:rPr lang="en-US" dirty="0">
                <a:solidFill>
                  <a:srgbClr val="0563C1"/>
                </a:solidFill>
                <a:hlinkClick r:id="rId3"/>
              </a:rPr>
              <a:t>Reinhart &amp; Rogoff (2010) ‘Growth in a time of Debt. https://www.nber.org/system/files/working_papers/w15639/w15639.pdf</a:t>
            </a:r>
            <a:endParaRPr lang="en-US" dirty="0">
              <a:solidFill>
                <a:srgbClr val="0563C1"/>
              </a:solidFill>
            </a:endParaRPr>
          </a:p>
          <a:p>
            <a:r>
              <a:rPr lang="en-US" dirty="0">
                <a:solidFill>
                  <a:srgbClr val="0563C1"/>
                </a:solidFill>
                <a:hlinkClick r:id="rId4"/>
              </a:rPr>
              <a:t>https://blogs.lse.ac.uk/politicsandpolicy/public-debt-gdp-growth-and-austerity-why-reinhart-and-rogoff-are-wrong/#:~:text=The%20Reinhart%2DRogoff%20research%20is,90%25%20of%20gross%20domestic%20product</a:t>
            </a:r>
            <a:r>
              <a:rPr lang="en-US" dirty="0">
                <a:solidFill>
                  <a:srgbClr val="0563C1"/>
                </a:solidFill>
              </a:rPr>
              <a:t>.</a:t>
            </a:r>
          </a:p>
          <a:p>
            <a:endParaRPr lang="en-US" dirty="0">
              <a:solidFill>
                <a:srgbClr val="0563C1"/>
              </a:solidFill>
            </a:endParaRPr>
          </a:p>
          <a:p>
            <a:endParaRPr lang="en-US" dirty="0">
              <a:solidFill>
                <a:srgbClr val="0563C1"/>
              </a:solidFill>
            </a:endParaRP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B795D2B-C03B-B9CB-082D-941FA127026A}"/>
              </a:ext>
            </a:extLst>
          </p:cNvPr>
          <p:cNvSpPr>
            <a:spLocks noGrp="1"/>
          </p:cNvSpPr>
          <p:nvPr>
            <p:ph type="sldNum" sz="quarter" idx="12"/>
          </p:nvPr>
        </p:nvSpPr>
        <p:spPr/>
        <p:txBody>
          <a:bodyPr/>
          <a:lstStyle/>
          <a:p>
            <a:fld id="{C139C7F5-4A1B-8C41-8C8B-667C7008A2C1}" type="slidenum">
              <a:rPr lang="en-GB" altLang="en-US" smtClean="0"/>
              <a:pPr/>
              <a:t>42</a:t>
            </a:fld>
            <a:endParaRPr lang="en-GB" altLang="en-US"/>
          </a:p>
        </p:txBody>
      </p:sp>
    </p:spTree>
    <p:extLst>
      <p:ext uri="{BB962C8B-B14F-4D97-AF65-F5344CB8AC3E}">
        <p14:creationId xmlns:p14="http://schemas.microsoft.com/office/powerpoint/2010/main" val="702282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91FAF-2549-C22F-6814-3E3DA31975C2}"/>
              </a:ext>
            </a:extLst>
          </p:cNvPr>
          <p:cNvSpPr>
            <a:spLocks noGrp="1"/>
          </p:cNvSpPr>
          <p:nvPr>
            <p:ph type="title"/>
          </p:nvPr>
        </p:nvSpPr>
        <p:spPr>
          <a:xfrm>
            <a:off x="677547" y="271799"/>
            <a:ext cx="7886700" cy="543594"/>
          </a:xfrm>
        </p:spPr>
        <p:txBody>
          <a:bodyPr/>
          <a:lstStyle/>
          <a:p>
            <a:r>
              <a:rPr lang="en-US" sz="3200" b="1" dirty="0">
                <a:latin typeface="+mn-lt"/>
              </a:rPr>
              <a:t>Govt Spending in Financial Year 2023/24</a:t>
            </a:r>
          </a:p>
        </p:txBody>
      </p:sp>
      <p:sp>
        <p:nvSpPr>
          <p:cNvPr id="4" name="Slide Number Placeholder 3">
            <a:extLst>
              <a:ext uri="{FF2B5EF4-FFF2-40B4-BE49-F238E27FC236}">
                <a16:creationId xmlns:a16="http://schemas.microsoft.com/office/drawing/2014/main" id="{478C90A3-31B5-6154-EC1C-35A4DEE10A6B}"/>
              </a:ext>
            </a:extLst>
          </p:cNvPr>
          <p:cNvSpPr>
            <a:spLocks noGrp="1"/>
          </p:cNvSpPr>
          <p:nvPr>
            <p:ph type="sldNum" sz="quarter" idx="12"/>
          </p:nvPr>
        </p:nvSpPr>
        <p:spPr/>
        <p:txBody>
          <a:bodyPr/>
          <a:lstStyle/>
          <a:p>
            <a:fld id="{C139C7F5-4A1B-8C41-8C8B-667C7008A2C1}" type="slidenum">
              <a:rPr lang="en-GB" altLang="en-US" smtClean="0"/>
              <a:pPr/>
              <a:t>5</a:t>
            </a:fld>
            <a:endParaRPr lang="en-GB" altLang="en-US"/>
          </a:p>
        </p:txBody>
      </p:sp>
      <p:pic>
        <p:nvPicPr>
          <p:cNvPr id="9" name="Content Placeholder 8">
            <a:extLst>
              <a:ext uri="{FF2B5EF4-FFF2-40B4-BE49-F238E27FC236}">
                <a16:creationId xmlns:a16="http://schemas.microsoft.com/office/drawing/2014/main" id="{D105CA49-912F-C34A-4A80-4CCB9F93138E}"/>
              </a:ext>
            </a:extLst>
          </p:cNvPr>
          <p:cNvPicPr>
            <a:picLocks noGrp="1" noChangeAspect="1"/>
          </p:cNvPicPr>
          <p:nvPr>
            <p:ph idx="1"/>
          </p:nvPr>
        </p:nvPicPr>
        <p:blipFill>
          <a:blip r:embed="rId2"/>
          <a:stretch>
            <a:fillRect/>
          </a:stretch>
        </p:blipFill>
        <p:spPr>
          <a:xfrm>
            <a:off x="628650" y="1124744"/>
            <a:ext cx="7687766" cy="5470344"/>
          </a:xfrm>
        </p:spPr>
      </p:pic>
    </p:spTree>
    <p:extLst>
      <p:ext uri="{BB962C8B-B14F-4D97-AF65-F5344CB8AC3E}">
        <p14:creationId xmlns:p14="http://schemas.microsoft.com/office/powerpoint/2010/main" val="4214352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0D51-2564-FAA3-FFBB-DBDB39178C0D}"/>
              </a:ext>
            </a:extLst>
          </p:cNvPr>
          <p:cNvSpPr>
            <a:spLocks noGrp="1"/>
          </p:cNvSpPr>
          <p:nvPr>
            <p:ph type="title"/>
          </p:nvPr>
        </p:nvSpPr>
        <p:spPr>
          <a:xfrm>
            <a:off x="467544" y="476672"/>
            <a:ext cx="7886700" cy="975642"/>
          </a:xfrm>
        </p:spPr>
        <p:txBody>
          <a:bodyPr/>
          <a:lstStyle/>
          <a:p>
            <a:r>
              <a:rPr lang="en-US" sz="3200" b="1" i="0" dirty="0">
                <a:effectLst/>
                <a:latin typeface="+mn-lt"/>
              </a:rPr>
              <a:t>How </a:t>
            </a:r>
            <a:r>
              <a:rPr lang="en-US" sz="3200" b="1" dirty="0">
                <a:latin typeface="+mn-lt"/>
              </a:rPr>
              <a:t>B</a:t>
            </a:r>
            <a:r>
              <a:rPr lang="en-US" sz="3200" b="1" i="0" dirty="0">
                <a:effectLst/>
                <a:latin typeface="+mn-lt"/>
              </a:rPr>
              <a:t>ig is the Current Budget Deficit?</a:t>
            </a:r>
            <a:br>
              <a:rPr lang="en-US" b="1" i="0" dirty="0">
                <a:effectLst/>
                <a:latin typeface="national"/>
              </a:rPr>
            </a:br>
            <a:endParaRPr lang="en-US" b="1" dirty="0"/>
          </a:p>
        </p:txBody>
      </p:sp>
      <p:sp>
        <p:nvSpPr>
          <p:cNvPr id="3" name="Content Placeholder 2">
            <a:extLst>
              <a:ext uri="{FF2B5EF4-FFF2-40B4-BE49-F238E27FC236}">
                <a16:creationId xmlns:a16="http://schemas.microsoft.com/office/drawing/2014/main" id="{17BB7F6A-AF50-E2B2-DD3C-A6B7F6C8E22B}"/>
              </a:ext>
            </a:extLst>
          </p:cNvPr>
          <p:cNvSpPr>
            <a:spLocks noGrp="1"/>
          </p:cNvSpPr>
          <p:nvPr>
            <p:ph idx="1"/>
          </p:nvPr>
        </p:nvSpPr>
        <p:spPr>
          <a:xfrm>
            <a:off x="467544" y="1340768"/>
            <a:ext cx="8208912" cy="4836195"/>
          </a:xfrm>
        </p:spPr>
        <p:txBody>
          <a:bodyPr/>
          <a:lstStyle/>
          <a:p>
            <a:r>
              <a:rPr lang="en-US" b="1" dirty="0"/>
              <a:t>2023/24 Financial Year Overview:</a:t>
            </a:r>
          </a:p>
          <a:p>
            <a:pPr lvl="1"/>
            <a:r>
              <a:rPr lang="en-US" b="1" dirty="0"/>
              <a:t>Government Revenue: </a:t>
            </a:r>
            <a:r>
              <a:rPr lang="en-US" dirty="0"/>
              <a:t>£1,096 billion (£1.1 trillion)</a:t>
            </a:r>
          </a:p>
          <a:p>
            <a:pPr lvl="1"/>
            <a:r>
              <a:rPr lang="en-US" b="1" dirty="0"/>
              <a:t>Government Spending: </a:t>
            </a:r>
            <a:r>
              <a:rPr lang="en-US" dirty="0"/>
              <a:t>£1,217 billion (£1.22 trillion)</a:t>
            </a:r>
          </a:p>
          <a:p>
            <a:pPr lvl="1"/>
            <a:r>
              <a:rPr lang="en-US" b="1" dirty="0">
                <a:solidFill>
                  <a:srgbClr val="FF0000"/>
                </a:solidFill>
              </a:rPr>
              <a:t>Deficit: </a:t>
            </a:r>
            <a:r>
              <a:rPr lang="en-US" dirty="0">
                <a:solidFill>
                  <a:srgbClr val="FF0000"/>
                </a:solidFill>
              </a:rPr>
              <a:t>£120 billion. Equivalent to </a:t>
            </a:r>
            <a:r>
              <a:rPr lang="en-US" b="1" dirty="0">
                <a:solidFill>
                  <a:srgbClr val="FF0000"/>
                </a:solidFill>
              </a:rPr>
              <a:t>4.4% of GDP. </a:t>
            </a:r>
            <a:r>
              <a:rPr lang="en-US" b="1" dirty="0"/>
              <a:t>(US $1.8T &amp; 6.2% of GDP)</a:t>
            </a:r>
          </a:p>
          <a:p>
            <a:r>
              <a:rPr lang="en-US" b="1" dirty="0"/>
              <a:t>Historical Context:</a:t>
            </a:r>
          </a:p>
          <a:p>
            <a:pPr lvl="1"/>
            <a:r>
              <a:rPr lang="en-US" dirty="0"/>
              <a:t>At </a:t>
            </a:r>
            <a:r>
              <a:rPr lang="en-US" b="1" dirty="0"/>
              <a:t>4.4% of GDP</a:t>
            </a:r>
            <a:r>
              <a:rPr lang="en-US" dirty="0"/>
              <a:t>, the 2023/24 deficit ranks as the UK’s </a:t>
            </a:r>
            <a:r>
              <a:rPr lang="en-US" b="1" dirty="0"/>
              <a:t>18th largest </a:t>
            </a:r>
            <a:r>
              <a:rPr lang="en-US" dirty="0"/>
              <a:t>since 1948.</a:t>
            </a:r>
          </a:p>
          <a:p>
            <a:r>
              <a:rPr lang="en-US" b="1" dirty="0"/>
              <a:t>Deficit Per Person:</a:t>
            </a:r>
          </a:p>
          <a:p>
            <a:pPr lvl="1"/>
            <a:r>
              <a:rPr lang="en-US" dirty="0"/>
              <a:t>Borrowing of £120 billion represents a </a:t>
            </a:r>
            <a:r>
              <a:rPr lang="en-US" b="1" dirty="0"/>
              <a:t>budget deficit of approximately £1,800 per person </a:t>
            </a:r>
            <a:r>
              <a:rPr lang="en-US" dirty="0"/>
              <a:t>in the UK population.</a:t>
            </a:r>
          </a:p>
          <a:p>
            <a:pPr lvl="1"/>
            <a:endParaRPr lang="en-US" dirty="0"/>
          </a:p>
          <a:p>
            <a:r>
              <a:rPr lang="en-US" b="1" dirty="0"/>
              <a:t>Note: </a:t>
            </a:r>
            <a:r>
              <a:rPr lang="en-US" dirty="0"/>
              <a:t>Even with a budget deficit, </a:t>
            </a:r>
            <a:r>
              <a:rPr lang="en-US" b="1" dirty="0"/>
              <a:t>total debt can decline relative to GDP if economic growth outpaces borrowing.</a:t>
            </a:r>
          </a:p>
        </p:txBody>
      </p:sp>
      <p:sp>
        <p:nvSpPr>
          <p:cNvPr id="4" name="Slide Number Placeholder 3">
            <a:extLst>
              <a:ext uri="{FF2B5EF4-FFF2-40B4-BE49-F238E27FC236}">
                <a16:creationId xmlns:a16="http://schemas.microsoft.com/office/drawing/2014/main" id="{53C46642-5E91-EF08-43B9-C0E638A22107}"/>
              </a:ext>
            </a:extLst>
          </p:cNvPr>
          <p:cNvSpPr>
            <a:spLocks noGrp="1"/>
          </p:cNvSpPr>
          <p:nvPr>
            <p:ph type="sldNum" sz="quarter" idx="12"/>
          </p:nvPr>
        </p:nvSpPr>
        <p:spPr/>
        <p:txBody>
          <a:bodyPr/>
          <a:lstStyle/>
          <a:p>
            <a:fld id="{C139C7F5-4A1B-8C41-8C8B-667C7008A2C1}" type="slidenum">
              <a:rPr lang="en-GB" altLang="en-US" smtClean="0"/>
              <a:pPr/>
              <a:t>6</a:t>
            </a:fld>
            <a:endParaRPr lang="en-GB" altLang="en-US"/>
          </a:p>
        </p:txBody>
      </p:sp>
    </p:spTree>
    <p:extLst>
      <p:ext uri="{BB962C8B-B14F-4D97-AF65-F5344CB8AC3E}">
        <p14:creationId xmlns:p14="http://schemas.microsoft.com/office/powerpoint/2010/main" val="4012855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5306-5211-ACF3-5CA0-8C0931CA694C}"/>
              </a:ext>
            </a:extLst>
          </p:cNvPr>
          <p:cNvSpPr>
            <a:spLocks noGrp="1"/>
          </p:cNvSpPr>
          <p:nvPr>
            <p:ph type="title"/>
          </p:nvPr>
        </p:nvSpPr>
        <p:spPr>
          <a:xfrm>
            <a:off x="628650" y="365127"/>
            <a:ext cx="8407846" cy="975641"/>
          </a:xfrm>
        </p:spPr>
        <p:txBody>
          <a:bodyPr/>
          <a:lstStyle/>
          <a:p>
            <a:r>
              <a:rPr lang="en-US" sz="3200" b="1" dirty="0">
                <a:latin typeface="+mn-lt"/>
              </a:rPr>
              <a:t>UK National Debt Historical Perspective</a:t>
            </a:r>
          </a:p>
        </p:txBody>
      </p:sp>
      <p:sp>
        <p:nvSpPr>
          <p:cNvPr id="3" name="Content Placeholder 2">
            <a:extLst>
              <a:ext uri="{FF2B5EF4-FFF2-40B4-BE49-F238E27FC236}">
                <a16:creationId xmlns:a16="http://schemas.microsoft.com/office/drawing/2014/main" id="{6AC31B41-F9B0-BBBB-B2C2-E5A22C9F59D8}"/>
              </a:ext>
            </a:extLst>
          </p:cNvPr>
          <p:cNvSpPr>
            <a:spLocks noGrp="1"/>
          </p:cNvSpPr>
          <p:nvPr>
            <p:ph idx="1"/>
          </p:nvPr>
        </p:nvSpPr>
        <p:spPr>
          <a:xfrm>
            <a:off x="628650" y="1412776"/>
            <a:ext cx="7886700" cy="4764187"/>
          </a:xfrm>
        </p:spPr>
        <p:txBody>
          <a:bodyPr/>
          <a:lstStyle/>
          <a:p>
            <a:r>
              <a:rPr lang="en-US" b="1" dirty="0"/>
              <a:t>Start of the 20th Century: </a:t>
            </a:r>
            <a:r>
              <a:rPr lang="en-US" dirty="0"/>
              <a:t>PSND stood at just under </a:t>
            </a:r>
            <a:r>
              <a:rPr lang="en-US" b="1" dirty="0"/>
              <a:t>40% of GDP.</a:t>
            </a:r>
          </a:p>
          <a:p>
            <a:r>
              <a:rPr lang="en-US" b="1" dirty="0"/>
              <a:t>First World War: </a:t>
            </a:r>
            <a:r>
              <a:rPr lang="en-US" dirty="0"/>
              <a:t>Debt surged to over </a:t>
            </a:r>
            <a:r>
              <a:rPr lang="en-US" b="1" dirty="0"/>
              <a:t>140% of GDP </a:t>
            </a:r>
            <a:r>
              <a:rPr lang="en-US" dirty="0"/>
              <a:t>by the war’s end.</a:t>
            </a:r>
          </a:p>
          <a:p>
            <a:r>
              <a:rPr lang="en-US" b="1" dirty="0"/>
              <a:t>Second World War: </a:t>
            </a:r>
            <a:r>
              <a:rPr lang="en-US" dirty="0"/>
              <a:t>Debt soared further, peaking at </a:t>
            </a:r>
            <a:r>
              <a:rPr lang="en-US" b="1" dirty="0"/>
              <a:t>just over 250% of GDP</a:t>
            </a:r>
            <a:r>
              <a:rPr lang="en-US" dirty="0"/>
              <a:t>, the highest in UK history.</a:t>
            </a:r>
          </a:p>
          <a:p>
            <a:r>
              <a:rPr lang="en-US" b="1" dirty="0"/>
              <a:t>Post-War Decline: </a:t>
            </a:r>
            <a:r>
              <a:rPr lang="en-US" dirty="0"/>
              <a:t>Debt gradually fell, reaching around </a:t>
            </a:r>
            <a:r>
              <a:rPr lang="en-US" b="1" dirty="0"/>
              <a:t>60% of GDP </a:t>
            </a:r>
            <a:r>
              <a:rPr lang="en-US" dirty="0"/>
              <a:t>by the early 1970s.</a:t>
            </a:r>
          </a:p>
          <a:p>
            <a:r>
              <a:rPr lang="en-US" b="1" dirty="0"/>
              <a:t>1990s Lows: </a:t>
            </a:r>
            <a:r>
              <a:rPr lang="en-US" dirty="0"/>
              <a:t>PSND hit 20th-century lows of just over </a:t>
            </a:r>
            <a:r>
              <a:rPr lang="en-US" b="1" dirty="0"/>
              <a:t>20% of GDP </a:t>
            </a:r>
            <a:r>
              <a:rPr lang="en-US" dirty="0"/>
              <a:t>in the early 1990s.</a:t>
            </a:r>
          </a:p>
          <a:p>
            <a:r>
              <a:rPr lang="en-US" b="1" dirty="0"/>
              <a:t>2008 Global Financial Crisis: </a:t>
            </a:r>
            <a:r>
              <a:rPr lang="en-US" dirty="0"/>
              <a:t>Debt rose significantly, reaching approximately </a:t>
            </a:r>
            <a:r>
              <a:rPr lang="en-US" b="1" dirty="0"/>
              <a:t>85% of GDP </a:t>
            </a:r>
            <a:r>
              <a:rPr lang="en-US" dirty="0"/>
              <a:t>by 2019.</a:t>
            </a:r>
          </a:p>
          <a:p>
            <a:r>
              <a:rPr lang="en-US" b="1" dirty="0"/>
              <a:t>Covid-19 Pandemic: </a:t>
            </a:r>
            <a:r>
              <a:rPr lang="en-US" dirty="0"/>
              <a:t>Pandemic-related spending pushed debt to nearly </a:t>
            </a:r>
            <a:r>
              <a:rPr lang="en-US" b="1" dirty="0"/>
              <a:t>100% of GDP.</a:t>
            </a:r>
          </a:p>
          <a:p>
            <a:pPr marL="0" indent="0">
              <a:buNone/>
            </a:pPr>
            <a:r>
              <a:rPr lang="en-US" b="1" dirty="0">
                <a:solidFill>
                  <a:srgbClr val="FF0000"/>
                </a:solidFill>
              </a:rPr>
              <a:t>(15 yrs of extremely low interest rates has allowed the UK to build up the current outstanding debt stock)</a:t>
            </a:r>
          </a:p>
        </p:txBody>
      </p:sp>
      <p:sp>
        <p:nvSpPr>
          <p:cNvPr id="4" name="Slide Number Placeholder 3">
            <a:extLst>
              <a:ext uri="{FF2B5EF4-FFF2-40B4-BE49-F238E27FC236}">
                <a16:creationId xmlns:a16="http://schemas.microsoft.com/office/drawing/2014/main" id="{C0345023-96A9-E628-DE0B-E1EEECA17AD6}"/>
              </a:ext>
            </a:extLst>
          </p:cNvPr>
          <p:cNvSpPr>
            <a:spLocks noGrp="1"/>
          </p:cNvSpPr>
          <p:nvPr>
            <p:ph type="sldNum" sz="quarter" idx="12"/>
          </p:nvPr>
        </p:nvSpPr>
        <p:spPr/>
        <p:txBody>
          <a:bodyPr/>
          <a:lstStyle/>
          <a:p>
            <a:fld id="{C139C7F5-4A1B-8C41-8C8B-667C7008A2C1}" type="slidenum">
              <a:rPr lang="en-GB" altLang="en-US" smtClean="0"/>
              <a:pPr/>
              <a:t>7</a:t>
            </a:fld>
            <a:endParaRPr lang="en-GB" altLang="en-US"/>
          </a:p>
        </p:txBody>
      </p:sp>
    </p:spTree>
    <p:extLst>
      <p:ext uri="{BB962C8B-B14F-4D97-AF65-F5344CB8AC3E}">
        <p14:creationId xmlns:p14="http://schemas.microsoft.com/office/powerpoint/2010/main" val="3171409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graph of a line graph&#10;&#10;Description automatically generated with medium confidence">
            <a:extLst>
              <a:ext uri="{FF2B5EF4-FFF2-40B4-BE49-F238E27FC236}">
                <a16:creationId xmlns:a16="http://schemas.microsoft.com/office/drawing/2014/main" id="{8A79C368-27E8-CE7B-61EF-50D7948BAEE2}"/>
              </a:ext>
            </a:extLst>
          </p:cNvPr>
          <p:cNvPicPr>
            <a:picLocks noGrp="1" noChangeAspect="1"/>
          </p:cNvPicPr>
          <p:nvPr>
            <p:ph idx="1"/>
          </p:nvPr>
        </p:nvPicPr>
        <p:blipFill>
          <a:blip r:embed="rId2"/>
          <a:stretch>
            <a:fillRect/>
          </a:stretch>
        </p:blipFill>
        <p:spPr>
          <a:xfrm>
            <a:off x="482600" y="1261618"/>
            <a:ext cx="8178799" cy="4334763"/>
          </a:xfrm>
          <a:prstGeom prst="rect">
            <a:avLst/>
          </a:prstGeom>
        </p:spPr>
      </p:pic>
      <p:sp>
        <p:nvSpPr>
          <p:cNvPr id="4" name="Slide Number Placeholder 3">
            <a:extLst>
              <a:ext uri="{FF2B5EF4-FFF2-40B4-BE49-F238E27FC236}">
                <a16:creationId xmlns:a16="http://schemas.microsoft.com/office/drawing/2014/main" id="{8BBE5A36-7A7E-88F6-1F52-E957C6AB7379}"/>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C139C7F5-4A1B-8C41-8C8B-667C7008A2C1}" type="slidenum">
              <a:rPr lang="en-US" altLang="en-US" sz="1200" smtClean="0">
                <a:solidFill>
                  <a:schemeClr val="tx1">
                    <a:tint val="75000"/>
                  </a:schemeClr>
                </a:solidFill>
              </a:rPr>
              <a:pPr>
                <a:spcAft>
                  <a:spcPts val="600"/>
                </a:spcAft>
              </a:pPr>
              <a:t>8</a:t>
            </a:fld>
            <a:endParaRPr lang="en-US" altLang="en-US" sz="1200">
              <a:solidFill>
                <a:schemeClr val="tx1">
                  <a:tint val="75000"/>
                </a:schemeClr>
              </a:solidFill>
            </a:endParaRPr>
          </a:p>
        </p:txBody>
      </p:sp>
      <p:sp>
        <p:nvSpPr>
          <p:cNvPr id="7" name="TextBox 6">
            <a:extLst>
              <a:ext uri="{FF2B5EF4-FFF2-40B4-BE49-F238E27FC236}">
                <a16:creationId xmlns:a16="http://schemas.microsoft.com/office/drawing/2014/main" id="{225EF5D3-0F8D-B09D-6C69-F8F619A6E8A3}"/>
              </a:ext>
            </a:extLst>
          </p:cNvPr>
          <p:cNvSpPr txBox="1"/>
          <p:nvPr/>
        </p:nvSpPr>
        <p:spPr>
          <a:xfrm>
            <a:off x="482600" y="300310"/>
            <a:ext cx="8032750" cy="1046440"/>
          </a:xfrm>
          <a:prstGeom prst="rect">
            <a:avLst/>
          </a:prstGeom>
          <a:noFill/>
        </p:spPr>
        <p:txBody>
          <a:bodyPr wrap="square" rtlCol="0">
            <a:spAutoFit/>
          </a:bodyPr>
          <a:lstStyle/>
          <a:p>
            <a:r>
              <a:rPr lang="en-US" sz="2200" b="1" i="0" dirty="0">
                <a:solidFill>
                  <a:srgbClr val="323132"/>
                </a:solidFill>
                <a:effectLst/>
                <a:latin typeface="Open Sans" panose="020B0606030504020204" pitchFamily="34" charset="0"/>
              </a:rPr>
              <a:t>Public Sector </a:t>
            </a:r>
            <a:r>
              <a:rPr lang="en-US" sz="2200" b="1" dirty="0">
                <a:solidFill>
                  <a:srgbClr val="323132"/>
                </a:solidFill>
                <a:latin typeface="Open Sans" panose="020B0606030504020204" pitchFamily="34" charset="0"/>
              </a:rPr>
              <a:t>N</a:t>
            </a:r>
            <a:r>
              <a:rPr lang="en-US" sz="2200" b="1" i="0" dirty="0">
                <a:solidFill>
                  <a:srgbClr val="323132"/>
                </a:solidFill>
                <a:effectLst/>
                <a:latin typeface="Open Sans" panose="020B0606030504020204" pitchFamily="34" charset="0"/>
              </a:rPr>
              <a:t>et </a:t>
            </a:r>
            <a:r>
              <a:rPr lang="en-US" sz="2200" b="1" dirty="0">
                <a:solidFill>
                  <a:srgbClr val="323132"/>
                </a:solidFill>
                <a:latin typeface="Open Sans" panose="020B0606030504020204" pitchFamily="34" charset="0"/>
              </a:rPr>
              <a:t>D</a:t>
            </a:r>
            <a:r>
              <a:rPr lang="en-US" sz="2200" b="1" i="0" dirty="0">
                <a:solidFill>
                  <a:srgbClr val="323132"/>
                </a:solidFill>
                <a:effectLst/>
                <a:latin typeface="Open Sans" panose="020B0606030504020204" pitchFamily="34" charset="0"/>
              </a:rPr>
              <a:t>ebt (ex public sector banks), </a:t>
            </a:r>
            <a:r>
              <a:rPr lang="en-US" sz="2200" b="1" dirty="0">
                <a:solidFill>
                  <a:srgbClr val="323132"/>
                </a:solidFill>
                <a:latin typeface="Open Sans" panose="020B0606030504020204" pitchFamily="34" charset="0"/>
              </a:rPr>
              <a:t>% of </a:t>
            </a:r>
            <a:r>
              <a:rPr lang="en-US" sz="2200" b="1" i="0" dirty="0">
                <a:solidFill>
                  <a:srgbClr val="323132"/>
                </a:solidFill>
                <a:effectLst/>
                <a:latin typeface="Open Sans" panose="020B0606030504020204" pitchFamily="34" charset="0"/>
              </a:rPr>
              <a:t>GDP, UK, financial year ending 1901 to June 2024</a:t>
            </a:r>
          </a:p>
          <a:p>
            <a:endParaRPr lang="en-US" dirty="0"/>
          </a:p>
        </p:txBody>
      </p:sp>
      <p:sp>
        <p:nvSpPr>
          <p:cNvPr id="8" name="TextBox 7">
            <a:extLst>
              <a:ext uri="{FF2B5EF4-FFF2-40B4-BE49-F238E27FC236}">
                <a16:creationId xmlns:a16="http://schemas.microsoft.com/office/drawing/2014/main" id="{CFDE5E33-7867-F818-2DBB-493649BC04B5}"/>
              </a:ext>
            </a:extLst>
          </p:cNvPr>
          <p:cNvSpPr txBox="1"/>
          <p:nvPr/>
        </p:nvSpPr>
        <p:spPr>
          <a:xfrm>
            <a:off x="482600" y="5733256"/>
            <a:ext cx="6609680" cy="360420"/>
          </a:xfrm>
          <a:prstGeom prst="rect">
            <a:avLst/>
          </a:prstGeom>
          <a:noFill/>
        </p:spPr>
        <p:txBody>
          <a:bodyPr wrap="square" rtlCol="0">
            <a:spAutoFit/>
          </a:bodyPr>
          <a:lstStyle/>
          <a:p>
            <a:pPr algn="l">
              <a:lnSpc>
                <a:spcPts val="2400"/>
              </a:lnSpc>
              <a:spcBef>
                <a:spcPts val="1200"/>
              </a:spcBef>
              <a:spcAft>
                <a:spcPts val="600"/>
              </a:spcAft>
            </a:pPr>
            <a:r>
              <a:rPr lang="en-US" sz="1100" b="1" i="0" dirty="0">
                <a:solidFill>
                  <a:srgbClr val="323132"/>
                </a:solidFill>
                <a:effectLst/>
              </a:rPr>
              <a:t>Source: Public sector finances from the Office for Budget Responsibility and the Office for National Statistics</a:t>
            </a:r>
          </a:p>
        </p:txBody>
      </p:sp>
      <p:sp>
        <p:nvSpPr>
          <p:cNvPr id="9" name="TextBox 8">
            <a:extLst>
              <a:ext uri="{FF2B5EF4-FFF2-40B4-BE49-F238E27FC236}">
                <a16:creationId xmlns:a16="http://schemas.microsoft.com/office/drawing/2014/main" id="{B7368030-312B-6B29-7FEE-3AB9799C9EC6}"/>
              </a:ext>
            </a:extLst>
          </p:cNvPr>
          <p:cNvSpPr txBox="1"/>
          <p:nvPr/>
        </p:nvSpPr>
        <p:spPr>
          <a:xfrm>
            <a:off x="4571999" y="2132856"/>
            <a:ext cx="2232248" cy="830997"/>
          </a:xfrm>
          <a:prstGeom prst="rect">
            <a:avLst/>
          </a:prstGeom>
          <a:noFill/>
          <a:ln>
            <a:solidFill>
              <a:srgbClr val="FF0000"/>
            </a:solidFill>
          </a:ln>
        </p:spPr>
        <p:txBody>
          <a:bodyPr wrap="square" rtlCol="0">
            <a:spAutoFit/>
          </a:bodyPr>
          <a:lstStyle/>
          <a:p>
            <a:r>
              <a:rPr lang="en-US" sz="1600" dirty="0"/>
              <a:t>*Baby boom</a:t>
            </a:r>
          </a:p>
          <a:p>
            <a:r>
              <a:rPr lang="en-US" sz="1600" dirty="0"/>
              <a:t>*fall in </a:t>
            </a:r>
            <a:r>
              <a:rPr lang="en-US" sz="1600" dirty="0" err="1"/>
              <a:t>defence</a:t>
            </a:r>
            <a:r>
              <a:rPr lang="en-US" sz="1600" dirty="0"/>
              <a:t> spending</a:t>
            </a:r>
          </a:p>
          <a:p>
            <a:r>
              <a:rPr lang="en-US" sz="1600" dirty="0"/>
              <a:t>*higher world growth</a:t>
            </a:r>
          </a:p>
        </p:txBody>
      </p:sp>
      <p:sp>
        <p:nvSpPr>
          <p:cNvPr id="11" name="Arc 10">
            <a:extLst>
              <a:ext uri="{FF2B5EF4-FFF2-40B4-BE49-F238E27FC236}">
                <a16:creationId xmlns:a16="http://schemas.microsoft.com/office/drawing/2014/main" id="{6A6487F7-B230-7C65-69E7-33C828117B25}"/>
              </a:ext>
            </a:extLst>
          </p:cNvPr>
          <p:cNvSpPr/>
          <p:nvPr/>
        </p:nvSpPr>
        <p:spPr>
          <a:xfrm rot="10800000">
            <a:off x="4139951" y="-257691"/>
            <a:ext cx="3744415" cy="4334763"/>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55544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B844-E1A0-4257-EF55-125BE2F22721}"/>
              </a:ext>
            </a:extLst>
          </p:cNvPr>
          <p:cNvSpPr>
            <a:spLocks noGrp="1"/>
          </p:cNvSpPr>
          <p:nvPr>
            <p:ph type="title"/>
          </p:nvPr>
        </p:nvSpPr>
        <p:spPr>
          <a:xfrm>
            <a:off x="628650" y="365127"/>
            <a:ext cx="7886700" cy="687610"/>
          </a:xfrm>
        </p:spPr>
        <p:txBody>
          <a:bodyPr/>
          <a:lstStyle/>
          <a:p>
            <a:r>
              <a:rPr lang="en-US" sz="3200" b="1" dirty="0">
                <a:latin typeface="+mn-lt"/>
              </a:rPr>
              <a:t>UK % Debt-to GDP vs. EU Member States</a:t>
            </a:r>
          </a:p>
        </p:txBody>
      </p:sp>
      <p:pic>
        <p:nvPicPr>
          <p:cNvPr id="6" name="Content Placeholder 5">
            <a:extLst>
              <a:ext uri="{FF2B5EF4-FFF2-40B4-BE49-F238E27FC236}">
                <a16:creationId xmlns:a16="http://schemas.microsoft.com/office/drawing/2014/main" id="{3228A736-8B09-78C8-8A32-9D19BE460528}"/>
              </a:ext>
            </a:extLst>
          </p:cNvPr>
          <p:cNvPicPr>
            <a:picLocks noGrp="1" noChangeAspect="1"/>
          </p:cNvPicPr>
          <p:nvPr>
            <p:ph idx="1"/>
          </p:nvPr>
        </p:nvPicPr>
        <p:blipFill>
          <a:blip r:embed="rId2"/>
          <a:stretch>
            <a:fillRect/>
          </a:stretch>
        </p:blipFill>
        <p:spPr>
          <a:xfrm>
            <a:off x="539552" y="1081240"/>
            <a:ext cx="7975798" cy="5346469"/>
          </a:xfrm>
        </p:spPr>
      </p:pic>
      <p:sp>
        <p:nvSpPr>
          <p:cNvPr id="4" name="Slide Number Placeholder 3">
            <a:extLst>
              <a:ext uri="{FF2B5EF4-FFF2-40B4-BE49-F238E27FC236}">
                <a16:creationId xmlns:a16="http://schemas.microsoft.com/office/drawing/2014/main" id="{6E7921EF-D534-2706-3DDE-274E88FF4D20}"/>
              </a:ext>
            </a:extLst>
          </p:cNvPr>
          <p:cNvSpPr>
            <a:spLocks noGrp="1"/>
          </p:cNvSpPr>
          <p:nvPr>
            <p:ph type="sldNum" sz="quarter" idx="12"/>
          </p:nvPr>
        </p:nvSpPr>
        <p:spPr/>
        <p:txBody>
          <a:bodyPr/>
          <a:lstStyle/>
          <a:p>
            <a:fld id="{C139C7F5-4A1B-8C41-8C8B-667C7008A2C1}" type="slidenum">
              <a:rPr lang="en-GB" altLang="en-US" smtClean="0"/>
              <a:pPr/>
              <a:t>9</a:t>
            </a:fld>
            <a:endParaRPr lang="en-GB" altLang="en-US"/>
          </a:p>
        </p:txBody>
      </p:sp>
      <p:sp>
        <p:nvSpPr>
          <p:cNvPr id="8" name="TextBox 7">
            <a:extLst>
              <a:ext uri="{FF2B5EF4-FFF2-40B4-BE49-F238E27FC236}">
                <a16:creationId xmlns:a16="http://schemas.microsoft.com/office/drawing/2014/main" id="{8504F80D-24F9-2FE3-80D9-52DFCFCB07D0}"/>
              </a:ext>
            </a:extLst>
          </p:cNvPr>
          <p:cNvSpPr txBox="1"/>
          <p:nvPr/>
        </p:nvSpPr>
        <p:spPr>
          <a:xfrm>
            <a:off x="506631" y="6090115"/>
            <a:ext cx="6609680" cy="360420"/>
          </a:xfrm>
          <a:prstGeom prst="rect">
            <a:avLst/>
          </a:prstGeom>
          <a:noFill/>
        </p:spPr>
        <p:txBody>
          <a:bodyPr wrap="square" rtlCol="0">
            <a:spAutoFit/>
          </a:bodyPr>
          <a:lstStyle/>
          <a:p>
            <a:pPr algn="l">
              <a:lnSpc>
                <a:spcPts val="2400"/>
              </a:lnSpc>
              <a:spcBef>
                <a:spcPts val="1200"/>
              </a:spcBef>
              <a:spcAft>
                <a:spcPts val="600"/>
              </a:spcAft>
            </a:pPr>
            <a:r>
              <a:rPr lang="en-US" sz="1100" b="1" i="0" dirty="0">
                <a:solidFill>
                  <a:srgbClr val="323132"/>
                </a:solidFill>
                <a:effectLst/>
              </a:rPr>
              <a:t>Source: Public sector finances from the Office for Budget Responsibility and the Office for National Statistics</a:t>
            </a:r>
          </a:p>
        </p:txBody>
      </p:sp>
      <p:sp>
        <p:nvSpPr>
          <p:cNvPr id="10" name="TextBox 9">
            <a:extLst>
              <a:ext uri="{FF2B5EF4-FFF2-40B4-BE49-F238E27FC236}">
                <a16:creationId xmlns:a16="http://schemas.microsoft.com/office/drawing/2014/main" id="{E8A3D98E-2B36-6D13-A4C2-35AEE12700C6}"/>
              </a:ext>
            </a:extLst>
          </p:cNvPr>
          <p:cNvSpPr txBox="1"/>
          <p:nvPr/>
        </p:nvSpPr>
        <p:spPr>
          <a:xfrm>
            <a:off x="6156176" y="1916832"/>
            <a:ext cx="2057400" cy="2970044"/>
          </a:xfrm>
          <a:prstGeom prst="rect">
            <a:avLst/>
          </a:prstGeom>
          <a:solidFill>
            <a:schemeClr val="bg1"/>
          </a:solidFill>
          <a:ln>
            <a:solidFill>
              <a:schemeClr val="tx1"/>
            </a:solidFill>
          </a:ln>
        </p:spPr>
        <p:txBody>
          <a:bodyPr wrap="square" rtlCol="0">
            <a:spAutoFit/>
          </a:bodyPr>
          <a:lstStyle/>
          <a:p>
            <a:r>
              <a:rPr lang="en-US" sz="1700" dirty="0"/>
              <a:t>UK is 18% points above EU average &amp;</a:t>
            </a:r>
          </a:p>
          <a:p>
            <a:r>
              <a:rPr lang="en-US" sz="1700" dirty="0"/>
              <a:t>amongst the likes of Italy, Portugal and Spain, which were embroiled in their sovereign debt crises only a few years ago, largely due to debt sustainability concerns.</a:t>
            </a:r>
          </a:p>
        </p:txBody>
      </p:sp>
    </p:spTree>
    <p:extLst>
      <p:ext uri="{BB962C8B-B14F-4D97-AF65-F5344CB8AC3E}">
        <p14:creationId xmlns:p14="http://schemas.microsoft.com/office/powerpoint/2010/main" val="2508038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1FE421E99A824882436D2EEC53D731" ma:contentTypeVersion="34" ma:contentTypeDescription="Create a new document." ma:contentTypeScope="" ma:versionID="1438aeb223f2fbe114c756d4bec2ae39">
  <xsd:schema xmlns:xsd="http://www.w3.org/2001/XMLSchema" xmlns:xs="http://www.w3.org/2001/XMLSchema" xmlns:p="http://schemas.microsoft.com/office/2006/metadata/properties" xmlns:ns2="3f2b94a6-bd2c-430d-8ca8-a819bf564101" xmlns:ns3="c7661f84-2842-4a2d-886b-b5ac02c4d9e1" targetNamespace="http://schemas.microsoft.com/office/2006/metadata/properties" ma:root="true" ma:fieldsID="aa5f5cad1a01d4609cbeffe00e033c52" ns2:_="" ns3:_="">
    <xsd:import namespace="3f2b94a6-bd2c-430d-8ca8-a819bf564101"/>
    <xsd:import namespace="c7661f84-2842-4a2d-886b-b5ac02c4d9e1"/>
    <xsd:element name="properties">
      <xsd:complexType>
        <xsd:sequence>
          <xsd:element name="documentManagement">
            <xsd:complexType>
              <xsd:all>
                <xsd:element ref="ns2:k6ca3315d74442d78ac2a03bf6c6e02c" minOccurs="0"/>
                <xsd:element ref="ns2:TaxCatchAll" minOccurs="0"/>
                <xsd:element ref="ns2:la4d693fd1ed45c9905642a2bdd744fa" minOccurs="0"/>
                <xsd:element ref="ns2:h1b3a653c3304c74bc253299f5150453" minOccurs="0"/>
                <xsd:element ref="ns2:ge86c888002746858ec4713307624151" minOccurs="0"/>
                <xsd:element ref="ns2:p5b9e49819f343e4aac28d15729abd01"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2:SharedWithUsers" minOccurs="0"/>
                <xsd:element ref="ns2:SharedWithDetails" minOccurs="0"/>
                <xsd:element ref="ns3:MediaServiceDateTaken" minOccurs="0"/>
                <xsd:element ref="ns3:MediaServiceLocation"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2b94a6-bd2c-430d-8ca8-a819bf564101" elementFormDefault="qualified">
    <xsd:import namespace="http://schemas.microsoft.com/office/2006/documentManagement/types"/>
    <xsd:import namespace="http://schemas.microsoft.com/office/infopath/2007/PartnerControls"/>
    <xsd:element name="k6ca3315d74442d78ac2a03bf6c6e02c" ma:index="9" nillable="true" ma:taxonomy="true" ma:internalName="k6ca3315d74442d78ac2a03bf6c6e02c" ma:taxonomyFieldName="Topic" ma:displayName="Topic" ma:fieldId="{46ca3315-d744-42d7-8ac2-a03bf6c6e02c}" ma:sspId="703f5f86-235f-4561-9b6b-fb7fe0aac11d" ma:termSetId="463a0750-0acd-473b-8ff9-1d5374392449"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4369aeac-0ea4-447f-b21a-f113be32ff8e}" ma:internalName="TaxCatchAll" ma:showField="CatchAllData" ma:web="3f2b94a6-bd2c-430d-8ca8-a819bf564101">
      <xsd:complexType>
        <xsd:complexContent>
          <xsd:extension base="dms:MultiChoiceLookup">
            <xsd:sequence>
              <xsd:element name="Value" type="dms:Lookup" maxOccurs="unbounded" minOccurs="0" nillable="true"/>
            </xsd:sequence>
          </xsd:extension>
        </xsd:complexContent>
      </xsd:complexType>
    </xsd:element>
    <xsd:element name="la4d693fd1ed45c9905642a2bdd744fa" ma:index="12" nillable="true" ma:taxonomy="true" ma:internalName="la4d693fd1ed45c9905642a2bdd744fa" ma:taxonomyFieldName="Staff_x0020_Category" ma:displayName="Staff Category" ma:fieldId="{5a4d693f-d1ed-45c9-9056-42a2bdd744fa}" ma:sspId="703f5f86-235f-4561-9b6b-fb7fe0aac11d" ma:termSetId="0cea7e56-52ff-4df4-add7-5944171b8c53" ma:anchorId="00000000-0000-0000-0000-000000000000" ma:open="false" ma:isKeyword="false">
      <xsd:complexType>
        <xsd:sequence>
          <xsd:element ref="pc:Terms" minOccurs="0" maxOccurs="1"/>
        </xsd:sequence>
      </xsd:complexType>
    </xsd:element>
    <xsd:element name="h1b3a653c3304c74bc253299f5150453" ma:index="14" nillable="true" ma:taxonomy="true" ma:internalName="h1b3a653c3304c74bc253299f5150453" ma:taxonomyFieldName="Exam_x0020_Board" ma:displayName="Exam Board" ma:fieldId="{11b3a653-c330-4c74-bc25-3299f5150453}" ma:sspId="703f5f86-235f-4561-9b6b-fb7fe0aac11d" ma:termSetId="cc2968dd-bbfc-471d-9175-48975d4ccfb7" ma:anchorId="00000000-0000-0000-0000-000000000000" ma:open="false" ma:isKeyword="false">
      <xsd:complexType>
        <xsd:sequence>
          <xsd:element ref="pc:Terms" minOccurs="0" maxOccurs="1"/>
        </xsd:sequence>
      </xsd:complexType>
    </xsd:element>
    <xsd:element name="ge86c888002746858ec4713307624151" ma:index="16" nillable="true" ma:taxonomy="true" ma:internalName="ge86c888002746858ec4713307624151" ma:taxonomyFieldName="Week" ma:displayName="Week" ma:fieldId="{0e86c888-0027-4685-8ec4-713307624151}" ma:sspId="703f5f86-235f-4561-9b6b-fb7fe0aac11d" ma:termSetId="15feca94-7e13-4a43-b96e-87111d902b5c" ma:anchorId="00000000-0000-0000-0000-000000000000" ma:open="false" ma:isKeyword="false">
      <xsd:complexType>
        <xsd:sequence>
          <xsd:element ref="pc:Terms" minOccurs="0" maxOccurs="1"/>
        </xsd:sequence>
      </xsd:complexType>
    </xsd:element>
    <xsd:element name="p5b9e49819f343e4aac28d15729abd01" ma:index="18" nillable="true" ma:taxonomy="true" ma:internalName="p5b9e49819f343e4aac28d15729abd01" ma:taxonomyFieldName="Term" ma:displayName="Term" ma:fieldId="{95b9e498-19f3-43e4-aac2-8d15729abd01}" ma:sspId="703f5f86-235f-4561-9b6b-fb7fe0aac11d" ma:termSetId="56ddd6e3-646c-495b-a089-b76b70849df8" ma:anchorId="00000000-0000-0000-0000-000000000000" ma:open="false" ma:isKeyword="false">
      <xsd:complexType>
        <xsd:sequence>
          <xsd:element ref="pc:Terms" minOccurs="0" maxOccurs="1"/>
        </xsd:sequence>
      </xsd:complexType>
    </xsd:element>
    <xsd:element name="PersonalIdentificationData" ma:index="19" nillable="true" ma:displayName="Personal Identification Data" ma:internalName="Personal_x0020_Identification_x0020_Data">
      <xsd:simpleType>
        <xsd:restriction base="dms:Choice">
          <xsd:enumeration value="No"/>
          <xsd:enumeration value="Yes"/>
        </xsd:restriction>
      </xsd:simpleType>
    </xsd:element>
    <xsd:element name="KeyStage" ma:index="20" nillable="true" ma:displayName="Key Stage" ma:internalName="Key_x0020_Stage">
      <xsd:simpleType>
        <xsd:restriction base="dms:Text"/>
      </xsd:simpleType>
    </xsd:element>
    <xsd:element name="Year" ma:index="21" nillable="true" ma:displayName="Year" ma:internalName="Year">
      <xsd:simpleType>
        <xsd:restriction base="dms:Text"/>
      </xsd:simpleType>
    </xsd:element>
    <xsd:element name="Lesson" ma:index="22" nillable="true" ma:displayName="Lesson" ma:internalName="Lesson">
      <xsd:simpleType>
        <xsd:restriction base="dms:Text"/>
      </xsd:simpleType>
    </xsd:element>
    <xsd:element name="CustomTags" ma:index="23" nillable="true" ma:displayName="Custom Tags" ma:internalName="Custom_x0020_Tags">
      <xsd:simpleType>
        <xsd:restriction base="dms:Text"/>
      </xsd:simpleType>
    </xsd:element>
    <xsd:element name="CurriculumSubject" ma:index="24" nillable="true" ma:displayName="Curriculum Subject" ma:default="Business and Economics" ma:internalName="Curriculum_x0020_Subject">
      <xsd:simpleType>
        <xsd:restriction base="dms:Text"/>
      </xsd:simpleType>
    </xsd:element>
    <xsd:element name="SharedWithUsers" ma:index="3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661f84-2842-4a2d-886b-b5ac02c4d9e1"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AutoTags" ma:index="29" nillable="true" ma:displayName="Tags" ma:internalName="MediaServiceAutoTags"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element name="MediaServiceLocation" ma:index="36" nillable="true" ma:displayName="Location" ma:internalName="MediaServiceLocation" ma:readOnly="true">
      <xsd:simpleType>
        <xsd:restriction base="dms:Text"/>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703f5f86-235f-4561-9b6b-fb7fe0aac11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KeyStage xmlns="3f2b94a6-bd2c-430d-8ca8-a819bf564101" xsi:nil="true"/>
    <Year xmlns="3f2b94a6-bd2c-430d-8ca8-a819bf564101" xsi:nil="true"/>
    <CustomTags xmlns="3f2b94a6-bd2c-430d-8ca8-a819bf564101" xsi:nil="true"/>
    <CurriculumSubject xmlns="3f2b94a6-bd2c-430d-8ca8-a819bf564101">Business and Economics</CurriculumSubject>
    <lcf76f155ced4ddcb4097134ff3c332f xmlns="c7661f84-2842-4a2d-886b-b5ac02c4d9e1">
      <Terms xmlns="http://schemas.microsoft.com/office/infopath/2007/PartnerControls"/>
    </lcf76f155ced4ddcb4097134ff3c332f>
    <ge86c888002746858ec4713307624151 xmlns="3f2b94a6-bd2c-430d-8ca8-a819bf564101">
      <Terms xmlns="http://schemas.microsoft.com/office/infopath/2007/PartnerControls"/>
    </ge86c888002746858ec4713307624151>
    <k6ca3315d74442d78ac2a03bf6c6e02c xmlns="3f2b94a6-bd2c-430d-8ca8-a819bf564101">
      <Terms xmlns="http://schemas.microsoft.com/office/infopath/2007/PartnerControls"/>
    </k6ca3315d74442d78ac2a03bf6c6e02c>
    <TaxCatchAll xmlns="3f2b94a6-bd2c-430d-8ca8-a819bf564101" xsi:nil="true"/>
    <p5b9e49819f343e4aac28d15729abd01 xmlns="3f2b94a6-bd2c-430d-8ca8-a819bf564101">
      <Terms xmlns="http://schemas.microsoft.com/office/infopath/2007/PartnerControls"/>
    </p5b9e49819f343e4aac28d15729abd01>
    <PersonalIdentificationData xmlns="3f2b94a6-bd2c-430d-8ca8-a819bf564101" xsi:nil="true"/>
    <Lesson xmlns="3f2b94a6-bd2c-430d-8ca8-a819bf564101" xsi:nil="true"/>
    <h1b3a653c3304c74bc253299f5150453 xmlns="3f2b94a6-bd2c-430d-8ca8-a819bf564101">
      <Terms xmlns="http://schemas.microsoft.com/office/infopath/2007/PartnerControls"/>
    </h1b3a653c3304c74bc253299f5150453>
    <la4d693fd1ed45c9905642a2bdd744fa xmlns="3f2b94a6-bd2c-430d-8ca8-a819bf564101">
      <Terms xmlns="http://schemas.microsoft.com/office/infopath/2007/PartnerControls"/>
    </la4d693fd1ed45c9905642a2bdd744fa>
  </documentManagement>
</p:properties>
</file>

<file path=customXml/itemProps1.xml><?xml version="1.0" encoding="utf-8"?>
<ds:datastoreItem xmlns:ds="http://schemas.openxmlformats.org/officeDocument/2006/customXml" ds:itemID="{477B028E-0F97-44C2-9F85-A2F39DF4310C}"/>
</file>

<file path=customXml/itemProps2.xml><?xml version="1.0" encoding="utf-8"?>
<ds:datastoreItem xmlns:ds="http://schemas.openxmlformats.org/officeDocument/2006/customXml" ds:itemID="{31380316-4F88-475C-9503-6E1F044780DE}"/>
</file>

<file path=customXml/itemProps3.xml><?xml version="1.0" encoding="utf-8"?>
<ds:datastoreItem xmlns:ds="http://schemas.openxmlformats.org/officeDocument/2006/customXml" ds:itemID="{F5617C82-8F41-4172-9E6F-E960D97A112F}"/>
</file>

<file path=docProps/app.xml><?xml version="1.0" encoding="utf-8"?>
<Properties xmlns="http://schemas.openxmlformats.org/officeDocument/2006/extended-properties" xmlns:vt="http://schemas.openxmlformats.org/officeDocument/2006/docPropsVTypes">
  <TotalTime>102317</TotalTime>
  <Words>3857</Words>
  <Application>Microsoft Office PowerPoint</Application>
  <PresentationFormat>On-screen Show (4:3)</PresentationFormat>
  <Paragraphs>388</Paragraphs>
  <Slides>42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Calibri</vt:lpstr>
      <vt:lpstr>Calibri Light</vt:lpstr>
      <vt:lpstr>national</vt:lpstr>
      <vt:lpstr>Open Sans</vt:lpstr>
      <vt:lpstr>Wingdings</vt:lpstr>
      <vt:lpstr>Office Theme</vt:lpstr>
      <vt:lpstr>1_Office Theme</vt:lpstr>
      <vt:lpstr>Understanding Deficits &amp; National Debt</vt:lpstr>
      <vt:lpstr>Introduction and Context</vt:lpstr>
      <vt:lpstr>Understanding Government Deficit and Debt</vt:lpstr>
      <vt:lpstr>Current Fiscal Landscape: </vt:lpstr>
      <vt:lpstr>Govt Spending in Financial Year 2023/24</vt:lpstr>
      <vt:lpstr>How Big is the Current Budget Deficit? </vt:lpstr>
      <vt:lpstr>UK National Debt Historical Perspective</vt:lpstr>
      <vt:lpstr>PowerPoint Presentation</vt:lpstr>
      <vt:lpstr>UK % Debt-to GDP vs. EU Member States</vt:lpstr>
      <vt:lpstr>The Current Debate on Government Debt</vt:lpstr>
      <vt:lpstr>Global Debt has hit Record Highs</vt:lpstr>
      <vt:lpstr>Trends in UK Government Borrowing</vt:lpstr>
      <vt:lpstr>PowerPoint Presentation</vt:lpstr>
      <vt:lpstr>The Budget Deficit during the Pandemic</vt:lpstr>
      <vt:lpstr>PowerPoint Presentation</vt:lpstr>
      <vt:lpstr>Understanding Deficit &amp; Debt in Assessing Government Creditworthiness</vt:lpstr>
      <vt:lpstr>Government’s Definition of Debt</vt:lpstr>
      <vt:lpstr>Transition to PSNFL</vt:lpstr>
      <vt:lpstr>Different Measures of Public Sector Balance Sheet</vt:lpstr>
      <vt:lpstr>How is the Budget Deficit Funded?</vt:lpstr>
      <vt:lpstr>Who owns UK Debt?</vt:lpstr>
      <vt:lpstr>BoE QE: Losses &amp; National Debt</vt:lpstr>
      <vt:lpstr>Interest Cost on Government Borrowing</vt:lpstr>
      <vt:lpstr>PowerPoint Presentation</vt:lpstr>
      <vt:lpstr>What is the Structural Deficit?</vt:lpstr>
      <vt:lpstr>PowerPoint Presentation</vt:lpstr>
      <vt:lpstr>National Debt Sustainability</vt:lpstr>
      <vt:lpstr>Ways to Reduce National Debt (1)</vt:lpstr>
      <vt:lpstr>Ways to Reduce National Debt (2)</vt:lpstr>
      <vt:lpstr>Currency Debasement</vt:lpstr>
      <vt:lpstr>National Debt: Looking Ahead</vt:lpstr>
      <vt:lpstr>PowerPoint Presentation</vt:lpstr>
      <vt:lpstr>National Debt: Why such a Pessimistic Outlook?</vt:lpstr>
      <vt:lpstr>Projected Government Revenue and Spending</vt:lpstr>
      <vt:lpstr>Does National Debt Matter?</vt:lpstr>
      <vt:lpstr>Reinhart &amp; Rogoff Debt-to-GDP Debate</vt:lpstr>
      <vt:lpstr>The Reinhart-Rogoff ‘Error’</vt:lpstr>
      <vt:lpstr>Thoughts on the Recent Budget</vt:lpstr>
      <vt:lpstr>Conclusion</vt:lpstr>
      <vt:lpstr>Discussion Point: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Joss Bolton</cp:lastModifiedBy>
  <cp:revision>1364</cp:revision>
  <cp:lastPrinted>2018-12-04T11:52:34Z</cp:lastPrinted>
  <dcterms:created xsi:type="dcterms:W3CDTF">2018-11-04T17:56:24Z</dcterms:created>
  <dcterms:modified xsi:type="dcterms:W3CDTF">2024-12-13T08:32:39Z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0x010100D21FE421E99A824882436D2EEC53D731</vt:lpwstr>
  </property>
</Properties>
</file>