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1499" r:id="rId3"/>
    <p:sldId id="1766" r:id="rId4"/>
    <p:sldId id="1768" r:id="rId5"/>
    <p:sldId id="1500" r:id="rId6"/>
    <p:sldId id="1501" r:id="rId7"/>
    <p:sldId id="1675" r:id="rId8"/>
    <p:sldId id="1412" r:id="rId9"/>
    <p:sldId id="1750" r:id="rId10"/>
    <p:sldId id="1758" r:id="rId11"/>
    <p:sldId id="1502" r:id="rId12"/>
    <p:sldId id="1672" r:id="rId13"/>
    <p:sldId id="1656" r:id="rId14"/>
    <p:sldId id="1657" r:id="rId15"/>
    <p:sldId id="1751" r:id="rId16"/>
    <p:sldId id="1665" r:id="rId17"/>
    <p:sldId id="1760" r:id="rId18"/>
    <p:sldId id="1761" r:id="rId19"/>
    <p:sldId id="1762" r:id="rId20"/>
    <p:sldId id="1763" r:id="rId21"/>
    <p:sldId id="1764" r:id="rId22"/>
    <p:sldId id="1765" r:id="rId23"/>
    <p:sldId id="1660" r:id="rId24"/>
    <p:sldId id="1658" r:id="rId25"/>
    <p:sldId id="1759" r:id="rId26"/>
    <p:sldId id="166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F39C5-1E0C-43D8-92E9-0232CC8B31BF}" type="datetimeFigureOut">
              <a:rPr lang="en-GB" smtClean="0"/>
              <a:t>09/03/2024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5ACD6-42E5-47BE-A43D-BF5C68D55FE4}" type="slidenum">
              <a:rPr lang="en-GB" smtClean="0"/>
              <a:t>‹#›</a:t>
            </a:fld>
            <a:endParaRPr lang="en-GB"/>
          </a:p>
        </p:txBody>
      </p:sp>
    </p:spTree>
    <p:extLst>
      <p:ext uri="{BB962C8B-B14F-4D97-AF65-F5344CB8AC3E}">
        <p14:creationId xmlns:p14="http://schemas.microsoft.com/office/powerpoint/2010/main" val="210984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298A7B-A268-754B-8474-602FEABD64B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09736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5696F-00CC-6FCE-2B33-95A763D26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9C049-D6E7-B443-1B5F-0345937CCE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E3ECB-BBE6-D8D0-02D6-98A10737DE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0F23A09-ADD7-25E6-5FFA-1D9ABF164302}"/>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298A7B-A268-754B-8474-602FEABD64B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62299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298A7B-A268-754B-8474-602FEABD64B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5981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D59E-C136-43EC-8B4E-C332FA2276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858F3EB-1BE7-488D-BD42-E80B45265D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2DE948-402F-4FA4-AC1E-4674433520D6}"/>
              </a:ext>
            </a:extLst>
          </p:cNvPr>
          <p:cNvSpPr>
            <a:spLocks noGrp="1"/>
          </p:cNvSpPr>
          <p:nvPr>
            <p:ph type="dt" sz="half" idx="10"/>
          </p:nvPr>
        </p:nvSpPr>
        <p:spPr/>
        <p:txBody>
          <a:bodyPr/>
          <a:lstStyle/>
          <a:p>
            <a:fld id="{B05DCDC1-61DA-4138-BE9E-B74E58948983}" type="datetimeFigureOut">
              <a:rPr lang="en-GB" smtClean="0"/>
              <a:t>09/03/2024</a:t>
            </a:fld>
            <a:endParaRPr lang="en-GB" dirty="0"/>
          </a:p>
        </p:txBody>
      </p:sp>
      <p:sp>
        <p:nvSpPr>
          <p:cNvPr id="5" name="Footer Placeholder 4">
            <a:extLst>
              <a:ext uri="{FF2B5EF4-FFF2-40B4-BE49-F238E27FC236}">
                <a16:creationId xmlns:a16="http://schemas.microsoft.com/office/drawing/2014/main" id="{6A30CD99-6802-44D9-AF90-5832157BBFD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85526A-53CC-42F3-B729-B569787F95F6}"/>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704596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5F53-0B41-4F85-A21B-831DC46C24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31BDD4-23F9-45EA-B751-A8636EB32D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B9F063-0EA2-436E-B993-F50645B0FD52}"/>
              </a:ext>
            </a:extLst>
          </p:cNvPr>
          <p:cNvSpPr>
            <a:spLocks noGrp="1"/>
          </p:cNvSpPr>
          <p:nvPr>
            <p:ph type="dt" sz="half" idx="10"/>
          </p:nvPr>
        </p:nvSpPr>
        <p:spPr/>
        <p:txBody>
          <a:bodyPr/>
          <a:lstStyle/>
          <a:p>
            <a:fld id="{B05DCDC1-61DA-4138-BE9E-B74E58948983}" type="datetimeFigureOut">
              <a:rPr lang="en-GB" smtClean="0"/>
              <a:t>09/03/2024</a:t>
            </a:fld>
            <a:endParaRPr lang="en-GB" dirty="0"/>
          </a:p>
        </p:txBody>
      </p:sp>
      <p:sp>
        <p:nvSpPr>
          <p:cNvPr id="5" name="Footer Placeholder 4">
            <a:extLst>
              <a:ext uri="{FF2B5EF4-FFF2-40B4-BE49-F238E27FC236}">
                <a16:creationId xmlns:a16="http://schemas.microsoft.com/office/drawing/2014/main" id="{07A8A91A-DC1D-42A8-A614-B842E2742A5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2F13B6C-9892-4FE1-82FB-E09C4D0E0E5D}"/>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173494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0097C-DBA4-48A0-A68B-83D53CBEB5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59803C-2F0C-46FF-A65C-B5F95AB4F1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F7BE51-2853-4B48-A034-0CF6F286DADE}"/>
              </a:ext>
            </a:extLst>
          </p:cNvPr>
          <p:cNvSpPr>
            <a:spLocks noGrp="1"/>
          </p:cNvSpPr>
          <p:nvPr>
            <p:ph type="dt" sz="half" idx="10"/>
          </p:nvPr>
        </p:nvSpPr>
        <p:spPr/>
        <p:txBody>
          <a:bodyPr/>
          <a:lstStyle/>
          <a:p>
            <a:fld id="{B05DCDC1-61DA-4138-BE9E-B74E58948983}" type="datetimeFigureOut">
              <a:rPr lang="en-GB" smtClean="0"/>
              <a:t>09/03/2024</a:t>
            </a:fld>
            <a:endParaRPr lang="en-GB" dirty="0"/>
          </a:p>
        </p:txBody>
      </p:sp>
      <p:sp>
        <p:nvSpPr>
          <p:cNvPr id="5" name="Footer Placeholder 4">
            <a:extLst>
              <a:ext uri="{FF2B5EF4-FFF2-40B4-BE49-F238E27FC236}">
                <a16:creationId xmlns:a16="http://schemas.microsoft.com/office/drawing/2014/main" id="{86FAC580-BA49-4311-97D9-AFAB61832C3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6BD3D4E-6B1F-4F72-BE35-E984EA3F96AD}"/>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1340843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E85298-F431-4333-BE0F-B7B9EB754F3B}" type="datetimeFigureOut">
              <a:rPr lang="en-GB" smtClean="0"/>
              <a:t>09/03/2024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59885B-A0B0-487F-BECF-158D08985E88}" type="slidenum">
              <a:rPr lang="en-GB" smtClean="0"/>
              <a:t>‹#›</a:t>
            </a:fld>
            <a:endParaRPr lang="en-GB" dirty="0"/>
          </a:p>
        </p:txBody>
      </p:sp>
    </p:spTree>
    <p:extLst>
      <p:ext uri="{BB962C8B-B14F-4D97-AF65-F5344CB8AC3E}">
        <p14:creationId xmlns:p14="http://schemas.microsoft.com/office/powerpoint/2010/main" val="1800080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85298-F431-4333-BE0F-B7B9EB754F3B}" type="datetimeFigureOut">
              <a:rPr lang="en-GB" smtClean="0"/>
              <a:t>09/03/2024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59885B-A0B0-487F-BECF-158D08985E88}" type="slidenum">
              <a:rPr lang="en-GB" smtClean="0"/>
              <a:t>‹#›</a:t>
            </a:fld>
            <a:endParaRPr lang="en-GB" dirty="0"/>
          </a:p>
        </p:txBody>
      </p:sp>
    </p:spTree>
    <p:extLst>
      <p:ext uri="{BB962C8B-B14F-4D97-AF65-F5344CB8AC3E}">
        <p14:creationId xmlns:p14="http://schemas.microsoft.com/office/powerpoint/2010/main" val="1298721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85298-F431-4333-BE0F-B7B9EB754F3B}" type="datetimeFigureOut">
              <a:rPr lang="en-GB" smtClean="0"/>
              <a:t>09/03/2024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59885B-A0B0-487F-BECF-158D08985E88}" type="slidenum">
              <a:rPr lang="en-GB" smtClean="0"/>
              <a:t>‹#›</a:t>
            </a:fld>
            <a:endParaRPr lang="en-GB" dirty="0"/>
          </a:p>
        </p:txBody>
      </p:sp>
    </p:spTree>
    <p:extLst>
      <p:ext uri="{BB962C8B-B14F-4D97-AF65-F5344CB8AC3E}">
        <p14:creationId xmlns:p14="http://schemas.microsoft.com/office/powerpoint/2010/main" val="2529196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E85298-F431-4333-BE0F-B7B9EB754F3B}" type="datetimeFigureOut">
              <a:rPr lang="en-GB" smtClean="0"/>
              <a:t>09/03/2024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59885B-A0B0-487F-BECF-158D08985E88}" type="slidenum">
              <a:rPr lang="en-GB" smtClean="0"/>
              <a:t>‹#›</a:t>
            </a:fld>
            <a:endParaRPr lang="en-GB" dirty="0"/>
          </a:p>
        </p:txBody>
      </p:sp>
    </p:spTree>
    <p:extLst>
      <p:ext uri="{BB962C8B-B14F-4D97-AF65-F5344CB8AC3E}">
        <p14:creationId xmlns:p14="http://schemas.microsoft.com/office/powerpoint/2010/main" val="4269573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E85298-F431-4333-BE0F-B7B9EB754F3B}" type="datetimeFigureOut">
              <a:rPr lang="en-GB" smtClean="0"/>
              <a:t>09/03/2024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59885B-A0B0-487F-BECF-158D08985E88}" type="slidenum">
              <a:rPr lang="en-GB" smtClean="0"/>
              <a:t>‹#›</a:t>
            </a:fld>
            <a:endParaRPr lang="en-GB" dirty="0"/>
          </a:p>
        </p:txBody>
      </p:sp>
    </p:spTree>
    <p:extLst>
      <p:ext uri="{BB962C8B-B14F-4D97-AF65-F5344CB8AC3E}">
        <p14:creationId xmlns:p14="http://schemas.microsoft.com/office/powerpoint/2010/main" val="2601244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E85298-F431-4333-BE0F-B7B9EB754F3B}" type="datetimeFigureOut">
              <a:rPr lang="en-GB" smtClean="0"/>
              <a:t>09/03/2024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59885B-A0B0-487F-BECF-158D08985E88}" type="slidenum">
              <a:rPr lang="en-GB" smtClean="0"/>
              <a:t>‹#›</a:t>
            </a:fld>
            <a:endParaRPr lang="en-GB" dirty="0"/>
          </a:p>
        </p:txBody>
      </p:sp>
    </p:spTree>
    <p:extLst>
      <p:ext uri="{BB962C8B-B14F-4D97-AF65-F5344CB8AC3E}">
        <p14:creationId xmlns:p14="http://schemas.microsoft.com/office/powerpoint/2010/main" val="2037839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85298-F431-4333-BE0F-B7B9EB754F3B}" type="datetimeFigureOut">
              <a:rPr lang="en-GB" smtClean="0"/>
              <a:t>09/03/2024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59885B-A0B0-487F-BECF-158D08985E88}" type="slidenum">
              <a:rPr lang="en-GB" smtClean="0"/>
              <a:t>‹#›</a:t>
            </a:fld>
            <a:endParaRPr lang="en-GB" dirty="0"/>
          </a:p>
        </p:txBody>
      </p:sp>
    </p:spTree>
    <p:extLst>
      <p:ext uri="{BB962C8B-B14F-4D97-AF65-F5344CB8AC3E}">
        <p14:creationId xmlns:p14="http://schemas.microsoft.com/office/powerpoint/2010/main" val="1734605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E85298-F431-4333-BE0F-B7B9EB754F3B}" type="datetimeFigureOut">
              <a:rPr lang="en-GB" smtClean="0"/>
              <a:t>09/03/2024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59885B-A0B0-487F-BECF-158D08985E88}" type="slidenum">
              <a:rPr lang="en-GB" smtClean="0"/>
              <a:t>‹#›</a:t>
            </a:fld>
            <a:endParaRPr lang="en-GB" dirty="0"/>
          </a:p>
        </p:txBody>
      </p:sp>
    </p:spTree>
    <p:extLst>
      <p:ext uri="{BB962C8B-B14F-4D97-AF65-F5344CB8AC3E}">
        <p14:creationId xmlns:p14="http://schemas.microsoft.com/office/powerpoint/2010/main" val="141800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8E7A-583F-4F0F-A738-BA6FD63319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8AF4E5-0879-466F-B5F7-EFA3EE137D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6B9EA4-89FD-4106-AF82-955532DFA90E}"/>
              </a:ext>
            </a:extLst>
          </p:cNvPr>
          <p:cNvSpPr>
            <a:spLocks noGrp="1"/>
          </p:cNvSpPr>
          <p:nvPr>
            <p:ph type="dt" sz="half" idx="10"/>
          </p:nvPr>
        </p:nvSpPr>
        <p:spPr/>
        <p:txBody>
          <a:bodyPr/>
          <a:lstStyle/>
          <a:p>
            <a:fld id="{B05DCDC1-61DA-4138-BE9E-B74E58948983}" type="datetimeFigureOut">
              <a:rPr lang="en-GB" smtClean="0"/>
              <a:t>09/03/2024</a:t>
            </a:fld>
            <a:endParaRPr lang="en-GB" dirty="0"/>
          </a:p>
        </p:txBody>
      </p:sp>
      <p:sp>
        <p:nvSpPr>
          <p:cNvPr id="5" name="Footer Placeholder 4">
            <a:extLst>
              <a:ext uri="{FF2B5EF4-FFF2-40B4-BE49-F238E27FC236}">
                <a16:creationId xmlns:a16="http://schemas.microsoft.com/office/drawing/2014/main" id="{9C88129F-3EDA-44AE-B3B5-87611D02409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368376-7199-4BE3-B6E0-2FC7FE63536A}"/>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1154869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E85298-F431-4333-BE0F-B7B9EB754F3B}" type="datetimeFigureOut">
              <a:rPr lang="en-GB" smtClean="0"/>
              <a:t>09/03/2024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59885B-A0B0-487F-BECF-158D08985E88}" type="slidenum">
              <a:rPr lang="en-GB" smtClean="0"/>
              <a:t>‹#›</a:t>
            </a:fld>
            <a:endParaRPr lang="en-GB" dirty="0"/>
          </a:p>
        </p:txBody>
      </p:sp>
    </p:spTree>
    <p:extLst>
      <p:ext uri="{BB962C8B-B14F-4D97-AF65-F5344CB8AC3E}">
        <p14:creationId xmlns:p14="http://schemas.microsoft.com/office/powerpoint/2010/main" val="605546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85298-F431-4333-BE0F-B7B9EB754F3B}" type="datetimeFigureOut">
              <a:rPr lang="en-GB" smtClean="0"/>
              <a:t>09/03/2024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59885B-A0B0-487F-BECF-158D08985E88}" type="slidenum">
              <a:rPr lang="en-GB" smtClean="0"/>
              <a:t>‹#›</a:t>
            </a:fld>
            <a:endParaRPr lang="en-GB" dirty="0"/>
          </a:p>
        </p:txBody>
      </p:sp>
    </p:spTree>
    <p:extLst>
      <p:ext uri="{BB962C8B-B14F-4D97-AF65-F5344CB8AC3E}">
        <p14:creationId xmlns:p14="http://schemas.microsoft.com/office/powerpoint/2010/main" val="21544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85298-F431-4333-BE0F-B7B9EB754F3B}" type="datetimeFigureOut">
              <a:rPr lang="en-GB" smtClean="0"/>
              <a:t>09/03/2024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59885B-A0B0-487F-BECF-158D08985E88}" type="slidenum">
              <a:rPr lang="en-GB" smtClean="0"/>
              <a:t>‹#›</a:t>
            </a:fld>
            <a:endParaRPr lang="en-GB" dirty="0"/>
          </a:p>
        </p:txBody>
      </p:sp>
    </p:spTree>
    <p:extLst>
      <p:ext uri="{BB962C8B-B14F-4D97-AF65-F5344CB8AC3E}">
        <p14:creationId xmlns:p14="http://schemas.microsoft.com/office/powerpoint/2010/main" val="2077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C9F3-722F-41EF-8513-C12E3B2693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343AF2-6376-4888-B120-2855F29545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914B69-6DC1-4AE0-9226-3BFB9AC2DC9B}"/>
              </a:ext>
            </a:extLst>
          </p:cNvPr>
          <p:cNvSpPr>
            <a:spLocks noGrp="1"/>
          </p:cNvSpPr>
          <p:nvPr>
            <p:ph type="dt" sz="half" idx="10"/>
          </p:nvPr>
        </p:nvSpPr>
        <p:spPr/>
        <p:txBody>
          <a:bodyPr/>
          <a:lstStyle/>
          <a:p>
            <a:fld id="{B05DCDC1-61DA-4138-BE9E-B74E58948983}" type="datetimeFigureOut">
              <a:rPr lang="en-GB" smtClean="0"/>
              <a:t>09/03/2024</a:t>
            </a:fld>
            <a:endParaRPr lang="en-GB" dirty="0"/>
          </a:p>
        </p:txBody>
      </p:sp>
      <p:sp>
        <p:nvSpPr>
          <p:cNvPr id="5" name="Footer Placeholder 4">
            <a:extLst>
              <a:ext uri="{FF2B5EF4-FFF2-40B4-BE49-F238E27FC236}">
                <a16:creationId xmlns:a16="http://schemas.microsoft.com/office/drawing/2014/main" id="{E202FAC2-C0FB-4663-BCD0-9D284471BCD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01129E-0EA9-4393-B599-E54559C471A3}"/>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24729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3FAA0-B3B1-4B26-9729-374DD99664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9412EE-D5E1-4CA8-BA05-E51B44DD4C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4FED1E-5127-4BFD-9DA7-D1CA1DD98E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56164B-CCAF-4E26-B80F-31D8EB54CD5F}"/>
              </a:ext>
            </a:extLst>
          </p:cNvPr>
          <p:cNvSpPr>
            <a:spLocks noGrp="1"/>
          </p:cNvSpPr>
          <p:nvPr>
            <p:ph type="dt" sz="half" idx="10"/>
          </p:nvPr>
        </p:nvSpPr>
        <p:spPr/>
        <p:txBody>
          <a:bodyPr/>
          <a:lstStyle/>
          <a:p>
            <a:fld id="{B05DCDC1-61DA-4138-BE9E-B74E58948983}" type="datetimeFigureOut">
              <a:rPr lang="en-GB" smtClean="0"/>
              <a:t>09/03/2024</a:t>
            </a:fld>
            <a:endParaRPr lang="en-GB" dirty="0"/>
          </a:p>
        </p:txBody>
      </p:sp>
      <p:sp>
        <p:nvSpPr>
          <p:cNvPr id="6" name="Footer Placeholder 5">
            <a:extLst>
              <a:ext uri="{FF2B5EF4-FFF2-40B4-BE49-F238E27FC236}">
                <a16:creationId xmlns:a16="http://schemas.microsoft.com/office/drawing/2014/main" id="{94459029-EEB7-4E81-81F8-5AD3BB92AC9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BCD0861-17EA-433A-BC87-0587A9F60672}"/>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106580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5C83B-44C1-459D-85C3-E7C34CEB7E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D4440D-EE92-4D94-B2C5-BFB7D2B46C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75E09F-4C99-4DB8-AAE8-9F1ACECC67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480F7C-6008-4F0C-BEA4-CBFCD6EB8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8BD29F-79FD-4C30-9C1D-B38A4C866A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416C4F-FD29-440E-99DD-00288725FE08}"/>
              </a:ext>
            </a:extLst>
          </p:cNvPr>
          <p:cNvSpPr>
            <a:spLocks noGrp="1"/>
          </p:cNvSpPr>
          <p:nvPr>
            <p:ph type="dt" sz="half" idx="10"/>
          </p:nvPr>
        </p:nvSpPr>
        <p:spPr/>
        <p:txBody>
          <a:bodyPr/>
          <a:lstStyle/>
          <a:p>
            <a:fld id="{B05DCDC1-61DA-4138-BE9E-B74E58948983}" type="datetimeFigureOut">
              <a:rPr lang="en-GB" smtClean="0"/>
              <a:t>09/03/2024</a:t>
            </a:fld>
            <a:endParaRPr lang="en-GB" dirty="0"/>
          </a:p>
        </p:txBody>
      </p:sp>
      <p:sp>
        <p:nvSpPr>
          <p:cNvPr id="8" name="Footer Placeholder 7">
            <a:extLst>
              <a:ext uri="{FF2B5EF4-FFF2-40B4-BE49-F238E27FC236}">
                <a16:creationId xmlns:a16="http://schemas.microsoft.com/office/drawing/2014/main" id="{679D7A21-12EE-4360-85AD-5F01B6C5B6D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4E77624-A14E-4236-911F-31208E40174C}"/>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196914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1FA0-B9D5-415F-AF76-E771D40256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BECF4D-3A89-4E8C-A512-33BFC7B634F0}"/>
              </a:ext>
            </a:extLst>
          </p:cNvPr>
          <p:cNvSpPr>
            <a:spLocks noGrp="1"/>
          </p:cNvSpPr>
          <p:nvPr>
            <p:ph type="dt" sz="half" idx="10"/>
          </p:nvPr>
        </p:nvSpPr>
        <p:spPr/>
        <p:txBody>
          <a:bodyPr/>
          <a:lstStyle/>
          <a:p>
            <a:fld id="{B05DCDC1-61DA-4138-BE9E-B74E58948983}" type="datetimeFigureOut">
              <a:rPr lang="en-GB" smtClean="0"/>
              <a:t>09/03/2024</a:t>
            </a:fld>
            <a:endParaRPr lang="en-GB" dirty="0"/>
          </a:p>
        </p:txBody>
      </p:sp>
      <p:sp>
        <p:nvSpPr>
          <p:cNvPr id="4" name="Footer Placeholder 3">
            <a:extLst>
              <a:ext uri="{FF2B5EF4-FFF2-40B4-BE49-F238E27FC236}">
                <a16:creationId xmlns:a16="http://schemas.microsoft.com/office/drawing/2014/main" id="{8623991C-80B5-4A74-B3D9-207F68E4265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CB74794-BD17-4546-A8C4-780D6B609160}"/>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149018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716355-8BEC-479B-93A5-65BC6ED12A48}"/>
              </a:ext>
            </a:extLst>
          </p:cNvPr>
          <p:cNvSpPr>
            <a:spLocks noGrp="1"/>
          </p:cNvSpPr>
          <p:nvPr>
            <p:ph type="dt" sz="half" idx="10"/>
          </p:nvPr>
        </p:nvSpPr>
        <p:spPr/>
        <p:txBody>
          <a:bodyPr/>
          <a:lstStyle/>
          <a:p>
            <a:fld id="{B05DCDC1-61DA-4138-BE9E-B74E58948983}" type="datetimeFigureOut">
              <a:rPr lang="en-GB" smtClean="0"/>
              <a:t>09/03/2024</a:t>
            </a:fld>
            <a:endParaRPr lang="en-GB" dirty="0"/>
          </a:p>
        </p:txBody>
      </p:sp>
      <p:sp>
        <p:nvSpPr>
          <p:cNvPr id="3" name="Footer Placeholder 2">
            <a:extLst>
              <a:ext uri="{FF2B5EF4-FFF2-40B4-BE49-F238E27FC236}">
                <a16:creationId xmlns:a16="http://schemas.microsoft.com/office/drawing/2014/main" id="{3F13F52C-1887-4DA0-80ED-66BE3FE0FFC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5891139-7A7E-4FA5-870A-49A26097F377}"/>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380943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FCEC-276A-40EE-8D91-717D409552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2B048A-780E-4745-B27D-7AEC963D4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8CE32D-5A44-48EA-BBE5-8106C26A2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854DD3-6FF1-49D1-B2BF-1974E2BB080F}"/>
              </a:ext>
            </a:extLst>
          </p:cNvPr>
          <p:cNvSpPr>
            <a:spLocks noGrp="1"/>
          </p:cNvSpPr>
          <p:nvPr>
            <p:ph type="dt" sz="half" idx="10"/>
          </p:nvPr>
        </p:nvSpPr>
        <p:spPr/>
        <p:txBody>
          <a:bodyPr/>
          <a:lstStyle/>
          <a:p>
            <a:fld id="{B05DCDC1-61DA-4138-BE9E-B74E58948983}" type="datetimeFigureOut">
              <a:rPr lang="en-GB" smtClean="0"/>
              <a:t>09/03/2024</a:t>
            </a:fld>
            <a:endParaRPr lang="en-GB" dirty="0"/>
          </a:p>
        </p:txBody>
      </p:sp>
      <p:sp>
        <p:nvSpPr>
          <p:cNvPr id="6" name="Footer Placeholder 5">
            <a:extLst>
              <a:ext uri="{FF2B5EF4-FFF2-40B4-BE49-F238E27FC236}">
                <a16:creationId xmlns:a16="http://schemas.microsoft.com/office/drawing/2014/main" id="{15A2CA31-FB98-499A-BE16-EBF1D249C32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A6DF10A-9A5D-420B-99D3-177BA52BFABE}"/>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3693616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E7F4D-33C1-410C-B7AD-7F3821CF0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E38AD-9C82-464F-9494-B6DAF5E39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07500C6-F7CF-4FBB-9FFA-FA885A640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CA4E61-5848-48CA-AA44-85282B56540C}"/>
              </a:ext>
            </a:extLst>
          </p:cNvPr>
          <p:cNvSpPr>
            <a:spLocks noGrp="1"/>
          </p:cNvSpPr>
          <p:nvPr>
            <p:ph type="dt" sz="half" idx="10"/>
          </p:nvPr>
        </p:nvSpPr>
        <p:spPr/>
        <p:txBody>
          <a:bodyPr/>
          <a:lstStyle/>
          <a:p>
            <a:fld id="{B05DCDC1-61DA-4138-BE9E-B74E58948983}" type="datetimeFigureOut">
              <a:rPr lang="en-GB" smtClean="0"/>
              <a:t>09/03/2024</a:t>
            </a:fld>
            <a:endParaRPr lang="en-GB" dirty="0"/>
          </a:p>
        </p:txBody>
      </p:sp>
      <p:sp>
        <p:nvSpPr>
          <p:cNvPr id="6" name="Footer Placeholder 5">
            <a:extLst>
              <a:ext uri="{FF2B5EF4-FFF2-40B4-BE49-F238E27FC236}">
                <a16:creationId xmlns:a16="http://schemas.microsoft.com/office/drawing/2014/main" id="{BC7BB3F2-3A3C-41CD-9076-B91AC1B32C7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8416818-A546-4CD5-A62D-9BA7F3D56F62}"/>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283988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EFEC6B-C539-4DAB-AD82-EC7ABBD917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326770-EA25-4867-87CF-51E4934256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D56B97-0C90-4F71-98A8-69707CA1AF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DCDC1-61DA-4138-BE9E-B74E58948983}" type="datetimeFigureOut">
              <a:rPr lang="en-GB" smtClean="0"/>
              <a:t>09/03/2024</a:t>
            </a:fld>
            <a:endParaRPr lang="en-GB" dirty="0"/>
          </a:p>
        </p:txBody>
      </p:sp>
      <p:sp>
        <p:nvSpPr>
          <p:cNvPr id="5" name="Footer Placeholder 4">
            <a:extLst>
              <a:ext uri="{FF2B5EF4-FFF2-40B4-BE49-F238E27FC236}">
                <a16:creationId xmlns:a16="http://schemas.microsoft.com/office/drawing/2014/main" id="{5CBF4F74-7B2C-4F1C-ADAA-03A2CBBA76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BF9732F-BFF8-4E7A-9B88-86F943D339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1E907-E6A2-4703-B7D0-22BDC1BFA284}" type="slidenum">
              <a:rPr lang="en-GB" smtClean="0"/>
              <a:t>‹#›</a:t>
            </a:fld>
            <a:endParaRPr lang="en-GB" dirty="0"/>
          </a:p>
        </p:txBody>
      </p:sp>
    </p:spTree>
    <p:extLst>
      <p:ext uri="{BB962C8B-B14F-4D97-AF65-F5344CB8AC3E}">
        <p14:creationId xmlns:p14="http://schemas.microsoft.com/office/powerpoint/2010/main" val="3333773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85298-F431-4333-BE0F-B7B9EB754F3B}" type="datetimeFigureOut">
              <a:rPr lang="en-GB" smtClean="0"/>
              <a:t>09/03/2024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9885B-A0B0-487F-BECF-158D08985E88}" type="slidenum">
              <a:rPr lang="en-GB" smtClean="0"/>
              <a:t>‹#›</a:t>
            </a:fld>
            <a:endParaRPr lang="en-GB" dirty="0"/>
          </a:p>
        </p:txBody>
      </p:sp>
    </p:spTree>
    <p:extLst>
      <p:ext uri="{BB962C8B-B14F-4D97-AF65-F5344CB8AC3E}">
        <p14:creationId xmlns:p14="http://schemas.microsoft.com/office/powerpoint/2010/main" val="238697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6E2FB-A352-13E6-4B90-0FFC1DDC83B3}"/>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85D8E497-B0D4-4908-97AC-438A07ED995D}"/>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Session 3 – Investigating Business in a Competitive Environment</a:t>
            </a:r>
          </a:p>
        </p:txBody>
      </p:sp>
      <p:grpSp>
        <p:nvGrpSpPr>
          <p:cNvPr id="2" name="Group 1">
            <a:extLst>
              <a:ext uri="{FF2B5EF4-FFF2-40B4-BE49-F238E27FC236}">
                <a16:creationId xmlns:a16="http://schemas.microsoft.com/office/drawing/2014/main" id="{B01DAB9F-479B-FCB9-207C-B8CB48D23BBB}"/>
              </a:ext>
            </a:extLst>
          </p:cNvPr>
          <p:cNvGrpSpPr/>
          <p:nvPr/>
        </p:nvGrpSpPr>
        <p:grpSpPr>
          <a:xfrm>
            <a:off x="0" y="6239434"/>
            <a:ext cx="12192000" cy="618565"/>
            <a:chOff x="0" y="6239434"/>
            <a:chExt cx="12192000" cy="618565"/>
          </a:xfrm>
        </p:grpSpPr>
        <p:grpSp>
          <p:nvGrpSpPr>
            <p:cNvPr id="3" name="Group 2">
              <a:extLst>
                <a:ext uri="{FF2B5EF4-FFF2-40B4-BE49-F238E27FC236}">
                  <a16:creationId xmlns:a16="http://schemas.microsoft.com/office/drawing/2014/main" id="{7531D845-DF79-F065-2BDB-22672F3FA3BE}"/>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1688EAF7-6833-78B8-01B9-A0FDE6B4770E}"/>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B7398A1-B7BD-0195-F48F-19F1C905F1C4}"/>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9D5711D6-26B9-5F8C-BD2A-DAC135DAFAD0}"/>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886B9472-9408-2983-84C4-16428A1C4891}"/>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DFEA8750-1146-968D-677E-3F2C4501E039}"/>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C9510FD3-EFED-562C-9F42-73D2350D1C50}"/>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28BA8806-89B6-2D90-2CE4-29C60A5A231A}"/>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F9A08DE7-22B9-0F59-5244-B23D01F070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pic>
        <p:nvPicPr>
          <p:cNvPr id="7170" name="Picture 2" descr="Patagonia Logo, Patagonia Symbol, Meaning, History and Evolution ...">
            <a:extLst>
              <a:ext uri="{FF2B5EF4-FFF2-40B4-BE49-F238E27FC236}">
                <a16:creationId xmlns:a16="http://schemas.microsoft.com/office/drawing/2014/main" id="{D4DF51C8-5A19-7896-F152-D4A7CEC682F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59696" y="1197000"/>
            <a:ext cx="5952000" cy="44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50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1931" y="286562"/>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Extract E</a:t>
            </a:r>
          </a:p>
        </p:txBody>
      </p:sp>
      <p:grpSp>
        <p:nvGrpSpPr>
          <p:cNvPr id="3" name="Group 2">
            <a:extLst>
              <a:ext uri="{FF2B5EF4-FFF2-40B4-BE49-F238E27FC236}">
                <a16:creationId xmlns:a16="http://schemas.microsoft.com/office/drawing/2014/main" id="{EE47B6D3-3E66-4C3C-1B4D-A2201A3C2007}"/>
              </a:ext>
            </a:extLst>
          </p:cNvPr>
          <p:cNvGrpSpPr/>
          <p:nvPr/>
        </p:nvGrpSpPr>
        <p:grpSpPr>
          <a:xfrm>
            <a:off x="0" y="6239434"/>
            <a:ext cx="12192000" cy="618565"/>
            <a:chOff x="0" y="6239434"/>
            <a:chExt cx="12192000" cy="618565"/>
          </a:xfrm>
        </p:grpSpPr>
        <p:grpSp>
          <p:nvGrpSpPr>
            <p:cNvPr id="17" name="Group 16">
              <a:extLst>
                <a:ext uri="{FF2B5EF4-FFF2-40B4-BE49-F238E27FC236}">
                  <a16:creationId xmlns:a16="http://schemas.microsoft.com/office/drawing/2014/main" id="{3BA5243E-918F-F9C0-0D0F-5583EC50F032}"/>
                </a:ext>
              </a:extLst>
            </p:cNvPr>
            <p:cNvGrpSpPr/>
            <p:nvPr/>
          </p:nvGrpSpPr>
          <p:grpSpPr>
            <a:xfrm>
              <a:off x="0" y="6239434"/>
              <a:ext cx="12192000" cy="618565"/>
              <a:chOff x="336332" y="0"/>
              <a:chExt cx="11855668" cy="6858000"/>
            </a:xfrm>
          </p:grpSpPr>
          <p:sp>
            <p:nvSpPr>
              <p:cNvPr id="24" name="Rectangle 23">
                <a:extLst>
                  <a:ext uri="{FF2B5EF4-FFF2-40B4-BE49-F238E27FC236}">
                    <a16:creationId xmlns:a16="http://schemas.microsoft.com/office/drawing/2014/main" id="{FCE41E02-8143-8790-2879-4066CFE3F69C}"/>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775B04FA-C2BB-3791-680C-EE37A2B84F31}"/>
                  </a:ext>
                </a:extLst>
              </p:cNvPr>
              <p:cNvGrpSpPr/>
              <p:nvPr/>
            </p:nvGrpSpPr>
            <p:grpSpPr>
              <a:xfrm>
                <a:off x="5073505" y="0"/>
                <a:ext cx="7118495" cy="6858000"/>
                <a:chOff x="5073505" y="0"/>
                <a:chExt cx="7118495" cy="6858000"/>
              </a:xfrm>
            </p:grpSpPr>
            <p:sp>
              <p:nvSpPr>
                <p:cNvPr id="26" name="Parallelogram 25">
                  <a:extLst>
                    <a:ext uri="{FF2B5EF4-FFF2-40B4-BE49-F238E27FC236}">
                      <a16:creationId xmlns:a16="http://schemas.microsoft.com/office/drawing/2014/main" id="{83B8E3A7-9434-F767-48C4-FA7F3AD01F5E}"/>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8E213E71-CCF4-381C-796E-D5A79A1FDF6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8" name="Group 17">
              <a:extLst>
                <a:ext uri="{FF2B5EF4-FFF2-40B4-BE49-F238E27FC236}">
                  <a16:creationId xmlns:a16="http://schemas.microsoft.com/office/drawing/2014/main" id="{7F095542-280C-8FF9-7E5D-443580764DB2}"/>
                </a:ext>
              </a:extLst>
            </p:cNvPr>
            <p:cNvGrpSpPr/>
            <p:nvPr/>
          </p:nvGrpSpPr>
          <p:grpSpPr>
            <a:xfrm>
              <a:off x="191344" y="6347920"/>
              <a:ext cx="3456232" cy="380480"/>
              <a:chOff x="191344" y="6347920"/>
              <a:chExt cx="3456232" cy="380480"/>
            </a:xfrm>
          </p:grpSpPr>
          <p:sp>
            <p:nvSpPr>
              <p:cNvPr id="22" name="TextBox 21">
                <a:extLst>
                  <a:ext uri="{FF2B5EF4-FFF2-40B4-BE49-F238E27FC236}">
                    <a16:creationId xmlns:a16="http://schemas.microsoft.com/office/drawing/2014/main" id="{633F9EA0-AAE7-BE2D-9498-154501BF3978}"/>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23" name="TextBox 22">
                <a:extLst>
                  <a:ext uri="{FF2B5EF4-FFF2-40B4-BE49-F238E27FC236}">
                    <a16:creationId xmlns:a16="http://schemas.microsoft.com/office/drawing/2014/main" id="{3E94DE00-75DE-19B4-688A-F827AE1857E7}"/>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21" name="Picture 20" descr="Logo&#10;&#10;Description automatically generated">
              <a:extLst>
                <a:ext uri="{FF2B5EF4-FFF2-40B4-BE49-F238E27FC236}">
                  <a16:creationId xmlns:a16="http://schemas.microsoft.com/office/drawing/2014/main" id="{507B5F8B-5A4A-0D3E-8D04-2FFA8AF12DD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pic>
        <p:nvPicPr>
          <p:cNvPr id="5" name="Picture 4">
            <a:extLst>
              <a:ext uri="{FF2B5EF4-FFF2-40B4-BE49-F238E27FC236}">
                <a16:creationId xmlns:a16="http://schemas.microsoft.com/office/drawing/2014/main" id="{86AFCED0-63E2-9DA4-141C-162ED6602F4C}"/>
              </a:ext>
            </a:extLst>
          </p:cNvPr>
          <p:cNvPicPr>
            <a:picLocks noChangeAspect="1"/>
          </p:cNvPicPr>
          <p:nvPr/>
        </p:nvPicPr>
        <p:blipFill>
          <a:blip r:embed="rId3"/>
          <a:stretch>
            <a:fillRect/>
          </a:stretch>
        </p:blipFill>
        <p:spPr>
          <a:xfrm>
            <a:off x="3998104" y="1024170"/>
            <a:ext cx="4360739" cy="5004000"/>
          </a:xfrm>
          <a:prstGeom prst="rect">
            <a:avLst/>
          </a:prstGeom>
        </p:spPr>
      </p:pic>
    </p:spTree>
    <p:extLst>
      <p:ext uri="{BB962C8B-B14F-4D97-AF65-F5344CB8AC3E}">
        <p14:creationId xmlns:p14="http://schemas.microsoft.com/office/powerpoint/2010/main" val="296324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626302" y="318002"/>
            <a:ext cx="10931359"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 GIVE ME…</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626302" y="2536204"/>
            <a:ext cx="10931359" cy="349695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…one key challenge currently facing clothing retailers</a:t>
            </a:r>
          </a:p>
        </p:txBody>
      </p:sp>
    </p:spTree>
    <p:extLst>
      <p:ext uri="{BB962C8B-B14F-4D97-AF65-F5344CB8AC3E}">
        <p14:creationId xmlns:p14="http://schemas.microsoft.com/office/powerpoint/2010/main" val="82978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617988" y="757518"/>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Key Challenges Facing Clothing Retailers</a:t>
            </a:r>
          </a:p>
        </p:txBody>
      </p:sp>
      <p:sp>
        <p:nvSpPr>
          <p:cNvPr id="10" name="TextBox 9">
            <a:extLst>
              <a:ext uri="{FF2B5EF4-FFF2-40B4-BE49-F238E27FC236}">
                <a16:creationId xmlns:a16="http://schemas.microsoft.com/office/drawing/2014/main" id="{CF5DC463-DA12-1128-752F-6160800ABF6C}"/>
              </a:ext>
            </a:extLst>
          </p:cNvPr>
          <p:cNvSpPr txBox="1"/>
          <p:nvPr/>
        </p:nvSpPr>
        <p:spPr>
          <a:xfrm>
            <a:off x="1631504" y="1545765"/>
            <a:ext cx="8712968" cy="4564070"/>
          </a:xfrm>
          <a:prstGeom prst="rect">
            <a:avLst/>
          </a:prstGeom>
          <a:noFill/>
        </p:spPr>
        <p:txBody>
          <a:bodyPr wrap="square">
            <a:spAutoFit/>
          </a:bodyPr>
          <a:lstStyle/>
          <a:p>
            <a:pPr marL="342900" marR="0" lvl="0" indent="-3429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en-GB" sz="20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Cost of Living Crisis – </a:t>
            </a:r>
            <a:r>
              <a:rPr kumimoji="0" lang="en-GB"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The cost of living crisis in countries such as the UK, the US, New Zealand and Australia continues to impact consumer spending, making it harder for some brands to maintain loyal customers as they shop around. Many consumers are becoming less brand loyal, and the market will become much more competitive and challenging for retailers to retain consumers</a:t>
            </a:r>
          </a:p>
          <a:p>
            <a:pPr marL="342900" marR="0" lvl="0" indent="-3429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en-GB" sz="20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Sustainability and Ethical Practices - </a:t>
            </a:r>
            <a:r>
              <a:rPr kumimoji="0" lang="en-GB" sz="2000" b="0" i="0" u="none" strike="noStrike" kern="1200" cap="none" spc="0" normalizeH="0" baseline="0" noProof="0" dirty="0">
                <a:ln>
                  <a:noFill/>
                </a:ln>
                <a:solidFill>
                  <a:srgbClr val="0D0D0D"/>
                </a:solidFill>
                <a:effectLst/>
                <a:uLnTx/>
                <a:uFillTx/>
                <a:latin typeface="Söhne"/>
                <a:ea typeface="ＭＳ Ｐゴシック" charset="0"/>
                <a:cs typeface="Arial" charset="0"/>
              </a:rPr>
              <a:t>There's increasing pressure on clothing retailers to adopt sustainable and ethical practices throughout their supply chains, from sourcing raw materials to manufacturing processes and waste management. Consumers are becoming more conscious of the environmental and social impact of their purchases, and they expect transparency and accountability from brands regarding their sustainability efforts</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29273B35-5E41-C3A2-BCD1-BFB8382A9F0B}"/>
              </a:ext>
            </a:extLst>
          </p:cNvPr>
          <p:cNvGrpSpPr/>
          <p:nvPr/>
        </p:nvGrpSpPr>
        <p:grpSpPr>
          <a:xfrm>
            <a:off x="0" y="6239434"/>
            <a:ext cx="12192000" cy="618565"/>
            <a:chOff x="0" y="6239434"/>
            <a:chExt cx="12192000" cy="618565"/>
          </a:xfrm>
        </p:grpSpPr>
        <p:grpSp>
          <p:nvGrpSpPr>
            <p:cNvPr id="5" name="Group 4">
              <a:extLst>
                <a:ext uri="{FF2B5EF4-FFF2-40B4-BE49-F238E27FC236}">
                  <a16:creationId xmlns:a16="http://schemas.microsoft.com/office/drawing/2014/main" id="{76C80775-FA7B-DAF8-E0D9-E5757E3E117E}"/>
                </a:ext>
              </a:extLst>
            </p:cNvPr>
            <p:cNvGrpSpPr/>
            <p:nvPr/>
          </p:nvGrpSpPr>
          <p:grpSpPr>
            <a:xfrm>
              <a:off x="0" y="6239434"/>
              <a:ext cx="12192000" cy="618565"/>
              <a:chOff x="336332" y="0"/>
              <a:chExt cx="11855668" cy="6858000"/>
            </a:xfrm>
          </p:grpSpPr>
          <p:sp>
            <p:nvSpPr>
              <p:cNvPr id="16" name="Rectangle 15">
                <a:extLst>
                  <a:ext uri="{FF2B5EF4-FFF2-40B4-BE49-F238E27FC236}">
                    <a16:creationId xmlns:a16="http://schemas.microsoft.com/office/drawing/2014/main" id="{F227906E-3A90-A34D-DB19-4BD6DB222E00}"/>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404FA24A-674C-254F-D5A4-9EEFC0EE5FB7}"/>
                  </a:ext>
                </a:extLst>
              </p:cNvPr>
              <p:cNvGrpSpPr/>
              <p:nvPr/>
            </p:nvGrpSpPr>
            <p:grpSpPr>
              <a:xfrm>
                <a:off x="5073505" y="0"/>
                <a:ext cx="7118495" cy="6858000"/>
                <a:chOff x="5073505" y="0"/>
                <a:chExt cx="7118495" cy="6858000"/>
              </a:xfrm>
            </p:grpSpPr>
            <p:sp>
              <p:nvSpPr>
                <p:cNvPr id="18" name="Parallelogram 17">
                  <a:extLst>
                    <a:ext uri="{FF2B5EF4-FFF2-40B4-BE49-F238E27FC236}">
                      <a16:creationId xmlns:a16="http://schemas.microsoft.com/office/drawing/2014/main" id="{536A6F19-ED4C-7B50-A0CD-2F7AAF9C7909}"/>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18666D7-6271-CD03-4A33-3F437F1C0A3A}"/>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1" name="Group 10">
              <a:extLst>
                <a:ext uri="{FF2B5EF4-FFF2-40B4-BE49-F238E27FC236}">
                  <a16:creationId xmlns:a16="http://schemas.microsoft.com/office/drawing/2014/main" id="{F5462238-0E83-09E0-F06C-564236ECDD07}"/>
                </a:ext>
              </a:extLst>
            </p:cNvPr>
            <p:cNvGrpSpPr/>
            <p:nvPr/>
          </p:nvGrpSpPr>
          <p:grpSpPr>
            <a:xfrm>
              <a:off x="191344" y="6347920"/>
              <a:ext cx="3456232" cy="380480"/>
              <a:chOff x="191344" y="6347920"/>
              <a:chExt cx="3456232" cy="380480"/>
            </a:xfrm>
          </p:grpSpPr>
          <p:sp>
            <p:nvSpPr>
              <p:cNvPr id="13" name="TextBox 12">
                <a:extLst>
                  <a:ext uri="{FF2B5EF4-FFF2-40B4-BE49-F238E27FC236}">
                    <a16:creationId xmlns:a16="http://schemas.microsoft.com/office/drawing/2014/main" id="{61682E90-71CA-94DD-60EC-15E71DE14474}"/>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4" name="TextBox 13">
                <a:extLst>
                  <a:ext uri="{FF2B5EF4-FFF2-40B4-BE49-F238E27FC236}">
                    <a16:creationId xmlns:a16="http://schemas.microsoft.com/office/drawing/2014/main" id="{6AC7BFA6-47D7-D9B7-8718-C9DF63D9AD30}"/>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2" name="Picture 11" descr="Logo&#10;&#10;Description automatically generated">
              <a:extLst>
                <a:ext uri="{FF2B5EF4-FFF2-40B4-BE49-F238E27FC236}">
                  <a16:creationId xmlns:a16="http://schemas.microsoft.com/office/drawing/2014/main" id="{314EDC16-0511-48A3-C4CA-9E176741DCD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Tree>
    <p:extLst>
      <p:ext uri="{BB962C8B-B14F-4D97-AF65-F5344CB8AC3E}">
        <p14:creationId xmlns:p14="http://schemas.microsoft.com/office/powerpoint/2010/main" val="859543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617988" y="644174"/>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Key Challenges Facing Clothing Retailers</a:t>
            </a:r>
          </a:p>
        </p:txBody>
      </p:sp>
      <p:sp>
        <p:nvSpPr>
          <p:cNvPr id="10" name="TextBox 9">
            <a:extLst>
              <a:ext uri="{FF2B5EF4-FFF2-40B4-BE49-F238E27FC236}">
                <a16:creationId xmlns:a16="http://schemas.microsoft.com/office/drawing/2014/main" id="{CF5DC463-DA12-1128-752F-6160800ABF6C}"/>
              </a:ext>
            </a:extLst>
          </p:cNvPr>
          <p:cNvSpPr txBox="1"/>
          <p:nvPr/>
        </p:nvSpPr>
        <p:spPr>
          <a:xfrm>
            <a:off x="1341134" y="1585078"/>
            <a:ext cx="9344526" cy="4762842"/>
          </a:xfrm>
          <a:prstGeom prst="rect">
            <a:avLst/>
          </a:prstGeom>
          <a:noFill/>
        </p:spPr>
        <p:txBody>
          <a:bodyPr wrap="square">
            <a:spAutoFit/>
          </a:bodyPr>
          <a:lstStyle/>
          <a:p>
            <a:pPr marL="342900" marR="0" lvl="0" indent="-3429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E-Commerce - </a:t>
            </a:r>
            <a:r>
              <a:rPr kumimoji="0" lang="en-GB" sz="2200" b="0" i="0" u="none" strike="noStrike" kern="1200" cap="none" spc="0" normalizeH="0" baseline="0" noProof="0" dirty="0">
                <a:ln>
                  <a:noFill/>
                </a:ln>
                <a:solidFill>
                  <a:srgbClr val="0D0D0D"/>
                </a:solidFill>
                <a:effectLst/>
                <a:uLnTx/>
                <a:uFillTx/>
                <a:latin typeface="Söhne"/>
                <a:ea typeface="ＭＳ Ｐゴシック" charset="0"/>
                <a:cs typeface="Arial" charset="0"/>
              </a:rPr>
              <a:t>The rise of e-commerce giants like </a:t>
            </a:r>
            <a:r>
              <a:rPr kumimoji="0" lang="en-GB" sz="2200" b="0" i="0" u="none" strike="noStrike" kern="1200" cap="none" spc="0" normalizeH="0" baseline="0" noProof="0" dirty="0" err="1">
                <a:ln>
                  <a:noFill/>
                </a:ln>
                <a:solidFill>
                  <a:srgbClr val="0D0D0D"/>
                </a:solidFill>
                <a:effectLst/>
                <a:uLnTx/>
                <a:uFillTx/>
                <a:latin typeface="Söhne"/>
                <a:ea typeface="ＭＳ Ｐゴシック" charset="0"/>
                <a:cs typeface="Arial" charset="0"/>
              </a:rPr>
              <a:t>Shein</a:t>
            </a:r>
            <a:r>
              <a:rPr kumimoji="0" lang="en-GB" sz="2200" b="0" i="0" u="none" strike="noStrike" kern="1200" cap="none" spc="0" normalizeH="0" baseline="0" noProof="0" dirty="0">
                <a:ln>
                  <a:noFill/>
                </a:ln>
                <a:solidFill>
                  <a:srgbClr val="0D0D0D"/>
                </a:solidFill>
                <a:effectLst/>
                <a:uLnTx/>
                <a:uFillTx/>
                <a:latin typeface="Söhne"/>
                <a:ea typeface="ＭＳ Ｐゴシック" charset="0"/>
                <a:cs typeface="Arial" charset="0"/>
              </a:rPr>
              <a:t>, Amazon and fast-fashion online retailers and platforms such as Zalando, has intensified competition. Clothing retailers must invest in their online presence, including user-friendly websites, mobile apps, and efficient logistics, to compete effectively in the digital space</a:t>
            </a:r>
          </a:p>
          <a:p>
            <a:pPr marL="342900" marR="0" lvl="0" indent="-3429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endParaRPr kumimoji="0" lang="en-GB" sz="2200" b="0" i="0" u="none" strike="noStrike" kern="1200" cap="none" spc="0" normalizeH="0" baseline="0" noProof="0" dirty="0">
              <a:ln>
                <a:noFill/>
              </a:ln>
              <a:solidFill>
                <a:srgbClr val="0D0D0D"/>
              </a:solidFill>
              <a:effectLst/>
              <a:uLnTx/>
              <a:uFillTx/>
              <a:latin typeface="Söhne"/>
              <a:ea typeface="ＭＳ Ｐゴシック" charset="0"/>
              <a:cs typeface="Arial" charset="0"/>
            </a:endParaRPr>
          </a:p>
          <a:p>
            <a:pPr marL="342900" marR="0" lvl="0" indent="-3429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en-GB" sz="2200" b="1" i="0" u="none" strike="noStrike" kern="1200" cap="none" spc="0" normalizeH="0" baseline="0" noProof="0" dirty="0">
                <a:ln>
                  <a:noFill/>
                </a:ln>
                <a:solidFill>
                  <a:srgbClr val="0D0D0D"/>
                </a:solidFill>
                <a:effectLst/>
                <a:uLnTx/>
                <a:uFillTx/>
                <a:latin typeface="Söhne"/>
                <a:ea typeface="ＭＳ Ｐゴシック" charset="0"/>
                <a:cs typeface="Arial" charset="0"/>
              </a:rPr>
              <a:t>Rising Costs and Margin Pressures</a:t>
            </a:r>
            <a:r>
              <a:rPr kumimoji="0" lang="en-GB" sz="2200" b="0" i="0" u="none" strike="noStrike" kern="1200" cap="none" spc="0" normalizeH="0" baseline="0" noProof="0" dirty="0">
                <a:ln>
                  <a:noFill/>
                </a:ln>
                <a:solidFill>
                  <a:srgbClr val="0D0D0D"/>
                </a:solidFill>
                <a:effectLst/>
                <a:uLnTx/>
                <a:uFillTx/>
                <a:latin typeface="Söhne"/>
                <a:ea typeface="ＭＳ Ｐゴシック" charset="0"/>
                <a:cs typeface="Arial" charset="0"/>
              </a:rPr>
              <a:t>: Clothing retailers face various cost pressures, including rising labour costs, raw material prices, and expenses related to marketing and technology investments. Intense competition and price-sensitive consumers limit retailers' ability to pass these costs onto customers, putting pressure on profit margins</a:t>
            </a:r>
            <a:endParaRPr kumimoji="0" lang="en-GB" sz="2200" b="0" i="0" u="none" strike="noStrike" kern="1200" cap="none" spc="0" normalizeH="0" baseline="0" noProof="0" dirty="0">
              <a:ln>
                <a:noFill/>
              </a:ln>
              <a:solidFill>
                <a:srgbClr val="0D0D0D"/>
              </a:solidFill>
              <a:effectLst/>
              <a:uLnTx/>
              <a:uFillTx/>
              <a:latin typeface="Söhne"/>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05FDC10E-987E-EE6E-81B4-D542C7A60382}"/>
              </a:ext>
            </a:extLst>
          </p:cNvPr>
          <p:cNvGrpSpPr/>
          <p:nvPr/>
        </p:nvGrpSpPr>
        <p:grpSpPr>
          <a:xfrm>
            <a:off x="0" y="6239434"/>
            <a:ext cx="12192000" cy="618565"/>
            <a:chOff x="0" y="6239434"/>
            <a:chExt cx="12192000" cy="618565"/>
          </a:xfrm>
        </p:grpSpPr>
        <p:grpSp>
          <p:nvGrpSpPr>
            <p:cNvPr id="5" name="Group 4">
              <a:extLst>
                <a:ext uri="{FF2B5EF4-FFF2-40B4-BE49-F238E27FC236}">
                  <a16:creationId xmlns:a16="http://schemas.microsoft.com/office/drawing/2014/main" id="{0DBB6229-AE6E-3406-89F7-DDBE3D4E681B}"/>
                </a:ext>
              </a:extLst>
            </p:cNvPr>
            <p:cNvGrpSpPr/>
            <p:nvPr/>
          </p:nvGrpSpPr>
          <p:grpSpPr>
            <a:xfrm>
              <a:off x="0" y="6239434"/>
              <a:ext cx="12192000" cy="618565"/>
              <a:chOff x="336332" y="0"/>
              <a:chExt cx="11855668" cy="6858000"/>
            </a:xfrm>
          </p:grpSpPr>
          <p:sp>
            <p:nvSpPr>
              <p:cNvPr id="16" name="Rectangle 15">
                <a:extLst>
                  <a:ext uri="{FF2B5EF4-FFF2-40B4-BE49-F238E27FC236}">
                    <a16:creationId xmlns:a16="http://schemas.microsoft.com/office/drawing/2014/main" id="{4FF03EC4-F077-BFE4-6C7B-2F4C4B225DD9}"/>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BDD70098-FB43-5F42-9014-1FFCD07EF465}"/>
                  </a:ext>
                </a:extLst>
              </p:cNvPr>
              <p:cNvGrpSpPr/>
              <p:nvPr/>
            </p:nvGrpSpPr>
            <p:grpSpPr>
              <a:xfrm>
                <a:off x="5073505" y="0"/>
                <a:ext cx="7118495" cy="6858000"/>
                <a:chOff x="5073505" y="0"/>
                <a:chExt cx="7118495" cy="6858000"/>
              </a:xfrm>
            </p:grpSpPr>
            <p:sp>
              <p:nvSpPr>
                <p:cNvPr id="18" name="Parallelogram 17">
                  <a:extLst>
                    <a:ext uri="{FF2B5EF4-FFF2-40B4-BE49-F238E27FC236}">
                      <a16:creationId xmlns:a16="http://schemas.microsoft.com/office/drawing/2014/main" id="{EF7CDE6B-227C-08AE-7F96-255F53532EA5}"/>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956F97E-9E23-0039-24D1-6B59B8D076DD}"/>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1" name="Group 10">
              <a:extLst>
                <a:ext uri="{FF2B5EF4-FFF2-40B4-BE49-F238E27FC236}">
                  <a16:creationId xmlns:a16="http://schemas.microsoft.com/office/drawing/2014/main" id="{5BBD975F-2C3C-A4DF-E5AE-45C23FDD183B}"/>
                </a:ext>
              </a:extLst>
            </p:cNvPr>
            <p:cNvGrpSpPr/>
            <p:nvPr/>
          </p:nvGrpSpPr>
          <p:grpSpPr>
            <a:xfrm>
              <a:off x="191344" y="6347920"/>
              <a:ext cx="3456232" cy="380480"/>
              <a:chOff x="191344" y="6347920"/>
              <a:chExt cx="3456232" cy="380480"/>
            </a:xfrm>
          </p:grpSpPr>
          <p:sp>
            <p:nvSpPr>
              <p:cNvPr id="13" name="TextBox 12">
                <a:extLst>
                  <a:ext uri="{FF2B5EF4-FFF2-40B4-BE49-F238E27FC236}">
                    <a16:creationId xmlns:a16="http://schemas.microsoft.com/office/drawing/2014/main" id="{515C5261-ACA8-B89B-E6F3-F9E3DED15A01}"/>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4" name="TextBox 13">
                <a:extLst>
                  <a:ext uri="{FF2B5EF4-FFF2-40B4-BE49-F238E27FC236}">
                    <a16:creationId xmlns:a16="http://schemas.microsoft.com/office/drawing/2014/main" id="{1E0D8B55-1ABE-2226-992D-9B96FEEED9CB}"/>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2" name="Picture 11" descr="Logo&#10;&#10;Description automatically generated">
              <a:extLst>
                <a:ext uri="{FF2B5EF4-FFF2-40B4-BE49-F238E27FC236}">
                  <a16:creationId xmlns:a16="http://schemas.microsoft.com/office/drawing/2014/main" id="{A219FFEF-72F2-0743-B16B-EAE795BCB73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Tree>
    <p:extLst>
      <p:ext uri="{BB962C8B-B14F-4D97-AF65-F5344CB8AC3E}">
        <p14:creationId xmlns:p14="http://schemas.microsoft.com/office/powerpoint/2010/main" val="3151534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9B565-9035-9150-EAAE-46413FB230D5}"/>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91BDC133-592C-64BF-4E58-BAE62D82880C}"/>
              </a:ext>
            </a:extLst>
          </p:cNvPr>
          <p:cNvSpPr/>
          <p:nvPr/>
        </p:nvSpPr>
        <p:spPr>
          <a:xfrm>
            <a:off x="481931" y="558115"/>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Key Challenges Facing Clothing Retailers</a:t>
            </a:r>
          </a:p>
        </p:txBody>
      </p:sp>
      <p:sp>
        <p:nvSpPr>
          <p:cNvPr id="10" name="TextBox 9">
            <a:extLst>
              <a:ext uri="{FF2B5EF4-FFF2-40B4-BE49-F238E27FC236}">
                <a16:creationId xmlns:a16="http://schemas.microsoft.com/office/drawing/2014/main" id="{DCE8874F-D5B4-2F25-7BBA-E5DB75EB3581}"/>
              </a:ext>
            </a:extLst>
          </p:cNvPr>
          <p:cNvSpPr txBox="1"/>
          <p:nvPr/>
        </p:nvSpPr>
        <p:spPr>
          <a:xfrm>
            <a:off x="1523492" y="1412776"/>
            <a:ext cx="9145016" cy="4266553"/>
          </a:xfrm>
          <a:prstGeom prst="rect">
            <a:avLst/>
          </a:prstGeom>
          <a:noFill/>
        </p:spPr>
        <p:txBody>
          <a:bodyPr wrap="square">
            <a:spAutoFit/>
          </a:bodyPr>
          <a:lstStyle/>
          <a:p>
            <a:pPr marL="342900" marR="0" lvl="0" indent="-3429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en-GB" sz="2200" b="1" i="0" u="none" strike="noStrike" kern="1200" cap="none" spc="0" normalizeH="0" baseline="0" noProof="0" dirty="0">
                <a:ln>
                  <a:noFill/>
                </a:ln>
                <a:solidFill>
                  <a:srgbClr val="0D0D0D"/>
                </a:solidFill>
                <a:effectLst/>
                <a:uLnTx/>
                <a:uFillTx/>
                <a:latin typeface="Söhne"/>
                <a:ea typeface="ＭＳ Ｐゴシック" charset="0"/>
                <a:cs typeface="Arial" charset="0"/>
              </a:rPr>
              <a:t>Changing Consumer Preferences</a:t>
            </a:r>
            <a:r>
              <a:rPr kumimoji="0" lang="en-GB" sz="2200" b="0" i="0" u="none" strike="noStrike" kern="1200" cap="none" spc="0" normalizeH="0" baseline="0" noProof="0" dirty="0">
                <a:ln>
                  <a:noFill/>
                </a:ln>
                <a:solidFill>
                  <a:srgbClr val="0D0D0D"/>
                </a:solidFill>
                <a:effectLst/>
                <a:uLnTx/>
                <a:uFillTx/>
                <a:latin typeface="Söhne"/>
                <a:ea typeface="ＭＳ Ｐゴシック" charset="0"/>
                <a:cs typeface="Arial" charset="0"/>
              </a:rPr>
              <a:t> -  Consumer preferences and shopping habits are evolving rapidly, driven by factors like sustainability concerns, ethical sourcing, and the demand for personalised experiences. Clothing retailers need to stay abreast of these shifting trends and adapt their product offerings, marketing strategies, and business models accordingly to remain relevant and attractive to customers</a:t>
            </a:r>
          </a:p>
          <a:p>
            <a:pPr marL="342900" marR="0" lvl="0" indent="-3429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endParaRPr kumimoji="0" lang="en-GB" sz="2200" b="0" i="0" u="none" strike="noStrike" kern="1200" cap="none" spc="0" normalizeH="0" baseline="0" noProof="0" dirty="0">
              <a:ln>
                <a:noFill/>
              </a:ln>
              <a:solidFill>
                <a:srgbClr val="0D0D0D"/>
              </a:solidFill>
              <a:effectLst/>
              <a:uLnTx/>
              <a:uFillTx/>
              <a:latin typeface="Söhne"/>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en-GB" sz="2200" b="1" i="0" u="none" strike="noStrike" kern="1200" cap="none" spc="0" normalizeH="0" baseline="0" noProof="0" dirty="0">
                <a:ln>
                  <a:noFill/>
                </a:ln>
                <a:solidFill>
                  <a:srgbClr val="0D0D0D"/>
                </a:solidFill>
                <a:effectLst/>
                <a:uLnTx/>
                <a:uFillTx/>
                <a:latin typeface="Söhne"/>
                <a:ea typeface="Calibri" panose="020F0502020204030204" pitchFamily="34" charset="0"/>
                <a:cs typeface="Times New Roman" panose="02020603050405020304" pitchFamily="18" charset="0"/>
              </a:rPr>
              <a:t>Returns – </a:t>
            </a:r>
            <a:r>
              <a:rPr kumimoji="0" lang="en-GB" sz="2200" b="0" i="0" u="none" strike="noStrike" kern="1200" cap="none" spc="0" normalizeH="0" baseline="0" noProof="0" dirty="0">
                <a:ln>
                  <a:noFill/>
                </a:ln>
                <a:solidFill>
                  <a:srgbClr val="0D0D0D"/>
                </a:solidFill>
                <a:effectLst/>
                <a:uLnTx/>
                <a:uFillTx/>
                <a:latin typeface="Söhne"/>
                <a:ea typeface="Calibri" panose="020F0502020204030204" pitchFamily="34" charset="0"/>
                <a:cs typeface="Times New Roman" panose="02020603050405020304" pitchFamily="18" charset="0"/>
              </a:rPr>
              <a:t>Clothes have a relatively high returns rate compared to other products due to sizing inconsistencies. Many retailers have now introduced return fees with retailers such as </a:t>
            </a:r>
            <a:r>
              <a:rPr kumimoji="0" lang="en-GB" sz="2200" b="0" i="0" u="none" strike="noStrike" kern="1200" cap="none" spc="0" normalizeH="0" baseline="0" noProof="0" dirty="0">
                <a:ln>
                  <a:noFill/>
                </a:ln>
                <a:solidFill>
                  <a:srgbClr val="141414"/>
                </a:solidFill>
                <a:effectLst/>
                <a:uLnTx/>
                <a:uFillTx/>
                <a:latin typeface="ReithSans"/>
                <a:ea typeface="ＭＳ Ｐゴシック" charset="0"/>
                <a:cs typeface="Arial" charset="0"/>
              </a:rPr>
              <a:t>Zara, Boohoo, Uniqlo and Next charging for online returns. There is also the environmental impact of returns</a:t>
            </a:r>
            <a:endParaRPr kumimoji="0" lang="en-GB" sz="2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C5DD6B32-7B47-AC26-09BE-382001798CF4}"/>
              </a:ext>
            </a:extLst>
          </p:cNvPr>
          <p:cNvGrpSpPr/>
          <p:nvPr/>
        </p:nvGrpSpPr>
        <p:grpSpPr>
          <a:xfrm>
            <a:off x="0" y="6239434"/>
            <a:ext cx="12192000" cy="618565"/>
            <a:chOff x="0" y="6239434"/>
            <a:chExt cx="12192000" cy="618565"/>
          </a:xfrm>
        </p:grpSpPr>
        <p:grpSp>
          <p:nvGrpSpPr>
            <p:cNvPr id="5" name="Group 4">
              <a:extLst>
                <a:ext uri="{FF2B5EF4-FFF2-40B4-BE49-F238E27FC236}">
                  <a16:creationId xmlns:a16="http://schemas.microsoft.com/office/drawing/2014/main" id="{5856CDD6-453C-F815-EF72-97CC304D6206}"/>
                </a:ext>
              </a:extLst>
            </p:cNvPr>
            <p:cNvGrpSpPr/>
            <p:nvPr/>
          </p:nvGrpSpPr>
          <p:grpSpPr>
            <a:xfrm>
              <a:off x="0" y="6239434"/>
              <a:ext cx="12192000" cy="618565"/>
              <a:chOff x="336332" y="0"/>
              <a:chExt cx="11855668" cy="6858000"/>
            </a:xfrm>
          </p:grpSpPr>
          <p:sp>
            <p:nvSpPr>
              <p:cNvPr id="16" name="Rectangle 15">
                <a:extLst>
                  <a:ext uri="{FF2B5EF4-FFF2-40B4-BE49-F238E27FC236}">
                    <a16:creationId xmlns:a16="http://schemas.microsoft.com/office/drawing/2014/main" id="{1C3D8F89-104B-1891-C9E2-A1CFDA797430}"/>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F153104E-4E08-2172-3571-FC4E48414C2D}"/>
                  </a:ext>
                </a:extLst>
              </p:cNvPr>
              <p:cNvGrpSpPr/>
              <p:nvPr/>
            </p:nvGrpSpPr>
            <p:grpSpPr>
              <a:xfrm>
                <a:off x="5073505" y="0"/>
                <a:ext cx="7118495" cy="6858000"/>
                <a:chOff x="5073505" y="0"/>
                <a:chExt cx="7118495" cy="6858000"/>
              </a:xfrm>
            </p:grpSpPr>
            <p:sp>
              <p:nvSpPr>
                <p:cNvPr id="18" name="Parallelogram 17">
                  <a:extLst>
                    <a:ext uri="{FF2B5EF4-FFF2-40B4-BE49-F238E27FC236}">
                      <a16:creationId xmlns:a16="http://schemas.microsoft.com/office/drawing/2014/main" id="{43070113-4F99-644B-79C3-3554347424C2}"/>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FA47852-3329-3712-CE02-383A4E7A12C2}"/>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1" name="Group 10">
              <a:extLst>
                <a:ext uri="{FF2B5EF4-FFF2-40B4-BE49-F238E27FC236}">
                  <a16:creationId xmlns:a16="http://schemas.microsoft.com/office/drawing/2014/main" id="{56903204-A7ED-79A8-F7C3-7BCCB8B6FCF0}"/>
                </a:ext>
              </a:extLst>
            </p:cNvPr>
            <p:cNvGrpSpPr/>
            <p:nvPr/>
          </p:nvGrpSpPr>
          <p:grpSpPr>
            <a:xfrm>
              <a:off x="191344" y="6347920"/>
              <a:ext cx="3456232" cy="380480"/>
              <a:chOff x="191344" y="6347920"/>
              <a:chExt cx="3456232" cy="380480"/>
            </a:xfrm>
          </p:grpSpPr>
          <p:sp>
            <p:nvSpPr>
              <p:cNvPr id="13" name="TextBox 12">
                <a:extLst>
                  <a:ext uri="{FF2B5EF4-FFF2-40B4-BE49-F238E27FC236}">
                    <a16:creationId xmlns:a16="http://schemas.microsoft.com/office/drawing/2014/main" id="{44FFA108-0AF4-1DCF-B078-F6BB587953C1}"/>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4" name="TextBox 13">
                <a:extLst>
                  <a:ext uri="{FF2B5EF4-FFF2-40B4-BE49-F238E27FC236}">
                    <a16:creationId xmlns:a16="http://schemas.microsoft.com/office/drawing/2014/main" id="{203FBB60-96E5-24BD-1269-C7A7364496B4}"/>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2" name="Picture 11" descr="Logo&#10;&#10;Description automatically generated">
              <a:extLst>
                <a:ext uri="{FF2B5EF4-FFF2-40B4-BE49-F238E27FC236}">
                  <a16:creationId xmlns:a16="http://schemas.microsoft.com/office/drawing/2014/main" id="{0D181170-4450-850B-782E-4828E22ED0C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Tree>
    <p:extLst>
      <p:ext uri="{BB962C8B-B14F-4D97-AF65-F5344CB8AC3E}">
        <p14:creationId xmlns:p14="http://schemas.microsoft.com/office/powerpoint/2010/main" val="349399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Barbour Supply Chain Issues</a:t>
            </a:r>
          </a:p>
        </p:txBody>
      </p:sp>
      <p:grpSp>
        <p:nvGrpSpPr>
          <p:cNvPr id="2" name="Group 1">
            <a:extLst>
              <a:ext uri="{FF2B5EF4-FFF2-40B4-BE49-F238E27FC236}">
                <a16:creationId xmlns:a16="http://schemas.microsoft.com/office/drawing/2014/main" id="{05FDC10E-987E-EE6E-81B4-D542C7A60382}"/>
              </a:ext>
            </a:extLst>
          </p:cNvPr>
          <p:cNvGrpSpPr/>
          <p:nvPr/>
        </p:nvGrpSpPr>
        <p:grpSpPr>
          <a:xfrm>
            <a:off x="0" y="6239434"/>
            <a:ext cx="12192000" cy="618565"/>
            <a:chOff x="0" y="6239434"/>
            <a:chExt cx="12192000" cy="618565"/>
          </a:xfrm>
        </p:grpSpPr>
        <p:grpSp>
          <p:nvGrpSpPr>
            <p:cNvPr id="5" name="Group 4">
              <a:extLst>
                <a:ext uri="{FF2B5EF4-FFF2-40B4-BE49-F238E27FC236}">
                  <a16:creationId xmlns:a16="http://schemas.microsoft.com/office/drawing/2014/main" id="{0DBB6229-AE6E-3406-89F7-DDBE3D4E681B}"/>
                </a:ext>
              </a:extLst>
            </p:cNvPr>
            <p:cNvGrpSpPr/>
            <p:nvPr/>
          </p:nvGrpSpPr>
          <p:grpSpPr>
            <a:xfrm>
              <a:off x="0" y="6239434"/>
              <a:ext cx="12192000" cy="618565"/>
              <a:chOff x="336332" y="0"/>
              <a:chExt cx="11855668" cy="6858000"/>
            </a:xfrm>
          </p:grpSpPr>
          <p:sp>
            <p:nvSpPr>
              <p:cNvPr id="16" name="Rectangle 15">
                <a:extLst>
                  <a:ext uri="{FF2B5EF4-FFF2-40B4-BE49-F238E27FC236}">
                    <a16:creationId xmlns:a16="http://schemas.microsoft.com/office/drawing/2014/main" id="{4FF03EC4-F077-BFE4-6C7B-2F4C4B225DD9}"/>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BDD70098-FB43-5F42-9014-1FFCD07EF465}"/>
                  </a:ext>
                </a:extLst>
              </p:cNvPr>
              <p:cNvGrpSpPr/>
              <p:nvPr/>
            </p:nvGrpSpPr>
            <p:grpSpPr>
              <a:xfrm>
                <a:off x="5073505" y="0"/>
                <a:ext cx="7118495" cy="6858000"/>
                <a:chOff x="5073505" y="0"/>
                <a:chExt cx="7118495" cy="6858000"/>
              </a:xfrm>
            </p:grpSpPr>
            <p:sp>
              <p:nvSpPr>
                <p:cNvPr id="18" name="Parallelogram 17">
                  <a:extLst>
                    <a:ext uri="{FF2B5EF4-FFF2-40B4-BE49-F238E27FC236}">
                      <a16:creationId xmlns:a16="http://schemas.microsoft.com/office/drawing/2014/main" id="{EF7CDE6B-227C-08AE-7F96-255F53532EA5}"/>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956F97E-9E23-0039-24D1-6B59B8D076DD}"/>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1" name="Group 10">
              <a:extLst>
                <a:ext uri="{FF2B5EF4-FFF2-40B4-BE49-F238E27FC236}">
                  <a16:creationId xmlns:a16="http://schemas.microsoft.com/office/drawing/2014/main" id="{5BBD975F-2C3C-A4DF-E5AE-45C23FDD183B}"/>
                </a:ext>
              </a:extLst>
            </p:cNvPr>
            <p:cNvGrpSpPr/>
            <p:nvPr/>
          </p:nvGrpSpPr>
          <p:grpSpPr>
            <a:xfrm>
              <a:off x="191344" y="6347920"/>
              <a:ext cx="3456232" cy="380480"/>
              <a:chOff x="191344" y="6347920"/>
              <a:chExt cx="3456232" cy="380480"/>
            </a:xfrm>
          </p:grpSpPr>
          <p:sp>
            <p:nvSpPr>
              <p:cNvPr id="13" name="TextBox 12">
                <a:extLst>
                  <a:ext uri="{FF2B5EF4-FFF2-40B4-BE49-F238E27FC236}">
                    <a16:creationId xmlns:a16="http://schemas.microsoft.com/office/drawing/2014/main" id="{515C5261-ACA8-B89B-E6F3-F9E3DED15A01}"/>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4" name="TextBox 13">
                <a:extLst>
                  <a:ext uri="{FF2B5EF4-FFF2-40B4-BE49-F238E27FC236}">
                    <a16:creationId xmlns:a16="http://schemas.microsoft.com/office/drawing/2014/main" id="{1E0D8B55-1ABE-2226-992D-9B96FEEED9CB}"/>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2" name="Picture 11" descr="Logo&#10;&#10;Description automatically generated">
              <a:extLst>
                <a:ext uri="{FF2B5EF4-FFF2-40B4-BE49-F238E27FC236}">
                  <a16:creationId xmlns:a16="http://schemas.microsoft.com/office/drawing/2014/main" id="{A219FFEF-72F2-0743-B16B-EAE795BCB73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7" name="TextBox 6">
            <a:extLst>
              <a:ext uri="{FF2B5EF4-FFF2-40B4-BE49-F238E27FC236}">
                <a16:creationId xmlns:a16="http://schemas.microsoft.com/office/drawing/2014/main" id="{9D0330CB-0A81-DD88-08DB-5602BE6973E6}"/>
              </a:ext>
            </a:extLst>
          </p:cNvPr>
          <p:cNvSpPr txBox="1"/>
          <p:nvPr/>
        </p:nvSpPr>
        <p:spPr>
          <a:xfrm>
            <a:off x="1343472" y="1060711"/>
            <a:ext cx="9505056" cy="34163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D0D0D"/>
                </a:solidFill>
                <a:effectLst/>
                <a:uLnTx/>
                <a:uFillTx/>
                <a:latin typeface="Calibri" panose="020F0502020204030204"/>
                <a:ea typeface="ＭＳ Ｐゴシック" charset="0"/>
                <a:cs typeface="Arial" charset="0"/>
              </a:rPr>
              <a:t>Barbour is a British luxury and lifestyle brand that manufactures and retails high-quality clothing.  Founded in 1894 by John Barbour, the business a specialises in outdoor clothing, particularly waxed cotton jackets. Barbour is celebrated for its durability, functionality, and timeless style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D0D0D"/>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D0D0D"/>
                </a:solidFill>
                <a:effectLst/>
                <a:uLnTx/>
                <a:uFillTx/>
                <a:latin typeface="Calibri" panose="020F0502020204030204"/>
                <a:ea typeface="ＭＳ Ｐゴシック" charset="0"/>
                <a:cs typeface="Arial" charset="0"/>
              </a:rPr>
              <a:t>Barbour use a Just in time (JIT) stock management system, however, due to supply chain issues in the aftermath of Covid, Barbour have decided to substantially increase the amount of buffer stock that they hold in their factory</a:t>
            </a:r>
          </a:p>
        </p:txBody>
      </p:sp>
      <p:sp>
        <p:nvSpPr>
          <p:cNvPr id="3" name="TextBox 2">
            <a:extLst>
              <a:ext uri="{FF2B5EF4-FFF2-40B4-BE49-F238E27FC236}">
                <a16:creationId xmlns:a16="http://schemas.microsoft.com/office/drawing/2014/main" id="{C56749DB-2F93-65FB-BC2B-C48C114A329F}"/>
              </a:ext>
            </a:extLst>
          </p:cNvPr>
          <p:cNvSpPr txBox="1"/>
          <p:nvPr/>
        </p:nvSpPr>
        <p:spPr>
          <a:xfrm>
            <a:off x="1359190" y="4893824"/>
            <a:ext cx="10113119"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Assess the impact on Barbour of the decision to increase the amount of buffer stock in their factory</a:t>
            </a:r>
          </a:p>
        </p:txBody>
      </p:sp>
    </p:spTree>
    <p:extLst>
      <p:ext uri="{BB962C8B-B14F-4D97-AF65-F5344CB8AC3E}">
        <p14:creationId xmlns:p14="http://schemas.microsoft.com/office/powerpoint/2010/main" val="360290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0BDB1B3-B89E-4435-8F1F-22BE18FEA06D}"/>
              </a:ext>
            </a:extLst>
          </p:cNvPr>
          <p:cNvSpPr/>
          <p:nvPr/>
        </p:nvSpPr>
        <p:spPr>
          <a:xfrm>
            <a:off x="626302" y="318002"/>
            <a:ext cx="10931359"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ON BALANCE</a:t>
            </a:r>
          </a:p>
        </p:txBody>
      </p:sp>
      <p:pic>
        <p:nvPicPr>
          <p:cNvPr id="16" name="Picture 15" descr="Background pattern, rectangle&#10;&#10;Description automatically generated">
            <a:extLst>
              <a:ext uri="{FF2B5EF4-FFF2-40B4-BE49-F238E27FC236}">
                <a16:creationId xmlns:a16="http://schemas.microsoft.com/office/drawing/2014/main" id="{0F2CE118-3E63-4ACF-A0D5-B89C89B416F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33089" y="3694989"/>
            <a:ext cx="4682134" cy="359695"/>
          </a:xfrm>
          <a:prstGeom prst="rect">
            <a:avLst/>
          </a:prstGeom>
        </p:spPr>
      </p:pic>
      <p:pic>
        <p:nvPicPr>
          <p:cNvPr id="22" name="Picture 21" descr="Background pattern, rectangle&#10;&#10;Description automatically generated">
            <a:extLst>
              <a:ext uri="{FF2B5EF4-FFF2-40B4-BE49-F238E27FC236}">
                <a16:creationId xmlns:a16="http://schemas.microsoft.com/office/drawing/2014/main" id="{44634A86-4EA2-466D-9ACD-F9313814846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2569" y="3694989"/>
            <a:ext cx="4682134" cy="359695"/>
          </a:xfrm>
          <a:prstGeom prst="rect">
            <a:avLst/>
          </a:prstGeom>
        </p:spPr>
      </p:pic>
      <p:pic>
        <p:nvPicPr>
          <p:cNvPr id="23" name="Picture 22" descr="Shape, rectangle&#10;&#10;Description automatically generated">
            <a:extLst>
              <a:ext uri="{FF2B5EF4-FFF2-40B4-BE49-F238E27FC236}">
                <a16:creationId xmlns:a16="http://schemas.microsoft.com/office/drawing/2014/main" id="{F1F20DEC-A640-4C71-AB01-A48972FE724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7339" y="4343185"/>
            <a:ext cx="8285182" cy="627942"/>
          </a:xfrm>
          <a:prstGeom prst="rect">
            <a:avLst/>
          </a:prstGeom>
        </p:spPr>
      </p:pic>
      <p:pic>
        <p:nvPicPr>
          <p:cNvPr id="24" name="Picture 23" descr="Icon&#10;&#10;Description automatically generated">
            <a:extLst>
              <a:ext uri="{FF2B5EF4-FFF2-40B4-BE49-F238E27FC236}">
                <a16:creationId xmlns:a16="http://schemas.microsoft.com/office/drawing/2014/main" id="{61E6B0F6-90EB-46C3-AA3A-65EC744AC8E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40983" y="3901467"/>
            <a:ext cx="469433" cy="755970"/>
          </a:xfrm>
          <a:prstGeom prst="rect">
            <a:avLst/>
          </a:prstGeom>
        </p:spPr>
      </p:pic>
      <p:pic>
        <p:nvPicPr>
          <p:cNvPr id="25" name="Picture 24" descr="Icon&#10;&#10;Description automatically generated">
            <a:extLst>
              <a:ext uri="{FF2B5EF4-FFF2-40B4-BE49-F238E27FC236}">
                <a16:creationId xmlns:a16="http://schemas.microsoft.com/office/drawing/2014/main" id="{D7F26E51-28CB-4CD3-ABA2-9CEB2CD2AE8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4263" y="3904599"/>
            <a:ext cx="469433" cy="755970"/>
          </a:xfrm>
          <a:prstGeom prst="rect">
            <a:avLst/>
          </a:prstGeom>
        </p:spPr>
      </p:pic>
      <p:pic>
        <p:nvPicPr>
          <p:cNvPr id="26" name="Picture 25" descr="Icon&#10;&#10;Description automatically generated">
            <a:extLst>
              <a:ext uri="{FF2B5EF4-FFF2-40B4-BE49-F238E27FC236}">
                <a16:creationId xmlns:a16="http://schemas.microsoft.com/office/drawing/2014/main" id="{44D57BB7-02A1-425F-A97E-5FFA2658225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83059" y="3422132"/>
            <a:ext cx="2450804" cy="3304318"/>
          </a:xfrm>
          <a:prstGeom prst="rect">
            <a:avLst/>
          </a:prstGeom>
        </p:spPr>
      </p:pic>
      <p:sp>
        <p:nvSpPr>
          <p:cNvPr id="27" name="left">
            <a:extLst>
              <a:ext uri="{FF2B5EF4-FFF2-40B4-BE49-F238E27FC236}">
                <a16:creationId xmlns:a16="http://schemas.microsoft.com/office/drawing/2014/main" id="{5F717011-B26A-47A0-88E8-987FE78A8534}"/>
              </a:ext>
            </a:extLst>
          </p:cNvPr>
          <p:cNvSpPr/>
          <p:nvPr/>
        </p:nvSpPr>
        <p:spPr>
          <a:xfrm>
            <a:off x="673768" y="5406189"/>
            <a:ext cx="3930316" cy="882316"/>
          </a:xfrm>
          <a:prstGeom prst="rect">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POSITIVE</a:t>
            </a:r>
          </a:p>
        </p:txBody>
      </p:sp>
      <p:sp>
        <p:nvSpPr>
          <p:cNvPr id="28" name="right">
            <a:extLst>
              <a:ext uri="{FF2B5EF4-FFF2-40B4-BE49-F238E27FC236}">
                <a16:creationId xmlns:a16="http://schemas.microsoft.com/office/drawing/2014/main" id="{5155EB88-2BA0-4C77-A81B-E717A0D146D6}"/>
              </a:ext>
            </a:extLst>
          </p:cNvPr>
          <p:cNvSpPr/>
          <p:nvPr/>
        </p:nvSpPr>
        <p:spPr>
          <a:xfrm>
            <a:off x="7808998" y="5406189"/>
            <a:ext cx="3930316" cy="882316"/>
          </a:xfrm>
          <a:prstGeom prst="rect">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NEGATIVE</a:t>
            </a:r>
          </a:p>
        </p:txBody>
      </p:sp>
      <p:sp>
        <p:nvSpPr>
          <p:cNvPr id="2" name="Rectangle 1">
            <a:extLst>
              <a:ext uri="{FF2B5EF4-FFF2-40B4-BE49-F238E27FC236}">
                <a16:creationId xmlns:a16="http://schemas.microsoft.com/office/drawing/2014/main" id="{FBE8CA46-E074-4843-A04F-071BEADA0042}"/>
              </a:ext>
            </a:extLst>
          </p:cNvPr>
          <p:cNvSpPr/>
          <p:nvPr/>
        </p:nvSpPr>
        <p:spPr>
          <a:xfrm>
            <a:off x="626301" y="1525136"/>
            <a:ext cx="10931359" cy="6978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Outline two positive impacts of Barbour increasing the amount of buffer stock</a:t>
            </a:r>
          </a:p>
        </p:txBody>
      </p:sp>
    </p:spTree>
    <p:extLst>
      <p:ext uri="{BB962C8B-B14F-4D97-AF65-F5344CB8AC3E}">
        <p14:creationId xmlns:p14="http://schemas.microsoft.com/office/powerpoint/2010/main" val="2124589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descr="Background pattern, rectangle&#10;&#10;Description automatically generated">
            <a:extLst>
              <a:ext uri="{FF2B5EF4-FFF2-40B4-BE49-F238E27FC236}">
                <a16:creationId xmlns:a16="http://schemas.microsoft.com/office/drawing/2014/main" id="{08B711AE-EA2C-4063-85D5-D0FE0640D79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33089" y="3694989"/>
            <a:ext cx="4682134" cy="359695"/>
          </a:xfrm>
          <a:prstGeom prst="rect">
            <a:avLst/>
          </a:prstGeom>
        </p:spPr>
      </p:pic>
      <p:pic>
        <p:nvPicPr>
          <p:cNvPr id="14" name="Picture 13" descr="Background pattern, rectangle&#10;&#10;Description automatically generated">
            <a:extLst>
              <a:ext uri="{FF2B5EF4-FFF2-40B4-BE49-F238E27FC236}">
                <a16:creationId xmlns:a16="http://schemas.microsoft.com/office/drawing/2014/main" id="{24A1B58F-D114-4DE8-9925-5226CB219D1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2569" y="3694989"/>
            <a:ext cx="4682134" cy="359695"/>
          </a:xfrm>
          <a:prstGeom prst="rect">
            <a:avLst/>
          </a:prstGeom>
        </p:spPr>
      </p:pic>
      <p:pic>
        <p:nvPicPr>
          <p:cNvPr id="15" name="Picture 14" descr="Shape, rectangle&#10;&#10;Description automatically generated">
            <a:extLst>
              <a:ext uri="{FF2B5EF4-FFF2-40B4-BE49-F238E27FC236}">
                <a16:creationId xmlns:a16="http://schemas.microsoft.com/office/drawing/2014/main" id="{A071895B-3C5E-4CE9-824F-56EA588C3D2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7339" y="4343185"/>
            <a:ext cx="8285182" cy="627942"/>
          </a:xfrm>
          <a:prstGeom prst="rect">
            <a:avLst/>
          </a:prstGeom>
        </p:spPr>
      </p:pic>
      <p:pic>
        <p:nvPicPr>
          <p:cNvPr id="17" name="Picture 16" descr="Icon&#10;&#10;Description automatically generated">
            <a:extLst>
              <a:ext uri="{FF2B5EF4-FFF2-40B4-BE49-F238E27FC236}">
                <a16:creationId xmlns:a16="http://schemas.microsoft.com/office/drawing/2014/main" id="{3BC53CDB-4B6F-461A-A60F-1305866CC72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40983" y="3901467"/>
            <a:ext cx="469433" cy="755970"/>
          </a:xfrm>
          <a:prstGeom prst="rect">
            <a:avLst/>
          </a:prstGeom>
        </p:spPr>
      </p:pic>
      <p:pic>
        <p:nvPicPr>
          <p:cNvPr id="18" name="Picture 17" descr="Icon&#10;&#10;Description automatically generated">
            <a:extLst>
              <a:ext uri="{FF2B5EF4-FFF2-40B4-BE49-F238E27FC236}">
                <a16:creationId xmlns:a16="http://schemas.microsoft.com/office/drawing/2014/main" id="{E6698AC2-65D4-4C1F-86B3-E6454BD9BD5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4263" y="3904599"/>
            <a:ext cx="469433" cy="755970"/>
          </a:xfrm>
          <a:prstGeom prst="rect">
            <a:avLst/>
          </a:prstGeom>
        </p:spPr>
      </p:pic>
      <p:pic>
        <p:nvPicPr>
          <p:cNvPr id="19" name="Picture 18" descr="Icon&#10;&#10;Description automatically generated">
            <a:extLst>
              <a:ext uri="{FF2B5EF4-FFF2-40B4-BE49-F238E27FC236}">
                <a16:creationId xmlns:a16="http://schemas.microsoft.com/office/drawing/2014/main" id="{C027DC25-0AB0-4DF5-AA05-816FC900E27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83059" y="3422132"/>
            <a:ext cx="2450804" cy="3304318"/>
          </a:xfrm>
          <a:prstGeom prst="rect">
            <a:avLst/>
          </a:prstGeom>
        </p:spPr>
      </p:pic>
      <p:sp>
        <p:nvSpPr>
          <p:cNvPr id="20" name="Rectangle 19">
            <a:extLst>
              <a:ext uri="{FF2B5EF4-FFF2-40B4-BE49-F238E27FC236}">
                <a16:creationId xmlns:a16="http://schemas.microsoft.com/office/drawing/2014/main" id="{44D8CB28-B9D0-4103-AC0D-03DEDF7B8832}"/>
              </a:ext>
            </a:extLst>
          </p:cNvPr>
          <p:cNvSpPr/>
          <p:nvPr/>
        </p:nvSpPr>
        <p:spPr>
          <a:xfrm>
            <a:off x="580247" y="2510590"/>
            <a:ext cx="4106779" cy="108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Barbour may benefit from purchasing economies of scale as they may need to order more fabric</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E006456-36F1-4E0C-A047-732895D6F891}"/>
              </a:ext>
            </a:extLst>
          </p:cNvPr>
          <p:cNvSpPr/>
          <p:nvPr/>
        </p:nvSpPr>
        <p:spPr>
          <a:xfrm>
            <a:off x="580246" y="1356502"/>
            <a:ext cx="4106779" cy="108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Barbour may still be able to manufacture their wax jackets if supply chains continue to be disrupted</a:t>
            </a:r>
          </a:p>
        </p:txBody>
      </p:sp>
      <p:sp>
        <p:nvSpPr>
          <p:cNvPr id="21" name="left">
            <a:extLst>
              <a:ext uri="{FF2B5EF4-FFF2-40B4-BE49-F238E27FC236}">
                <a16:creationId xmlns:a16="http://schemas.microsoft.com/office/drawing/2014/main" id="{6D30ED61-B11F-4ED9-A341-F89D0CE63C81}"/>
              </a:ext>
            </a:extLst>
          </p:cNvPr>
          <p:cNvSpPr/>
          <p:nvPr/>
        </p:nvSpPr>
        <p:spPr>
          <a:xfrm>
            <a:off x="673768" y="5406189"/>
            <a:ext cx="3930316" cy="882316"/>
          </a:xfrm>
          <a:prstGeom prst="rect">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POSITIVE</a:t>
            </a:r>
          </a:p>
        </p:txBody>
      </p:sp>
      <p:sp>
        <p:nvSpPr>
          <p:cNvPr id="29" name="right">
            <a:extLst>
              <a:ext uri="{FF2B5EF4-FFF2-40B4-BE49-F238E27FC236}">
                <a16:creationId xmlns:a16="http://schemas.microsoft.com/office/drawing/2014/main" id="{D02FF1C0-62D7-47EA-B53B-D632A99C0CA4}"/>
              </a:ext>
            </a:extLst>
          </p:cNvPr>
          <p:cNvSpPr/>
          <p:nvPr/>
        </p:nvSpPr>
        <p:spPr>
          <a:xfrm>
            <a:off x="7808998" y="5406189"/>
            <a:ext cx="3930316" cy="882316"/>
          </a:xfrm>
          <a:prstGeom prst="rect">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NEGATIVE</a:t>
            </a:r>
          </a:p>
        </p:txBody>
      </p:sp>
      <p:sp>
        <p:nvSpPr>
          <p:cNvPr id="4" name="Rectangle 3">
            <a:extLst>
              <a:ext uri="{FF2B5EF4-FFF2-40B4-BE49-F238E27FC236}">
                <a16:creationId xmlns:a16="http://schemas.microsoft.com/office/drawing/2014/main" id="{569C8995-C492-EFC2-3FF2-08D10CC0F768}"/>
              </a:ext>
            </a:extLst>
          </p:cNvPr>
          <p:cNvSpPr/>
          <p:nvPr/>
        </p:nvSpPr>
        <p:spPr>
          <a:xfrm>
            <a:off x="588311" y="527094"/>
            <a:ext cx="10931359" cy="6978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Outline two positive impacts of Barbour increasing the amount of buffer stock</a:t>
            </a:r>
          </a:p>
        </p:txBody>
      </p:sp>
    </p:spTree>
    <p:extLst>
      <p:ext uri="{BB962C8B-B14F-4D97-AF65-F5344CB8AC3E}">
        <p14:creationId xmlns:p14="http://schemas.microsoft.com/office/powerpoint/2010/main" val="4154116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descr="Background pattern, rectangle&#10;&#10;Description automatically generated">
            <a:extLst>
              <a:ext uri="{FF2B5EF4-FFF2-40B4-BE49-F238E27FC236}">
                <a16:creationId xmlns:a16="http://schemas.microsoft.com/office/drawing/2014/main" id="{A9347640-0D29-43B5-ABAC-060B625C7B5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33089" y="3101435"/>
            <a:ext cx="4682134" cy="359695"/>
          </a:xfrm>
          <a:prstGeom prst="rect">
            <a:avLst/>
          </a:prstGeom>
        </p:spPr>
      </p:pic>
      <p:pic>
        <p:nvPicPr>
          <p:cNvPr id="22" name="Picture 21" descr="Background pattern, rectangle&#10;&#10;Description automatically generated">
            <a:extLst>
              <a:ext uri="{FF2B5EF4-FFF2-40B4-BE49-F238E27FC236}">
                <a16:creationId xmlns:a16="http://schemas.microsoft.com/office/drawing/2014/main" id="{2C69DB05-D74E-4B36-BDD0-1D3385A7947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2569" y="4288543"/>
            <a:ext cx="4682134" cy="359695"/>
          </a:xfrm>
          <a:prstGeom prst="rect">
            <a:avLst/>
          </a:prstGeom>
        </p:spPr>
      </p:pic>
      <p:pic>
        <p:nvPicPr>
          <p:cNvPr id="23" name="Picture 22" descr="Shape, rectangle&#10;&#10;Description automatically generated">
            <a:extLst>
              <a:ext uri="{FF2B5EF4-FFF2-40B4-BE49-F238E27FC236}">
                <a16:creationId xmlns:a16="http://schemas.microsoft.com/office/drawing/2014/main" id="{B1169006-8CBC-43E7-9AD5-CBDE29A937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1008331">
            <a:off x="2067339" y="4343185"/>
            <a:ext cx="8285182" cy="627942"/>
          </a:xfrm>
          <a:prstGeom prst="rect">
            <a:avLst/>
          </a:prstGeom>
        </p:spPr>
      </p:pic>
      <p:pic>
        <p:nvPicPr>
          <p:cNvPr id="24" name="Picture 23" descr="Icon&#10;&#10;Description automatically generated">
            <a:extLst>
              <a:ext uri="{FF2B5EF4-FFF2-40B4-BE49-F238E27FC236}">
                <a16:creationId xmlns:a16="http://schemas.microsoft.com/office/drawing/2014/main" id="{EB963B94-C2E8-4EE5-B8DA-6A323191523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40983" y="3307913"/>
            <a:ext cx="469433" cy="755970"/>
          </a:xfrm>
          <a:prstGeom prst="rect">
            <a:avLst/>
          </a:prstGeom>
        </p:spPr>
      </p:pic>
      <p:pic>
        <p:nvPicPr>
          <p:cNvPr id="25" name="Picture 24" descr="Icon&#10;&#10;Description automatically generated">
            <a:extLst>
              <a:ext uri="{FF2B5EF4-FFF2-40B4-BE49-F238E27FC236}">
                <a16:creationId xmlns:a16="http://schemas.microsoft.com/office/drawing/2014/main" id="{F36BEAAB-7C09-4267-8647-CA835717CFB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4263" y="4498153"/>
            <a:ext cx="469433" cy="755970"/>
          </a:xfrm>
          <a:prstGeom prst="rect">
            <a:avLst/>
          </a:prstGeom>
        </p:spPr>
      </p:pic>
      <p:pic>
        <p:nvPicPr>
          <p:cNvPr id="26" name="Picture 25" descr="Icon&#10;&#10;Description automatically generated">
            <a:extLst>
              <a:ext uri="{FF2B5EF4-FFF2-40B4-BE49-F238E27FC236}">
                <a16:creationId xmlns:a16="http://schemas.microsoft.com/office/drawing/2014/main" id="{28459B98-4E89-4211-8457-345DABEE1F31}"/>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3059" y="3422132"/>
            <a:ext cx="2450804" cy="3304318"/>
          </a:xfrm>
          <a:prstGeom prst="rect">
            <a:avLst/>
          </a:prstGeom>
        </p:spPr>
      </p:pic>
      <p:sp>
        <p:nvSpPr>
          <p:cNvPr id="27" name="Rectangle 19">
            <a:extLst>
              <a:ext uri="{FF2B5EF4-FFF2-40B4-BE49-F238E27FC236}">
                <a16:creationId xmlns:a16="http://schemas.microsoft.com/office/drawing/2014/main" id="{767A7F58-F71B-460C-B6E5-4CB6E01DD51B}"/>
              </a:ext>
            </a:extLst>
          </p:cNvPr>
          <p:cNvSpPr/>
          <p:nvPr/>
        </p:nvSpPr>
        <p:spPr>
          <a:xfrm>
            <a:off x="580247" y="3104144"/>
            <a:ext cx="4106779" cy="108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Barbour may benefit from purchasing economies of scale as they may need to order more fabric</a:t>
            </a:r>
          </a:p>
        </p:txBody>
      </p:sp>
      <p:sp>
        <p:nvSpPr>
          <p:cNvPr id="28" name="left">
            <a:extLst>
              <a:ext uri="{FF2B5EF4-FFF2-40B4-BE49-F238E27FC236}">
                <a16:creationId xmlns:a16="http://schemas.microsoft.com/office/drawing/2014/main" id="{603CA1F6-AFA2-42F6-9903-2A83775A516E}"/>
              </a:ext>
            </a:extLst>
          </p:cNvPr>
          <p:cNvSpPr/>
          <p:nvPr/>
        </p:nvSpPr>
        <p:spPr>
          <a:xfrm>
            <a:off x="673768" y="5406189"/>
            <a:ext cx="3930316" cy="882316"/>
          </a:xfrm>
          <a:prstGeom prst="rect">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POSITIVE</a:t>
            </a:r>
          </a:p>
        </p:txBody>
      </p:sp>
      <p:sp>
        <p:nvSpPr>
          <p:cNvPr id="30" name="right">
            <a:extLst>
              <a:ext uri="{FF2B5EF4-FFF2-40B4-BE49-F238E27FC236}">
                <a16:creationId xmlns:a16="http://schemas.microsoft.com/office/drawing/2014/main" id="{CCAC346E-102E-4FFC-99AA-5C15EDE8DA2A}"/>
              </a:ext>
            </a:extLst>
          </p:cNvPr>
          <p:cNvSpPr/>
          <p:nvPr/>
        </p:nvSpPr>
        <p:spPr>
          <a:xfrm>
            <a:off x="7808998" y="5406189"/>
            <a:ext cx="3930316" cy="882316"/>
          </a:xfrm>
          <a:prstGeom prst="rect">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NEGATIVE</a:t>
            </a:r>
          </a:p>
        </p:txBody>
      </p:sp>
      <p:sp>
        <p:nvSpPr>
          <p:cNvPr id="14" name="Rectangle 15">
            <a:extLst>
              <a:ext uri="{FF2B5EF4-FFF2-40B4-BE49-F238E27FC236}">
                <a16:creationId xmlns:a16="http://schemas.microsoft.com/office/drawing/2014/main" id="{EA513D62-BB6C-43D0-96E7-B1594E9B97AE}"/>
              </a:ext>
            </a:extLst>
          </p:cNvPr>
          <p:cNvSpPr/>
          <p:nvPr/>
        </p:nvSpPr>
        <p:spPr>
          <a:xfrm>
            <a:off x="580246" y="1950056"/>
            <a:ext cx="4106779" cy="108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Barbour may still be able to manufacture their wax jackets if supply chains continue to be disrupted</a:t>
            </a:r>
          </a:p>
        </p:txBody>
      </p:sp>
      <p:sp>
        <p:nvSpPr>
          <p:cNvPr id="4" name="Rectangle 3">
            <a:extLst>
              <a:ext uri="{FF2B5EF4-FFF2-40B4-BE49-F238E27FC236}">
                <a16:creationId xmlns:a16="http://schemas.microsoft.com/office/drawing/2014/main" id="{17DB8FE4-18DA-8B1A-7897-87B976170E28}"/>
              </a:ext>
            </a:extLst>
          </p:cNvPr>
          <p:cNvSpPr/>
          <p:nvPr/>
        </p:nvSpPr>
        <p:spPr>
          <a:xfrm>
            <a:off x="742781" y="646313"/>
            <a:ext cx="10931359" cy="6978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Outline two positive impacts of Barbour increasing the amount of buffer stock</a:t>
            </a:r>
          </a:p>
        </p:txBody>
      </p:sp>
    </p:spTree>
    <p:extLst>
      <p:ext uri="{BB962C8B-B14F-4D97-AF65-F5344CB8AC3E}">
        <p14:creationId xmlns:p14="http://schemas.microsoft.com/office/powerpoint/2010/main" val="209088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descr="Background pattern, rectangle&#10;&#10;Description automatically generated">
            <a:extLst>
              <a:ext uri="{FF2B5EF4-FFF2-40B4-BE49-F238E27FC236}">
                <a16:creationId xmlns:a16="http://schemas.microsoft.com/office/drawing/2014/main" id="{A9347640-0D29-43B5-ABAC-060B625C7B5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33089" y="3101435"/>
            <a:ext cx="4682134" cy="359695"/>
          </a:xfrm>
          <a:prstGeom prst="rect">
            <a:avLst/>
          </a:prstGeom>
        </p:spPr>
      </p:pic>
      <p:pic>
        <p:nvPicPr>
          <p:cNvPr id="22" name="Picture 21" descr="Background pattern, rectangle&#10;&#10;Description automatically generated">
            <a:extLst>
              <a:ext uri="{FF2B5EF4-FFF2-40B4-BE49-F238E27FC236}">
                <a16:creationId xmlns:a16="http://schemas.microsoft.com/office/drawing/2014/main" id="{2C69DB05-D74E-4B36-BDD0-1D3385A7947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2569" y="4288543"/>
            <a:ext cx="4682134" cy="359695"/>
          </a:xfrm>
          <a:prstGeom prst="rect">
            <a:avLst/>
          </a:prstGeom>
        </p:spPr>
      </p:pic>
      <p:pic>
        <p:nvPicPr>
          <p:cNvPr id="23" name="Picture 22" descr="Shape, rectangle&#10;&#10;Description automatically generated">
            <a:extLst>
              <a:ext uri="{FF2B5EF4-FFF2-40B4-BE49-F238E27FC236}">
                <a16:creationId xmlns:a16="http://schemas.microsoft.com/office/drawing/2014/main" id="{B1169006-8CBC-43E7-9AD5-CBDE29A937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1008331">
            <a:off x="2067339" y="4343185"/>
            <a:ext cx="8285182" cy="627942"/>
          </a:xfrm>
          <a:prstGeom prst="rect">
            <a:avLst/>
          </a:prstGeom>
        </p:spPr>
      </p:pic>
      <p:pic>
        <p:nvPicPr>
          <p:cNvPr id="24" name="Picture 23" descr="Icon&#10;&#10;Description automatically generated">
            <a:extLst>
              <a:ext uri="{FF2B5EF4-FFF2-40B4-BE49-F238E27FC236}">
                <a16:creationId xmlns:a16="http://schemas.microsoft.com/office/drawing/2014/main" id="{EB963B94-C2E8-4EE5-B8DA-6A323191523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40983" y="3307913"/>
            <a:ext cx="469433" cy="755970"/>
          </a:xfrm>
          <a:prstGeom prst="rect">
            <a:avLst/>
          </a:prstGeom>
        </p:spPr>
      </p:pic>
      <p:pic>
        <p:nvPicPr>
          <p:cNvPr id="25" name="Picture 24" descr="Icon&#10;&#10;Description automatically generated">
            <a:extLst>
              <a:ext uri="{FF2B5EF4-FFF2-40B4-BE49-F238E27FC236}">
                <a16:creationId xmlns:a16="http://schemas.microsoft.com/office/drawing/2014/main" id="{F36BEAAB-7C09-4267-8647-CA835717CFB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4263" y="4498153"/>
            <a:ext cx="469433" cy="755970"/>
          </a:xfrm>
          <a:prstGeom prst="rect">
            <a:avLst/>
          </a:prstGeom>
        </p:spPr>
      </p:pic>
      <p:pic>
        <p:nvPicPr>
          <p:cNvPr id="26" name="Picture 25" descr="Icon&#10;&#10;Description automatically generated">
            <a:extLst>
              <a:ext uri="{FF2B5EF4-FFF2-40B4-BE49-F238E27FC236}">
                <a16:creationId xmlns:a16="http://schemas.microsoft.com/office/drawing/2014/main" id="{28459B98-4E89-4211-8457-345DABEE1F31}"/>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3059" y="3422132"/>
            <a:ext cx="2450804" cy="3304318"/>
          </a:xfrm>
          <a:prstGeom prst="rect">
            <a:avLst/>
          </a:prstGeom>
        </p:spPr>
      </p:pic>
      <p:sp>
        <p:nvSpPr>
          <p:cNvPr id="27" name="Rectangle 19">
            <a:extLst>
              <a:ext uri="{FF2B5EF4-FFF2-40B4-BE49-F238E27FC236}">
                <a16:creationId xmlns:a16="http://schemas.microsoft.com/office/drawing/2014/main" id="{767A7F58-F71B-460C-B6E5-4CB6E01DD51B}"/>
              </a:ext>
            </a:extLst>
          </p:cNvPr>
          <p:cNvSpPr/>
          <p:nvPr/>
        </p:nvSpPr>
        <p:spPr>
          <a:xfrm>
            <a:off x="580247" y="3104144"/>
            <a:ext cx="4106779" cy="108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Barbour may benefit from purchasing economies of scale as they may need to order more fabric</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left">
            <a:extLst>
              <a:ext uri="{FF2B5EF4-FFF2-40B4-BE49-F238E27FC236}">
                <a16:creationId xmlns:a16="http://schemas.microsoft.com/office/drawing/2014/main" id="{603CA1F6-AFA2-42F6-9903-2A83775A516E}"/>
              </a:ext>
            </a:extLst>
          </p:cNvPr>
          <p:cNvSpPr/>
          <p:nvPr/>
        </p:nvSpPr>
        <p:spPr>
          <a:xfrm>
            <a:off x="673768" y="5406189"/>
            <a:ext cx="3930316" cy="882316"/>
          </a:xfrm>
          <a:prstGeom prst="rect">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POSITIVE</a:t>
            </a:r>
          </a:p>
        </p:txBody>
      </p:sp>
      <p:sp>
        <p:nvSpPr>
          <p:cNvPr id="30" name="right">
            <a:extLst>
              <a:ext uri="{FF2B5EF4-FFF2-40B4-BE49-F238E27FC236}">
                <a16:creationId xmlns:a16="http://schemas.microsoft.com/office/drawing/2014/main" id="{CCAC346E-102E-4FFC-99AA-5C15EDE8DA2A}"/>
              </a:ext>
            </a:extLst>
          </p:cNvPr>
          <p:cNvSpPr/>
          <p:nvPr/>
        </p:nvSpPr>
        <p:spPr>
          <a:xfrm>
            <a:off x="7808998" y="5406189"/>
            <a:ext cx="3930316" cy="882316"/>
          </a:xfrm>
          <a:prstGeom prst="rect">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NEGATIVE</a:t>
            </a:r>
          </a:p>
        </p:txBody>
      </p:sp>
      <p:sp>
        <p:nvSpPr>
          <p:cNvPr id="14" name="Rectangle 15">
            <a:extLst>
              <a:ext uri="{FF2B5EF4-FFF2-40B4-BE49-F238E27FC236}">
                <a16:creationId xmlns:a16="http://schemas.microsoft.com/office/drawing/2014/main" id="{F44FC0A9-5DAF-423E-A7CE-CED2EE8C430A}"/>
              </a:ext>
            </a:extLst>
          </p:cNvPr>
          <p:cNvSpPr/>
          <p:nvPr/>
        </p:nvSpPr>
        <p:spPr>
          <a:xfrm>
            <a:off x="580246" y="1950056"/>
            <a:ext cx="4106779" cy="108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Barbour may still be able to manufacture their wax jackets if supply chains continue to be disrupted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35DF134-2D13-A00F-61F1-840F9BABB90B}"/>
              </a:ext>
            </a:extLst>
          </p:cNvPr>
          <p:cNvSpPr/>
          <p:nvPr/>
        </p:nvSpPr>
        <p:spPr>
          <a:xfrm>
            <a:off x="580246" y="203753"/>
            <a:ext cx="10931359" cy="6978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Outline two positive impacts of Barbour increasing the amount of buffer stock</a:t>
            </a:r>
          </a:p>
        </p:txBody>
      </p:sp>
    </p:spTree>
    <p:extLst>
      <p:ext uri="{BB962C8B-B14F-4D97-AF65-F5344CB8AC3E}">
        <p14:creationId xmlns:p14="http://schemas.microsoft.com/office/powerpoint/2010/main" val="4257405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974F3724-0527-D3FC-03C9-156C00658583}"/>
              </a:ext>
            </a:extLst>
          </p:cNvPr>
          <p:cNvSpPr txBox="1"/>
          <p:nvPr/>
        </p:nvSpPr>
        <p:spPr>
          <a:xfrm>
            <a:off x="6700793" y="2520053"/>
            <a:ext cx="914400" cy="9144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33" name="TextBox 32">
            <a:extLst>
              <a:ext uri="{FF2B5EF4-FFF2-40B4-BE49-F238E27FC236}">
                <a16:creationId xmlns:a16="http://schemas.microsoft.com/office/drawing/2014/main" id="{34C698EC-4054-BB4F-2049-D4AA7B46A60D}"/>
              </a:ext>
            </a:extLst>
          </p:cNvPr>
          <p:cNvSpPr txBox="1">
            <a:spLocks noGrp="1" noRot="1" noMove="1" noResize="1" noEditPoints="1" noAdjustHandles="1" noChangeArrowheads="1" noChangeShapeType="1"/>
          </p:cNvSpPr>
          <p:nvPr/>
        </p:nvSpPr>
        <p:spPr>
          <a:xfrm>
            <a:off x="915974" y="1919210"/>
            <a:ext cx="34015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1</a:t>
            </a:r>
          </a:p>
        </p:txBody>
      </p:sp>
      <p:sp>
        <p:nvSpPr>
          <p:cNvPr id="34" name="TextBox 33">
            <a:extLst>
              <a:ext uri="{FF2B5EF4-FFF2-40B4-BE49-F238E27FC236}">
                <a16:creationId xmlns:a16="http://schemas.microsoft.com/office/drawing/2014/main" id="{53438CB3-C444-7C8D-0102-5ABB84D1EF8F}"/>
              </a:ext>
            </a:extLst>
          </p:cNvPr>
          <p:cNvSpPr txBox="1"/>
          <p:nvPr/>
        </p:nvSpPr>
        <p:spPr>
          <a:xfrm>
            <a:off x="5609226" y="1929080"/>
            <a:ext cx="34015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2</a:t>
            </a:r>
          </a:p>
        </p:txBody>
      </p:sp>
      <p:sp>
        <p:nvSpPr>
          <p:cNvPr id="35" name="TextBox 34">
            <a:extLst>
              <a:ext uri="{FF2B5EF4-FFF2-40B4-BE49-F238E27FC236}">
                <a16:creationId xmlns:a16="http://schemas.microsoft.com/office/drawing/2014/main" id="{345CBCDB-83CD-D817-520C-CCDE3943427F}"/>
              </a:ext>
            </a:extLst>
          </p:cNvPr>
          <p:cNvSpPr txBox="1"/>
          <p:nvPr/>
        </p:nvSpPr>
        <p:spPr>
          <a:xfrm>
            <a:off x="10221364" y="1887215"/>
            <a:ext cx="340158"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3</a:t>
            </a:r>
          </a:p>
        </p:txBody>
      </p:sp>
      <p:sp>
        <p:nvSpPr>
          <p:cNvPr id="36" name="TextBox 35">
            <a:extLst>
              <a:ext uri="{FF2B5EF4-FFF2-40B4-BE49-F238E27FC236}">
                <a16:creationId xmlns:a16="http://schemas.microsoft.com/office/drawing/2014/main" id="{25BC807F-7980-C83F-35D8-C7F14C4A5797}"/>
              </a:ext>
            </a:extLst>
          </p:cNvPr>
          <p:cNvSpPr txBox="1"/>
          <p:nvPr/>
        </p:nvSpPr>
        <p:spPr>
          <a:xfrm>
            <a:off x="930626" y="4191471"/>
            <a:ext cx="34015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4</a:t>
            </a:r>
          </a:p>
        </p:txBody>
      </p:sp>
      <p:sp>
        <p:nvSpPr>
          <p:cNvPr id="37" name="TextBox 36">
            <a:extLst>
              <a:ext uri="{FF2B5EF4-FFF2-40B4-BE49-F238E27FC236}">
                <a16:creationId xmlns:a16="http://schemas.microsoft.com/office/drawing/2014/main" id="{BBF8AC06-F3B8-21B1-7C39-EA2794D82B72}"/>
              </a:ext>
            </a:extLst>
          </p:cNvPr>
          <p:cNvSpPr txBox="1"/>
          <p:nvPr/>
        </p:nvSpPr>
        <p:spPr>
          <a:xfrm>
            <a:off x="5615665" y="4162979"/>
            <a:ext cx="34015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5</a:t>
            </a:r>
          </a:p>
        </p:txBody>
      </p:sp>
      <p:sp>
        <p:nvSpPr>
          <p:cNvPr id="38" name="TextBox 37">
            <a:extLst>
              <a:ext uri="{FF2B5EF4-FFF2-40B4-BE49-F238E27FC236}">
                <a16:creationId xmlns:a16="http://schemas.microsoft.com/office/drawing/2014/main" id="{290D2B71-9668-DFE0-78C5-F26CE8C1D28E}"/>
              </a:ext>
            </a:extLst>
          </p:cNvPr>
          <p:cNvSpPr txBox="1"/>
          <p:nvPr/>
        </p:nvSpPr>
        <p:spPr>
          <a:xfrm>
            <a:off x="10186956" y="4163894"/>
            <a:ext cx="34015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6</a:t>
            </a:r>
          </a:p>
        </p:txBody>
      </p:sp>
      <p:sp>
        <p:nvSpPr>
          <p:cNvPr id="39" name="TextBox 38">
            <a:extLst>
              <a:ext uri="{FF2B5EF4-FFF2-40B4-BE49-F238E27FC236}">
                <a16:creationId xmlns:a16="http://schemas.microsoft.com/office/drawing/2014/main" id="{35B88DB5-6971-ECBD-33C6-76945C82B530}"/>
              </a:ext>
            </a:extLst>
          </p:cNvPr>
          <p:cNvSpPr txBox="1"/>
          <p:nvPr/>
        </p:nvSpPr>
        <p:spPr>
          <a:xfrm>
            <a:off x="908801" y="6465828"/>
            <a:ext cx="34015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7</a:t>
            </a:r>
          </a:p>
        </p:txBody>
      </p:sp>
      <p:sp>
        <p:nvSpPr>
          <p:cNvPr id="40" name="TextBox 39">
            <a:extLst>
              <a:ext uri="{FF2B5EF4-FFF2-40B4-BE49-F238E27FC236}">
                <a16:creationId xmlns:a16="http://schemas.microsoft.com/office/drawing/2014/main" id="{4CA92EDF-01C3-FAD9-54BC-DEF04DC9B3CC}"/>
              </a:ext>
            </a:extLst>
          </p:cNvPr>
          <p:cNvSpPr txBox="1"/>
          <p:nvPr/>
        </p:nvSpPr>
        <p:spPr>
          <a:xfrm>
            <a:off x="5619718" y="6465828"/>
            <a:ext cx="34015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8</a:t>
            </a:r>
          </a:p>
        </p:txBody>
      </p:sp>
      <p:sp>
        <p:nvSpPr>
          <p:cNvPr id="41" name="TextBox 40">
            <a:extLst>
              <a:ext uri="{FF2B5EF4-FFF2-40B4-BE49-F238E27FC236}">
                <a16:creationId xmlns:a16="http://schemas.microsoft.com/office/drawing/2014/main" id="{90252978-D1F6-7335-A6C2-FF1376520EC3}"/>
              </a:ext>
            </a:extLst>
          </p:cNvPr>
          <p:cNvSpPr txBox="1"/>
          <p:nvPr/>
        </p:nvSpPr>
        <p:spPr>
          <a:xfrm>
            <a:off x="10200456" y="6423719"/>
            <a:ext cx="34015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9</a:t>
            </a:r>
          </a:p>
        </p:txBody>
      </p:sp>
      <p:pic>
        <p:nvPicPr>
          <p:cNvPr id="3" name="Picture 2" descr="A black and white silhouette of a knight on a horse&#10;&#10;Description automatically generated">
            <a:extLst>
              <a:ext uri="{FF2B5EF4-FFF2-40B4-BE49-F238E27FC236}">
                <a16:creationId xmlns:a16="http://schemas.microsoft.com/office/drawing/2014/main" id="{81EC0205-2BD2-F005-53DC-526D248E5FD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0222" y="610520"/>
            <a:ext cx="1412776" cy="1412776"/>
          </a:xfrm>
          <a:prstGeom prst="rect">
            <a:avLst/>
          </a:prstGeom>
        </p:spPr>
      </p:pic>
      <p:pic>
        <p:nvPicPr>
          <p:cNvPr id="5" name="Picture 4" descr="A black symbol with three circles&#10;&#10;Description automatically generated with medium confidence">
            <a:extLst>
              <a:ext uri="{FF2B5EF4-FFF2-40B4-BE49-F238E27FC236}">
                <a16:creationId xmlns:a16="http://schemas.microsoft.com/office/drawing/2014/main" id="{56678803-B57A-2732-8E56-06F9FCFB273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62789" y="694370"/>
            <a:ext cx="1433032" cy="1151117"/>
          </a:xfrm>
          <a:prstGeom prst="rect">
            <a:avLst/>
          </a:prstGeom>
        </p:spPr>
      </p:pic>
      <p:pic>
        <p:nvPicPr>
          <p:cNvPr id="9" name="Picture 8" descr="A black logo with a white background&#10;&#10;Description automatically generated">
            <a:extLst>
              <a:ext uri="{FF2B5EF4-FFF2-40B4-BE49-F238E27FC236}">
                <a16:creationId xmlns:a16="http://schemas.microsoft.com/office/drawing/2014/main" id="{C8594737-C981-677D-9B77-630416F08BA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66500" y="2693692"/>
            <a:ext cx="1627452" cy="1125390"/>
          </a:xfrm>
          <a:prstGeom prst="rect">
            <a:avLst/>
          </a:prstGeom>
        </p:spPr>
      </p:pic>
      <p:pic>
        <p:nvPicPr>
          <p:cNvPr id="13" name="Picture 12" descr="A red and white logo&#10;&#10;Description automatically generated">
            <a:extLst>
              <a:ext uri="{FF2B5EF4-FFF2-40B4-BE49-F238E27FC236}">
                <a16:creationId xmlns:a16="http://schemas.microsoft.com/office/drawing/2014/main" id="{5C7F0AF6-2C82-C4FD-989A-386CC32922F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272845" y="632804"/>
            <a:ext cx="2214761" cy="1226690"/>
          </a:xfrm>
          <a:prstGeom prst="rect">
            <a:avLst/>
          </a:prstGeom>
        </p:spPr>
      </p:pic>
      <p:pic>
        <p:nvPicPr>
          <p:cNvPr id="18" name="Picture 17" descr="A logo with a red and blue design&#10;&#10;Description automatically generated">
            <a:extLst>
              <a:ext uri="{FF2B5EF4-FFF2-40B4-BE49-F238E27FC236}">
                <a16:creationId xmlns:a16="http://schemas.microsoft.com/office/drawing/2014/main" id="{2C377A5B-9CE0-5265-0E47-1E7E7E82E87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07368" y="2494430"/>
            <a:ext cx="1412776" cy="1412776"/>
          </a:xfrm>
          <a:prstGeom prst="rect">
            <a:avLst/>
          </a:prstGeom>
        </p:spPr>
      </p:pic>
      <p:pic>
        <p:nvPicPr>
          <p:cNvPr id="20" name="Picture 19" descr="A black triangle with a logo&#10;&#10;Description automatically generated">
            <a:extLst>
              <a:ext uri="{FF2B5EF4-FFF2-40B4-BE49-F238E27FC236}">
                <a16:creationId xmlns:a16="http://schemas.microsoft.com/office/drawing/2014/main" id="{BD0B78B9-5306-01B9-EF30-4D0BC63DE97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59703" y="2534365"/>
            <a:ext cx="2052081" cy="1412776"/>
          </a:xfrm>
          <a:prstGeom prst="rect">
            <a:avLst/>
          </a:prstGeom>
        </p:spPr>
      </p:pic>
      <p:pic>
        <p:nvPicPr>
          <p:cNvPr id="22" name="Picture 21" descr="A person riding a horse&#10;&#10;Description automatically generated">
            <a:extLst>
              <a:ext uri="{FF2B5EF4-FFF2-40B4-BE49-F238E27FC236}">
                <a16:creationId xmlns:a16="http://schemas.microsoft.com/office/drawing/2014/main" id="{06E13C80-789A-484E-8DD9-29CFFC709CE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05009" y="4674142"/>
            <a:ext cx="817493" cy="1448914"/>
          </a:xfrm>
          <a:prstGeom prst="rect">
            <a:avLst/>
          </a:prstGeom>
        </p:spPr>
      </p:pic>
      <p:pic>
        <p:nvPicPr>
          <p:cNvPr id="24" name="Picture 23" descr="A black and white logo&#10;&#10;Description automatically generated">
            <a:extLst>
              <a:ext uri="{FF2B5EF4-FFF2-40B4-BE49-F238E27FC236}">
                <a16:creationId xmlns:a16="http://schemas.microsoft.com/office/drawing/2014/main" id="{6E63DC61-59C2-2C8F-DE9A-ACE387DB1E22}"/>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403470" y="4827189"/>
            <a:ext cx="1975944" cy="1448914"/>
          </a:xfrm>
          <a:prstGeom prst="rect">
            <a:avLst/>
          </a:prstGeom>
        </p:spPr>
      </p:pic>
      <p:pic>
        <p:nvPicPr>
          <p:cNvPr id="28" name="Picture 27" descr="A black and white star&#10;&#10;Description automatically generated">
            <a:extLst>
              <a:ext uri="{FF2B5EF4-FFF2-40B4-BE49-F238E27FC236}">
                <a16:creationId xmlns:a16="http://schemas.microsoft.com/office/drawing/2014/main" id="{2B9C0451-FC05-83E9-615D-0AA3C29F2E75}"/>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042726" y="4674142"/>
            <a:ext cx="1538819" cy="1448914"/>
          </a:xfrm>
          <a:prstGeom prst="rect">
            <a:avLst/>
          </a:prstGeom>
        </p:spPr>
      </p:pic>
    </p:spTree>
    <p:extLst>
      <p:ext uri="{BB962C8B-B14F-4D97-AF65-F5344CB8AC3E}">
        <p14:creationId xmlns:p14="http://schemas.microsoft.com/office/powerpoint/2010/main" val="2106662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descr="Background pattern, rectangle&#10;&#10;Description automatically generated">
            <a:extLst>
              <a:ext uri="{FF2B5EF4-FFF2-40B4-BE49-F238E27FC236}">
                <a16:creationId xmlns:a16="http://schemas.microsoft.com/office/drawing/2014/main" id="{8B7CC7E3-AFF8-4343-B3BB-D6D70EB9767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33089" y="3101435"/>
            <a:ext cx="4682134" cy="359695"/>
          </a:xfrm>
          <a:prstGeom prst="rect">
            <a:avLst/>
          </a:prstGeom>
        </p:spPr>
      </p:pic>
      <p:pic>
        <p:nvPicPr>
          <p:cNvPr id="22" name="Picture 21" descr="Background pattern, rectangle&#10;&#10;Description automatically generated">
            <a:extLst>
              <a:ext uri="{FF2B5EF4-FFF2-40B4-BE49-F238E27FC236}">
                <a16:creationId xmlns:a16="http://schemas.microsoft.com/office/drawing/2014/main" id="{53A944DF-F833-42D5-BF2A-09578AFCB10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2569" y="4288543"/>
            <a:ext cx="4682134" cy="359695"/>
          </a:xfrm>
          <a:prstGeom prst="rect">
            <a:avLst/>
          </a:prstGeom>
        </p:spPr>
      </p:pic>
      <p:pic>
        <p:nvPicPr>
          <p:cNvPr id="23" name="Picture 22" descr="Shape, rectangle&#10;&#10;Description automatically generated">
            <a:extLst>
              <a:ext uri="{FF2B5EF4-FFF2-40B4-BE49-F238E27FC236}">
                <a16:creationId xmlns:a16="http://schemas.microsoft.com/office/drawing/2014/main" id="{11A03622-8544-40F7-8341-2D609FAC97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1008331">
            <a:off x="2067339" y="4343185"/>
            <a:ext cx="8285182" cy="627942"/>
          </a:xfrm>
          <a:prstGeom prst="rect">
            <a:avLst/>
          </a:prstGeom>
        </p:spPr>
      </p:pic>
      <p:pic>
        <p:nvPicPr>
          <p:cNvPr id="24" name="Picture 23" descr="Icon&#10;&#10;Description automatically generated">
            <a:extLst>
              <a:ext uri="{FF2B5EF4-FFF2-40B4-BE49-F238E27FC236}">
                <a16:creationId xmlns:a16="http://schemas.microsoft.com/office/drawing/2014/main" id="{A806F351-ACAE-4438-9019-731AFC69C26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40983" y="3307913"/>
            <a:ext cx="469433" cy="755970"/>
          </a:xfrm>
          <a:prstGeom prst="rect">
            <a:avLst/>
          </a:prstGeom>
        </p:spPr>
      </p:pic>
      <p:pic>
        <p:nvPicPr>
          <p:cNvPr id="25" name="Picture 24" descr="Icon&#10;&#10;Description automatically generated">
            <a:extLst>
              <a:ext uri="{FF2B5EF4-FFF2-40B4-BE49-F238E27FC236}">
                <a16:creationId xmlns:a16="http://schemas.microsoft.com/office/drawing/2014/main" id="{A2861AB6-9385-4429-8C07-5BFBACDCE48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4263" y="4498153"/>
            <a:ext cx="469433" cy="755970"/>
          </a:xfrm>
          <a:prstGeom prst="rect">
            <a:avLst/>
          </a:prstGeom>
        </p:spPr>
      </p:pic>
      <p:pic>
        <p:nvPicPr>
          <p:cNvPr id="26" name="Picture 25" descr="Icon&#10;&#10;Description automatically generated">
            <a:extLst>
              <a:ext uri="{FF2B5EF4-FFF2-40B4-BE49-F238E27FC236}">
                <a16:creationId xmlns:a16="http://schemas.microsoft.com/office/drawing/2014/main" id="{6ED13867-8144-4DDB-BDC4-49224851C5C1}"/>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3059" y="3422132"/>
            <a:ext cx="2450804" cy="3304318"/>
          </a:xfrm>
          <a:prstGeom prst="rect">
            <a:avLst/>
          </a:prstGeom>
        </p:spPr>
      </p:pic>
      <p:sp>
        <p:nvSpPr>
          <p:cNvPr id="27" name="Rectangle 19">
            <a:extLst>
              <a:ext uri="{FF2B5EF4-FFF2-40B4-BE49-F238E27FC236}">
                <a16:creationId xmlns:a16="http://schemas.microsoft.com/office/drawing/2014/main" id="{C2BF8B09-545B-4FC4-8F81-55DEB2F846DE}"/>
              </a:ext>
            </a:extLst>
          </p:cNvPr>
          <p:cNvSpPr/>
          <p:nvPr/>
        </p:nvSpPr>
        <p:spPr>
          <a:xfrm>
            <a:off x="580247" y="3104144"/>
            <a:ext cx="4106779" cy="108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Barbour may benefit from purchasing economies of scale as they may need to order more fabric</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50F48A6E-C71E-430E-ACC4-800217CA8634}"/>
              </a:ext>
            </a:extLst>
          </p:cNvPr>
          <p:cNvSpPr/>
          <p:nvPr/>
        </p:nvSpPr>
        <p:spPr>
          <a:xfrm>
            <a:off x="7720767" y="1917036"/>
            <a:ext cx="4106779" cy="108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Increased opportunity cost since more capital is tied up in stock, such as cotton for the wax jackets</a:t>
            </a:r>
          </a:p>
        </p:txBody>
      </p:sp>
      <p:sp>
        <p:nvSpPr>
          <p:cNvPr id="17" name="Rectangle 16">
            <a:extLst>
              <a:ext uri="{FF2B5EF4-FFF2-40B4-BE49-F238E27FC236}">
                <a16:creationId xmlns:a16="http://schemas.microsoft.com/office/drawing/2014/main" id="{39112403-7552-4CB1-A635-C3516630B593}"/>
              </a:ext>
            </a:extLst>
          </p:cNvPr>
          <p:cNvSpPr/>
          <p:nvPr/>
        </p:nvSpPr>
        <p:spPr>
          <a:xfrm>
            <a:off x="7720766" y="762948"/>
            <a:ext cx="4106779" cy="108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1900" b="0" i="0" u="none" strike="noStrike" kern="1200" cap="none" spc="0" normalizeH="0" baseline="0" noProof="0" dirty="0" err="1">
                <a:ln>
                  <a:noFill/>
                </a:ln>
                <a:solidFill>
                  <a:prstClr val="black"/>
                </a:solidFill>
                <a:effectLst/>
                <a:uLnTx/>
                <a:uFillTx/>
                <a:latin typeface="Calibri" panose="020F0502020204030204"/>
                <a:ea typeface="+mn-ea"/>
                <a:cs typeface="+mn-cs"/>
              </a:rPr>
              <a:t>clothin</a:t>
            </a: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g industry is dynamic therefore there is an increased risk of being left with last season's clothes</a:t>
            </a:r>
          </a:p>
        </p:txBody>
      </p:sp>
      <p:sp>
        <p:nvSpPr>
          <p:cNvPr id="30" name="left">
            <a:extLst>
              <a:ext uri="{FF2B5EF4-FFF2-40B4-BE49-F238E27FC236}">
                <a16:creationId xmlns:a16="http://schemas.microsoft.com/office/drawing/2014/main" id="{68DDDC61-A0E9-43DB-97CB-98CA57A73DD9}"/>
              </a:ext>
            </a:extLst>
          </p:cNvPr>
          <p:cNvSpPr/>
          <p:nvPr/>
        </p:nvSpPr>
        <p:spPr>
          <a:xfrm>
            <a:off x="673768" y="5406189"/>
            <a:ext cx="3930316" cy="882316"/>
          </a:xfrm>
          <a:prstGeom prst="rect">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POSITIVE</a:t>
            </a:r>
          </a:p>
        </p:txBody>
      </p:sp>
      <p:sp>
        <p:nvSpPr>
          <p:cNvPr id="31" name="right">
            <a:extLst>
              <a:ext uri="{FF2B5EF4-FFF2-40B4-BE49-F238E27FC236}">
                <a16:creationId xmlns:a16="http://schemas.microsoft.com/office/drawing/2014/main" id="{EEBD2121-550A-427D-9341-8DF33190F2D3}"/>
              </a:ext>
            </a:extLst>
          </p:cNvPr>
          <p:cNvSpPr/>
          <p:nvPr/>
        </p:nvSpPr>
        <p:spPr>
          <a:xfrm>
            <a:off x="7808998" y="5406189"/>
            <a:ext cx="3930316" cy="882316"/>
          </a:xfrm>
          <a:prstGeom prst="rect">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NEGATIVE</a:t>
            </a:r>
          </a:p>
        </p:txBody>
      </p:sp>
      <p:sp>
        <p:nvSpPr>
          <p:cNvPr id="15" name="Rectangle 15">
            <a:extLst>
              <a:ext uri="{FF2B5EF4-FFF2-40B4-BE49-F238E27FC236}">
                <a16:creationId xmlns:a16="http://schemas.microsoft.com/office/drawing/2014/main" id="{FF1CEEC8-128B-4D7C-B2AC-AACD81E6860A}"/>
              </a:ext>
            </a:extLst>
          </p:cNvPr>
          <p:cNvSpPr/>
          <p:nvPr/>
        </p:nvSpPr>
        <p:spPr>
          <a:xfrm>
            <a:off x="580246" y="1950056"/>
            <a:ext cx="4106779" cy="108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Barbour may still be able to manufacture their wax jackets if supply chains continue to be disrupted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F891CF6-C085-B434-893A-FC16AA67CCA1}"/>
              </a:ext>
            </a:extLst>
          </p:cNvPr>
          <p:cNvSpPr/>
          <p:nvPr/>
        </p:nvSpPr>
        <p:spPr>
          <a:xfrm>
            <a:off x="580246" y="524294"/>
            <a:ext cx="10931359" cy="6978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Outline two positive impacts of Barbour increasing the amount of buffer stock</a:t>
            </a:r>
          </a:p>
        </p:txBody>
      </p:sp>
    </p:spTree>
    <p:extLst>
      <p:ext uri="{BB962C8B-B14F-4D97-AF65-F5344CB8AC3E}">
        <p14:creationId xmlns:p14="http://schemas.microsoft.com/office/powerpoint/2010/main" val="3651178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descr="Background pattern, rectangle&#10;&#10;Description automatically generated">
            <a:extLst>
              <a:ext uri="{FF2B5EF4-FFF2-40B4-BE49-F238E27FC236}">
                <a16:creationId xmlns:a16="http://schemas.microsoft.com/office/drawing/2014/main" id="{AD8C0C6F-1FD7-426E-842F-85969E3BFEB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33089" y="3694989"/>
            <a:ext cx="4682134" cy="359695"/>
          </a:xfrm>
          <a:prstGeom prst="rect">
            <a:avLst/>
          </a:prstGeom>
        </p:spPr>
      </p:pic>
      <p:pic>
        <p:nvPicPr>
          <p:cNvPr id="15" name="Picture 14" descr="Background pattern, rectangle&#10;&#10;Description automatically generated">
            <a:extLst>
              <a:ext uri="{FF2B5EF4-FFF2-40B4-BE49-F238E27FC236}">
                <a16:creationId xmlns:a16="http://schemas.microsoft.com/office/drawing/2014/main" id="{B5213166-032F-486C-88FE-DACDDB0DC94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2569" y="3694989"/>
            <a:ext cx="4682134" cy="359695"/>
          </a:xfrm>
          <a:prstGeom prst="rect">
            <a:avLst/>
          </a:prstGeom>
        </p:spPr>
      </p:pic>
      <p:pic>
        <p:nvPicPr>
          <p:cNvPr id="17" name="Picture 16" descr="Shape, rectangle&#10;&#10;Description automatically generated">
            <a:extLst>
              <a:ext uri="{FF2B5EF4-FFF2-40B4-BE49-F238E27FC236}">
                <a16:creationId xmlns:a16="http://schemas.microsoft.com/office/drawing/2014/main" id="{96B3C5BB-C5D2-46A0-B069-0FA38FE3E38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7339" y="4343185"/>
            <a:ext cx="8285182" cy="627942"/>
          </a:xfrm>
          <a:prstGeom prst="rect">
            <a:avLst/>
          </a:prstGeom>
        </p:spPr>
      </p:pic>
      <p:pic>
        <p:nvPicPr>
          <p:cNvPr id="18" name="Picture 17" descr="Icon&#10;&#10;Description automatically generated">
            <a:extLst>
              <a:ext uri="{FF2B5EF4-FFF2-40B4-BE49-F238E27FC236}">
                <a16:creationId xmlns:a16="http://schemas.microsoft.com/office/drawing/2014/main" id="{F8C1DD0E-2657-475E-AB06-9B058101068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40983" y="3901467"/>
            <a:ext cx="469433" cy="755970"/>
          </a:xfrm>
          <a:prstGeom prst="rect">
            <a:avLst/>
          </a:prstGeom>
        </p:spPr>
      </p:pic>
      <p:pic>
        <p:nvPicPr>
          <p:cNvPr id="19" name="Picture 18" descr="Icon&#10;&#10;Description automatically generated">
            <a:extLst>
              <a:ext uri="{FF2B5EF4-FFF2-40B4-BE49-F238E27FC236}">
                <a16:creationId xmlns:a16="http://schemas.microsoft.com/office/drawing/2014/main" id="{A7B5BF0C-0902-4BA1-8480-435D01EBF64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4263" y="3904599"/>
            <a:ext cx="469433" cy="755970"/>
          </a:xfrm>
          <a:prstGeom prst="rect">
            <a:avLst/>
          </a:prstGeom>
        </p:spPr>
      </p:pic>
      <p:pic>
        <p:nvPicPr>
          <p:cNvPr id="20" name="Picture 19" descr="Icon&#10;&#10;Description automatically generated">
            <a:extLst>
              <a:ext uri="{FF2B5EF4-FFF2-40B4-BE49-F238E27FC236}">
                <a16:creationId xmlns:a16="http://schemas.microsoft.com/office/drawing/2014/main" id="{A4E15762-3F27-418B-B2AA-5126C32AF6E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83059" y="3422132"/>
            <a:ext cx="2450804" cy="3304318"/>
          </a:xfrm>
          <a:prstGeom prst="rect">
            <a:avLst/>
          </a:prstGeom>
        </p:spPr>
      </p:pic>
      <p:sp>
        <p:nvSpPr>
          <p:cNvPr id="21" name="Rectangle 19">
            <a:extLst>
              <a:ext uri="{FF2B5EF4-FFF2-40B4-BE49-F238E27FC236}">
                <a16:creationId xmlns:a16="http://schemas.microsoft.com/office/drawing/2014/main" id="{8F6E352F-57BA-4F09-89C0-7D5A26059488}"/>
              </a:ext>
            </a:extLst>
          </p:cNvPr>
          <p:cNvSpPr/>
          <p:nvPr/>
        </p:nvSpPr>
        <p:spPr>
          <a:xfrm>
            <a:off x="580247" y="2510590"/>
            <a:ext cx="4106779" cy="108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Barbour may benefit from purchasing economies of scale as they may need to order more fabric</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27">
            <a:extLst>
              <a:ext uri="{FF2B5EF4-FFF2-40B4-BE49-F238E27FC236}">
                <a16:creationId xmlns:a16="http://schemas.microsoft.com/office/drawing/2014/main" id="{A12E9F4A-7B7F-46C3-91DE-D686116A5554}"/>
              </a:ext>
            </a:extLst>
          </p:cNvPr>
          <p:cNvSpPr/>
          <p:nvPr/>
        </p:nvSpPr>
        <p:spPr>
          <a:xfrm>
            <a:off x="7720767" y="2510590"/>
            <a:ext cx="4106779" cy="108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Increased opportunity cost since more capital is tied up in stock, such as cotton for the wax jackets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left">
            <a:extLst>
              <a:ext uri="{FF2B5EF4-FFF2-40B4-BE49-F238E27FC236}">
                <a16:creationId xmlns:a16="http://schemas.microsoft.com/office/drawing/2014/main" id="{0B900273-2C0F-4192-975C-2FD8BCE76A60}"/>
              </a:ext>
            </a:extLst>
          </p:cNvPr>
          <p:cNvSpPr/>
          <p:nvPr/>
        </p:nvSpPr>
        <p:spPr>
          <a:xfrm>
            <a:off x="673768" y="5406189"/>
            <a:ext cx="3930316" cy="882316"/>
          </a:xfrm>
          <a:prstGeom prst="rect">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POSITIVE</a:t>
            </a:r>
          </a:p>
        </p:txBody>
      </p:sp>
      <p:sp>
        <p:nvSpPr>
          <p:cNvPr id="32" name="right">
            <a:extLst>
              <a:ext uri="{FF2B5EF4-FFF2-40B4-BE49-F238E27FC236}">
                <a16:creationId xmlns:a16="http://schemas.microsoft.com/office/drawing/2014/main" id="{F741E9B9-C3D3-4AE5-8CC0-E70410833F13}"/>
              </a:ext>
            </a:extLst>
          </p:cNvPr>
          <p:cNvSpPr/>
          <p:nvPr/>
        </p:nvSpPr>
        <p:spPr>
          <a:xfrm>
            <a:off x="7808998" y="5406189"/>
            <a:ext cx="3930316" cy="882316"/>
          </a:xfrm>
          <a:prstGeom prst="rect">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NEGATIVE</a:t>
            </a:r>
          </a:p>
        </p:txBody>
      </p:sp>
      <p:sp>
        <p:nvSpPr>
          <p:cNvPr id="16" name="Rectangle 15">
            <a:extLst>
              <a:ext uri="{FF2B5EF4-FFF2-40B4-BE49-F238E27FC236}">
                <a16:creationId xmlns:a16="http://schemas.microsoft.com/office/drawing/2014/main" id="{421F341E-CFBA-4EB3-BC60-A2E8EB0EB8F9}"/>
              </a:ext>
            </a:extLst>
          </p:cNvPr>
          <p:cNvSpPr/>
          <p:nvPr/>
        </p:nvSpPr>
        <p:spPr>
          <a:xfrm>
            <a:off x="580246" y="1356502"/>
            <a:ext cx="4106779" cy="108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Barbour may still be able to manufacture their wax jackets if supply chains continue to be disrupted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16">
            <a:extLst>
              <a:ext uri="{FF2B5EF4-FFF2-40B4-BE49-F238E27FC236}">
                <a16:creationId xmlns:a16="http://schemas.microsoft.com/office/drawing/2014/main" id="{622F0F01-06A4-4411-BAFA-F32E6E07A155}"/>
              </a:ext>
            </a:extLst>
          </p:cNvPr>
          <p:cNvSpPr/>
          <p:nvPr/>
        </p:nvSpPr>
        <p:spPr>
          <a:xfrm>
            <a:off x="7720766" y="1356502"/>
            <a:ext cx="4106779" cy="108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clothin</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g industry is dynamic therefore there is an increased risk of being left with last season's clothes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25512FC-1D21-E9A5-144F-01F9760E42E6}"/>
              </a:ext>
            </a:extLst>
          </p:cNvPr>
          <p:cNvSpPr/>
          <p:nvPr/>
        </p:nvSpPr>
        <p:spPr>
          <a:xfrm>
            <a:off x="580246" y="203753"/>
            <a:ext cx="10931359" cy="6978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Outline two positive impacts of Barbour increasing the amount of buffer stock</a:t>
            </a:r>
          </a:p>
        </p:txBody>
      </p:sp>
    </p:spTree>
    <p:extLst>
      <p:ext uri="{BB962C8B-B14F-4D97-AF65-F5344CB8AC3E}">
        <p14:creationId xmlns:p14="http://schemas.microsoft.com/office/powerpoint/2010/main" val="2334705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617988" y="718718"/>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The 8 Mark Question(s)</a:t>
            </a:r>
          </a:p>
        </p:txBody>
      </p:sp>
      <p:grpSp>
        <p:nvGrpSpPr>
          <p:cNvPr id="2" name="Group 1">
            <a:extLst>
              <a:ext uri="{FF2B5EF4-FFF2-40B4-BE49-F238E27FC236}">
                <a16:creationId xmlns:a16="http://schemas.microsoft.com/office/drawing/2014/main" id="{05FDC10E-987E-EE6E-81B4-D542C7A60382}"/>
              </a:ext>
            </a:extLst>
          </p:cNvPr>
          <p:cNvGrpSpPr/>
          <p:nvPr/>
        </p:nvGrpSpPr>
        <p:grpSpPr>
          <a:xfrm>
            <a:off x="0" y="6239434"/>
            <a:ext cx="12192000" cy="618565"/>
            <a:chOff x="0" y="6239434"/>
            <a:chExt cx="12192000" cy="618565"/>
          </a:xfrm>
        </p:grpSpPr>
        <p:grpSp>
          <p:nvGrpSpPr>
            <p:cNvPr id="5" name="Group 4">
              <a:extLst>
                <a:ext uri="{FF2B5EF4-FFF2-40B4-BE49-F238E27FC236}">
                  <a16:creationId xmlns:a16="http://schemas.microsoft.com/office/drawing/2014/main" id="{0DBB6229-AE6E-3406-89F7-DDBE3D4E681B}"/>
                </a:ext>
              </a:extLst>
            </p:cNvPr>
            <p:cNvGrpSpPr/>
            <p:nvPr/>
          </p:nvGrpSpPr>
          <p:grpSpPr>
            <a:xfrm>
              <a:off x="0" y="6239434"/>
              <a:ext cx="12192000" cy="618565"/>
              <a:chOff x="336332" y="0"/>
              <a:chExt cx="11855668" cy="6858000"/>
            </a:xfrm>
          </p:grpSpPr>
          <p:sp>
            <p:nvSpPr>
              <p:cNvPr id="16" name="Rectangle 15">
                <a:extLst>
                  <a:ext uri="{FF2B5EF4-FFF2-40B4-BE49-F238E27FC236}">
                    <a16:creationId xmlns:a16="http://schemas.microsoft.com/office/drawing/2014/main" id="{4FF03EC4-F077-BFE4-6C7B-2F4C4B225DD9}"/>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BDD70098-FB43-5F42-9014-1FFCD07EF465}"/>
                  </a:ext>
                </a:extLst>
              </p:cNvPr>
              <p:cNvGrpSpPr/>
              <p:nvPr/>
            </p:nvGrpSpPr>
            <p:grpSpPr>
              <a:xfrm>
                <a:off x="5073505" y="0"/>
                <a:ext cx="7118495" cy="6858000"/>
                <a:chOff x="5073505" y="0"/>
                <a:chExt cx="7118495" cy="6858000"/>
              </a:xfrm>
            </p:grpSpPr>
            <p:sp>
              <p:nvSpPr>
                <p:cNvPr id="18" name="Parallelogram 17">
                  <a:extLst>
                    <a:ext uri="{FF2B5EF4-FFF2-40B4-BE49-F238E27FC236}">
                      <a16:creationId xmlns:a16="http://schemas.microsoft.com/office/drawing/2014/main" id="{EF7CDE6B-227C-08AE-7F96-255F53532EA5}"/>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956F97E-9E23-0039-24D1-6B59B8D076DD}"/>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1" name="Group 10">
              <a:extLst>
                <a:ext uri="{FF2B5EF4-FFF2-40B4-BE49-F238E27FC236}">
                  <a16:creationId xmlns:a16="http://schemas.microsoft.com/office/drawing/2014/main" id="{5BBD975F-2C3C-A4DF-E5AE-45C23FDD183B}"/>
                </a:ext>
              </a:extLst>
            </p:cNvPr>
            <p:cNvGrpSpPr/>
            <p:nvPr/>
          </p:nvGrpSpPr>
          <p:grpSpPr>
            <a:xfrm>
              <a:off x="191344" y="6347920"/>
              <a:ext cx="3456232" cy="380480"/>
              <a:chOff x="191344" y="6347920"/>
              <a:chExt cx="3456232" cy="380480"/>
            </a:xfrm>
          </p:grpSpPr>
          <p:sp>
            <p:nvSpPr>
              <p:cNvPr id="13" name="TextBox 12">
                <a:extLst>
                  <a:ext uri="{FF2B5EF4-FFF2-40B4-BE49-F238E27FC236}">
                    <a16:creationId xmlns:a16="http://schemas.microsoft.com/office/drawing/2014/main" id="{515C5261-ACA8-B89B-E6F3-F9E3DED15A01}"/>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4" name="TextBox 13">
                <a:extLst>
                  <a:ext uri="{FF2B5EF4-FFF2-40B4-BE49-F238E27FC236}">
                    <a16:creationId xmlns:a16="http://schemas.microsoft.com/office/drawing/2014/main" id="{1E0D8B55-1ABE-2226-992D-9B96FEEED9CB}"/>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2" name="Picture 11" descr="Logo&#10;&#10;Description automatically generated">
              <a:extLst>
                <a:ext uri="{FF2B5EF4-FFF2-40B4-BE49-F238E27FC236}">
                  <a16:creationId xmlns:a16="http://schemas.microsoft.com/office/drawing/2014/main" id="{A219FFEF-72F2-0743-B16B-EAE795BCB73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4" name="TextBox 3">
            <a:extLst>
              <a:ext uri="{FF2B5EF4-FFF2-40B4-BE49-F238E27FC236}">
                <a16:creationId xmlns:a16="http://schemas.microsoft.com/office/drawing/2014/main" id="{7DCD96CE-7B80-83CE-7880-AAE9A964FE03}"/>
              </a:ext>
            </a:extLst>
          </p:cNvPr>
          <p:cNvSpPr txBox="1"/>
          <p:nvPr/>
        </p:nvSpPr>
        <p:spPr>
          <a:xfrm>
            <a:off x="1307468" y="1700808"/>
            <a:ext cx="9937104" cy="378565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In Paper 3, there will be two 8 mark questions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8 mark questions do not need a supported judgement at the end of your answer, but to reach Level 3, your assessment MUST be balanced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This means you MUST provide counter arguments to the two points you are making within your response to ensure you gain the evaluation marks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Providing a counter argument for each of your two points can help you secure all 8 marks</a:t>
            </a:r>
          </a:p>
        </p:txBody>
      </p:sp>
    </p:spTree>
    <p:extLst>
      <p:ext uri="{BB962C8B-B14F-4D97-AF65-F5344CB8AC3E}">
        <p14:creationId xmlns:p14="http://schemas.microsoft.com/office/powerpoint/2010/main" val="1036041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1931" y="468906"/>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Söhne"/>
                <a:ea typeface="+mn-ea"/>
                <a:cs typeface="+mn-cs"/>
              </a:rPr>
              <a:t>Patagonia</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F5DC463-DA12-1128-752F-6160800ABF6C}"/>
              </a:ext>
            </a:extLst>
          </p:cNvPr>
          <p:cNvSpPr txBox="1"/>
          <p:nvPr/>
        </p:nvSpPr>
        <p:spPr>
          <a:xfrm>
            <a:off x="1487488" y="1628800"/>
            <a:ext cx="9217024" cy="4342279"/>
          </a:xfrm>
          <a:prstGeom prst="rect">
            <a:avLst/>
          </a:prstGeom>
          <a:noFill/>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tab pos="457200"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Patagonia is an outdoor clothing company committed to sustainability and environmental activism. Founded in 1973, they produce a wide range of clothing for outdoor activities. Patagonia has carved out a niche in the market with a focus on high-quality clothing and ethical practices. Patagonia </a:t>
            </a:r>
            <a:r>
              <a:rPr kumimoji="0" lang="en-GB" sz="1800" b="0" i="0" u="none" strike="noStrike" kern="1200" cap="none" spc="0" normalizeH="0" baseline="0" noProof="0" dirty="0">
                <a:ln>
                  <a:noFill/>
                </a:ln>
                <a:solidFill>
                  <a:srgbClr val="222222"/>
                </a:solidFill>
                <a:effectLst/>
                <a:uLnTx/>
                <a:uFillTx/>
                <a:latin typeface="-apple-system"/>
                <a:ea typeface="ＭＳ Ｐゴシック" charset="0"/>
                <a:cs typeface="Arial" charset="0"/>
              </a:rPr>
              <a:t>uses high-quality fabrics and materials to ensure that its products are durable, comfortable, and functional, </a:t>
            </a: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and around 70% of the materials they use are recycled.  </a:t>
            </a:r>
          </a:p>
          <a:p>
            <a:pPr marL="0" marR="0" lvl="0" indent="0" algn="l" defTabSz="914400" rtl="0" eaLnBrk="1" fontAlgn="base" latinLnBrk="0" hangingPunct="1">
              <a:lnSpc>
                <a:spcPct val="107000"/>
              </a:lnSpc>
              <a:spcBef>
                <a:spcPct val="0"/>
              </a:spcBef>
              <a:spcAft>
                <a:spcPts val="800"/>
              </a:spcAft>
              <a:buClrTx/>
              <a:buSzTx/>
              <a:buFontTx/>
              <a:buNone/>
              <a:tabLst>
                <a:tab pos="457200" algn="l"/>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457200"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The brand has a highly loyal customer base who are prepared to pay a premium </a:t>
            </a:r>
            <a:r>
              <a:rPr kumimoji="0" lang="en-GB" sz="18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pric</a:t>
            </a: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 and they are recognised globally for its efforts to minimise its environmental footprint and promote social responsibility</a:t>
            </a:r>
          </a:p>
          <a:p>
            <a:pPr marL="0" marR="0" lvl="0" indent="0" algn="l" defTabSz="914400" rtl="0" eaLnBrk="1" fontAlgn="base" latinLnBrk="0" hangingPunct="1">
              <a:lnSpc>
                <a:spcPct val="107000"/>
              </a:lnSpc>
              <a:spcBef>
                <a:spcPct val="0"/>
              </a:spcBef>
              <a:spcAft>
                <a:spcPts val="800"/>
              </a:spcAft>
              <a:buClrTx/>
              <a:buSzTx/>
              <a:buFontTx/>
              <a:buNone/>
              <a:tabLst>
                <a:tab pos="457200" algn="l"/>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457200"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The market for outdoor clothing is dynamic and highly competitive. In addition to established outdoor brands such as North Face and Canada Goose, growth in the outdoor clothing market has also led to new entrants, such as Cotopaxi</a:t>
            </a:r>
          </a:p>
        </p:txBody>
      </p:sp>
      <p:grpSp>
        <p:nvGrpSpPr>
          <p:cNvPr id="2" name="Group 1">
            <a:extLst>
              <a:ext uri="{FF2B5EF4-FFF2-40B4-BE49-F238E27FC236}">
                <a16:creationId xmlns:a16="http://schemas.microsoft.com/office/drawing/2014/main" id="{05FDC10E-987E-EE6E-81B4-D542C7A60382}"/>
              </a:ext>
            </a:extLst>
          </p:cNvPr>
          <p:cNvGrpSpPr/>
          <p:nvPr/>
        </p:nvGrpSpPr>
        <p:grpSpPr>
          <a:xfrm>
            <a:off x="0" y="6239434"/>
            <a:ext cx="12192000" cy="618565"/>
            <a:chOff x="0" y="6239434"/>
            <a:chExt cx="12192000" cy="618565"/>
          </a:xfrm>
        </p:grpSpPr>
        <p:grpSp>
          <p:nvGrpSpPr>
            <p:cNvPr id="5" name="Group 4">
              <a:extLst>
                <a:ext uri="{FF2B5EF4-FFF2-40B4-BE49-F238E27FC236}">
                  <a16:creationId xmlns:a16="http://schemas.microsoft.com/office/drawing/2014/main" id="{0DBB6229-AE6E-3406-89F7-DDBE3D4E681B}"/>
                </a:ext>
              </a:extLst>
            </p:cNvPr>
            <p:cNvGrpSpPr/>
            <p:nvPr/>
          </p:nvGrpSpPr>
          <p:grpSpPr>
            <a:xfrm>
              <a:off x="0" y="6239434"/>
              <a:ext cx="12192000" cy="618565"/>
              <a:chOff x="336332" y="0"/>
              <a:chExt cx="11855668" cy="6858000"/>
            </a:xfrm>
          </p:grpSpPr>
          <p:sp>
            <p:nvSpPr>
              <p:cNvPr id="16" name="Rectangle 15">
                <a:extLst>
                  <a:ext uri="{FF2B5EF4-FFF2-40B4-BE49-F238E27FC236}">
                    <a16:creationId xmlns:a16="http://schemas.microsoft.com/office/drawing/2014/main" id="{4FF03EC4-F077-BFE4-6C7B-2F4C4B225DD9}"/>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BDD70098-FB43-5F42-9014-1FFCD07EF465}"/>
                  </a:ext>
                </a:extLst>
              </p:cNvPr>
              <p:cNvGrpSpPr/>
              <p:nvPr/>
            </p:nvGrpSpPr>
            <p:grpSpPr>
              <a:xfrm>
                <a:off x="5073505" y="0"/>
                <a:ext cx="7118495" cy="6858000"/>
                <a:chOff x="5073505" y="0"/>
                <a:chExt cx="7118495" cy="6858000"/>
              </a:xfrm>
            </p:grpSpPr>
            <p:sp>
              <p:nvSpPr>
                <p:cNvPr id="18" name="Parallelogram 17">
                  <a:extLst>
                    <a:ext uri="{FF2B5EF4-FFF2-40B4-BE49-F238E27FC236}">
                      <a16:creationId xmlns:a16="http://schemas.microsoft.com/office/drawing/2014/main" id="{EF7CDE6B-227C-08AE-7F96-255F53532EA5}"/>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956F97E-9E23-0039-24D1-6B59B8D076DD}"/>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1" name="Group 10">
              <a:extLst>
                <a:ext uri="{FF2B5EF4-FFF2-40B4-BE49-F238E27FC236}">
                  <a16:creationId xmlns:a16="http://schemas.microsoft.com/office/drawing/2014/main" id="{5BBD975F-2C3C-A4DF-E5AE-45C23FDD183B}"/>
                </a:ext>
              </a:extLst>
            </p:cNvPr>
            <p:cNvGrpSpPr/>
            <p:nvPr/>
          </p:nvGrpSpPr>
          <p:grpSpPr>
            <a:xfrm>
              <a:off x="191344" y="6347920"/>
              <a:ext cx="3456232" cy="380480"/>
              <a:chOff x="191344" y="6347920"/>
              <a:chExt cx="3456232" cy="380480"/>
            </a:xfrm>
          </p:grpSpPr>
          <p:sp>
            <p:nvSpPr>
              <p:cNvPr id="13" name="TextBox 12">
                <a:extLst>
                  <a:ext uri="{FF2B5EF4-FFF2-40B4-BE49-F238E27FC236}">
                    <a16:creationId xmlns:a16="http://schemas.microsoft.com/office/drawing/2014/main" id="{515C5261-ACA8-B89B-E6F3-F9E3DED15A01}"/>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4" name="TextBox 13">
                <a:extLst>
                  <a:ext uri="{FF2B5EF4-FFF2-40B4-BE49-F238E27FC236}">
                    <a16:creationId xmlns:a16="http://schemas.microsoft.com/office/drawing/2014/main" id="{1E0D8B55-1ABE-2226-992D-9B96FEEED9CB}"/>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2" name="Picture 11" descr="Logo&#10;&#10;Description automatically generated">
              <a:extLst>
                <a:ext uri="{FF2B5EF4-FFF2-40B4-BE49-F238E27FC236}">
                  <a16:creationId xmlns:a16="http://schemas.microsoft.com/office/drawing/2014/main" id="{A219FFEF-72F2-0743-B16B-EAE795BCB73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Tree>
    <p:extLst>
      <p:ext uri="{BB962C8B-B14F-4D97-AF65-F5344CB8AC3E}">
        <p14:creationId xmlns:p14="http://schemas.microsoft.com/office/powerpoint/2010/main" val="425151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5E759-BD38-7806-8AEA-E36D38B4F9CF}"/>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E018524-EAC9-D761-122B-C46646DD27FB}"/>
              </a:ext>
            </a:extLst>
          </p:cNvPr>
          <p:cNvSpPr/>
          <p:nvPr/>
        </p:nvSpPr>
        <p:spPr>
          <a:xfrm>
            <a:off x="481931" y="802752"/>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Söhne"/>
                <a:ea typeface="+mn-ea"/>
                <a:cs typeface="+mn-cs"/>
              </a:rPr>
              <a:t>Patagonia</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D495908D-87E1-E9FD-75ED-F75EB25B94FF}"/>
              </a:ext>
            </a:extLst>
          </p:cNvPr>
          <p:cNvGrpSpPr/>
          <p:nvPr/>
        </p:nvGrpSpPr>
        <p:grpSpPr>
          <a:xfrm>
            <a:off x="0" y="6239434"/>
            <a:ext cx="12192000" cy="618565"/>
            <a:chOff x="0" y="6239434"/>
            <a:chExt cx="12192000" cy="618565"/>
          </a:xfrm>
        </p:grpSpPr>
        <p:grpSp>
          <p:nvGrpSpPr>
            <p:cNvPr id="5" name="Group 4">
              <a:extLst>
                <a:ext uri="{FF2B5EF4-FFF2-40B4-BE49-F238E27FC236}">
                  <a16:creationId xmlns:a16="http://schemas.microsoft.com/office/drawing/2014/main" id="{95DB5E7E-1B38-EE30-CA5E-96ECC025F7CC}"/>
                </a:ext>
              </a:extLst>
            </p:cNvPr>
            <p:cNvGrpSpPr/>
            <p:nvPr/>
          </p:nvGrpSpPr>
          <p:grpSpPr>
            <a:xfrm>
              <a:off x="0" y="6239434"/>
              <a:ext cx="12192000" cy="618565"/>
              <a:chOff x="336332" y="0"/>
              <a:chExt cx="11855668" cy="6858000"/>
            </a:xfrm>
          </p:grpSpPr>
          <p:sp>
            <p:nvSpPr>
              <p:cNvPr id="16" name="Rectangle 15">
                <a:extLst>
                  <a:ext uri="{FF2B5EF4-FFF2-40B4-BE49-F238E27FC236}">
                    <a16:creationId xmlns:a16="http://schemas.microsoft.com/office/drawing/2014/main" id="{427F4AFF-C8E7-44CF-3A1C-016B7F86CA56}"/>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9A92FC8B-FE8E-0CF2-B5AA-A0F4A58FD813}"/>
                  </a:ext>
                </a:extLst>
              </p:cNvPr>
              <p:cNvGrpSpPr/>
              <p:nvPr/>
            </p:nvGrpSpPr>
            <p:grpSpPr>
              <a:xfrm>
                <a:off x="5073505" y="0"/>
                <a:ext cx="7118495" cy="6858000"/>
                <a:chOff x="5073505" y="0"/>
                <a:chExt cx="7118495" cy="6858000"/>
              </a:xfrm>
            </p:grpSpPr>
            <p:sp>
              <p:nvSpPr>
                <p:cNvPr id="18" name="Parallelogram 17">
                  <a:extLst>
                    <a:ext uri="{FF2B5EF4-FFF2-40B4-BE49-F238E27FC236}">
                      <a16:creationId xmlns:a16="http://schemas.microsoft.com/office/drawing/2014/main" id="{12FB416E-9FD7-677F-E3DA-868E5B85A74F}"/>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9B1A271-98B5-3A60-8E86-206484580573}"/>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1" name="Group 10">
              <a:extLst>
                <a:ext uri="{FF2B5EF4-FFF2-40B4-BE49-F238E27FC236}">
                  <a16:creationId xmlns:a16="http://schemas.microsoft.com/office/drawing/2014/main" id="{975C54E7-4239-6B61-65AE-DE389B4C6E69}"/>
                </a:ext>
              </a:extLst>
            </p:cNvPr>
            <p:cNvGrpSpPr/>
            <p:nvPr/>
          </p:nvGrpSpPr>
          <p:grpSpPr>
            <a:xfrm>
              <a:off x="191344" y="6347920"/>
              <a:ext cx="3456232" cy="380480"/>
              <a:chOff x="191344" y="6347920"/>
              <a:chExt cx="3456232" cy="380480"/>
            </a:xfrm>
          </p:grpSpPr>
          <p:sp>
            <p:nvSpPr>
              <p:cNvPr id="13" name="TextBox 12">
                <a:extLst>
                  <a:ext uri="{FF2B5EF4-FFF2-40B4-BE49-F238E27FC236}">
                    <a16:creationId xmlns:a16="http://schemas.microsoft.com/office/drawing/2014/main" id="{E6A72882-CD42-0427-5944-337A98DC5FF1}"/>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4" name="TextBox 13">
                <a:extLst>
                  <a:ext uri="{FF2B5EF4-FFF2-40B4-BE49-F238E27FC236}">
                    <a16:creationId xmlns:a16="http://schemas.microsoft.com/office/drawing/2014/main" id="{7DEC27FA-E389-E622-E585-BBBF0C873354}"/>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2" name="Picture 11" descr="Logo&#10;&#10;Description automatically generated">
              <a:extLst>
                <a:ext uri="{FF2B5EF4-FFF2-40B4-BE49-F238E27FC236}">
                  <a16:creationId xmlns:a16="http://schemas.microsoft.com/office/drawing/2014/main" id="{84369646-23D4-CC4F-D9DC-89D7FADAC3E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4" name="TextBox 3">
            <a:extLst>
              <a:ext uri="{FF2B5EF4-FFF2-40B4-BE49-F238E27FC236}">
                <a16:creationId xmlns:a16="http://schemas.microsoft.com/office/drawing/2014/main" id="{40D794B5-AC06-7B52-F057-671D91E2C95D}"/>
              </a:ext>
            </a:extLst>
          </p:cNvPr>
          <p:cNvSpPr txBox="1"/>
          <p:nvPr/>
        </p:nvSpPr>
        <p:spPr>
          <a:xfrm>
            <a:off x="1487488" y="2162372"/>
            <a:ext cx="9854582" cy="317009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Assess two likely effects on a company such as Patagonia of operating in a highly competitive clothing market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(8 marks)</a:t>
            </a:r>
            <a:endParaRPr kumimoji="0" lang="en-GB" sz="4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p:txBody>
      </p:sp>
    </p:spTree>
    <p:extLst>
      <p:ext uri="{BB962C8B-B14F-4D97-AF65-F5344CB8AC3E}">
        <p14:creationId xmlns:p14="http://schemas.microsoft.com/office/powerpoint/2010/main" val="3035117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532115" y="33033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solidFill>
                <a:effectLst/>
                <a:uLnTx/>
                <a:uFillTx/>
                <a:latin typeface="Söhne"/>
                <a:ea typeface="+mn-ea"/>
                <a:cs typeface="+mn-cs"/>
              </a:rPr>
              <a:t>Patagonia</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05FDC10E-987E-EE6E-81B4-D542C7A60382}"/>
              </a:ext>
            </a:extLst>
          </p:cNvPr>
          <p:cNvGrpSpPr/>
          <p:nvPr/>
        </p:nvGrpSpPr>
        <p:grpSpPr>
          <a:xfrm>
            <a:off x="0" y="6239434"/>
            <a:ext cx="12192000" cy="618565"/>
            <a:chOff x="0" y="6239434"/>
            <a:chExt cx="12192000" cy="618565"/>
          </a:xfrm>
        </p:grpSpPr>
        <p:grpSp>
          <p:nvGrpSpPr>
            <p:cNvPr id="5" name="Group 4">
              <a:extLst>
                <a:ext uri="{FF2B5EF4-FFF2-40B4-BE49-F238E27FC236}">
                  <a16:creationId xmlns:a16="http://schemas.microsoft.com/office/drawing/2014/main" id="{0DBB6229-AE6E-3406-89F7-DDBE3D4E681B}"/>
                </a:ext>
              </a:extLst>
            </p:cNvPr>
            <p:cNvGrpSpPr/>
            <p:nvPr/>
          </p:nvGrpSpPr>
          <p:grpSpPr>
            <a:xfrm>
              <a:off x="0" y="6239434"/>
              <a:ext cx="12192000" cy="618565"/>
              <a:chOff x="336332" y="0"/>
              <a:chExt cx="11855668" cy="6858000"/>
            </a:xfrm>
          </p:grpSpPr>
          <p:sp>
            <p:nvSpPr>
              <p:cNvPr id="16" name="Rectangle 15">
                <a:extLst>
                  <a:ext uri="{FF2B5EF4-FFF2-40B4-BE49-F238E27FC236}">
                    <a16:creationId xmlns:a16="http://schemas.microsoft.com/office/drawing/2014/main" id="{4FF03EC4-F077-BFE4-6C7B-2F4C4B225DD9}"/>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BDD70098-FB43-5F42-9014-1FFCD07EF465}"/>
                  </a:ext>
                </a:extLst>
              </p:cNvPr>
              <p:cNvGrpSpPr/>
              <p:nvPr/>
            </p:nvGrpSpPr>
            <p:grpSpPr>
              <a:xfrm>
                <a:off x="5073505" y="0"/>
                <a:ext cx="7118495" cy="6858000"/>
                <a:chOff x="5073505" y="0"/>
                <a:chExt cx="7118495" cy="6858000"/>
              </a:xfrm>
            </p:grpSpPr>
            <p:sp>
              <p:nvSpPr>
                <p:cNvPr id="18" name="Parallelogram 17">
                  <a:extLst>
                    <a:ext uri="{FF2B5EF4-FFF2-40B4-BE49-F238E27FC236}">
                      <a16:creationId xmlns:a16="http://schemas.microsoft.com/office/drawing/2014/main" id="{EF7CDE6B-227C-08AE-7F96-255F53532EA5}"/>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956F97E-9E23-0039-24D1-6B59B8D076DD}"/>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1" name="Group 10">
              <a:extLst>
                <a:ext uri="{FF2B5EF4-FFF2-40B4-BE49-F238E27FC236}">
                  <a16:creationId xmlns:a16="http://schemas.microsoft.com/office/drawing/2014/main" id="{5BBD975F-2C3C-A4DF-E5AE-45C23FDD183B}"/>
                </a:ext>
              </a:extLst>
            </p:cNvPr>
            <p:cNvGrpSpPr/>
            <p:nvPr/>
          </p:nvGrpSpPr>
          <p:grpSpPr>
            <a:xfrm>
              <a:off x="191344" y="6347920"/>
              <a:ext cx="3456232" cy="380480"/>
              <a:chOff x="191344" y="6347920"/>
              <a:chExt cx="3456232" cy="380480"/>
            </a:xfrm>
          </p:grpSpPr>
          <p:sp>
            <p:nvSpPr>
              <p:cNvPr id="13" name="TextBox 12">
                <a:extLst>
                  <a:ext uri="{FF2B5EF4-FFF2-40B4-BE49-F238E27FC236}">
                    <a16:creationId xmlns:a16="http://schemas.microsoft.com/office/drawing/2014/main" id="{515C5261-ACA8-B89B-E6F3-F9E3DED15A01}"/>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4" name="TextBox 13">
                <a:extLst>
                  <a:ext uri="{FF2B5EF4-FFF2-40B4-BE49-F238E27FC236}">
                    <a16:creationId xmlns:a16="http://schemas.microsoft.com/office/drawing/2014/main" id="{1E0D8B55-1ABE-2226-992D-9B96FEEED9CB}"/>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2" name="Picture 11" descr="Logo&#10;&#10;Description automatically generated">
              <a:extLst>
                <a:ext uri="{FF2B5EF4-FFF2-40B4-BE49-F238E27FC236}">
                  <a16:creationId xmlns:a16="http://schemas.microsoft.com/office/drawing/2014/main" id="{A219FFEF-72F2-0743-B16B-EAE795BCB73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graphicFrame>
        <p:nvGraphicFramePr>
          <p:cNvPr id="3" name="Table 3">
            <a:extLst>
              <a:ext uri="{FF2B5EF4-FFF2-40B4-BE49-F238E27FC236}">
                <a16:creationId xmlns:a16="http://schemas.microsoft.com/office/drawing/2014/main" id="{A31409F2-4394-E22A-6DB7-C99C28E0CA5D}"/>
              </a:ext>
            </a:extLst>
          </p:cNvPr>
          <p:cNvGraphicFramePr>
            <a:graphicFrameLocks noGrp="1"/>
          </p:cNvGraphicFramePr>
          <p:nvPr/>
        </p:nvGraphicFramePr>
        <p:xfrm>
          <a:off x="509098" y="1046480"/>
          <a:ext cx="11182048" cy="5039360"/>
        </p:xfrm>
        <a:graphic>
          <a:graphicData uri="http://schemas.openxmlformats.org/drawingml/2006/table">
            <a:tbl>
              <a:tblPr firstRow="1" bandRow="1">
                <a:tableStyleId>{5940675A-B579-460E-94D1-54222C63F5DA}</a:tableStyleId>
              </a:tblPr>
              <a:tblGrid>
                <a:gridCol w="5591024">
                  <a:extLst>
                    <a:ext uri="{9D8B030D-6E8A-4147-A177-3AD203B41FA5}">
                      <a16:colId xmlns:a16="http://schemas.microsoft.com/office/drawing/2014/main" val="2685780124"/>
                    </a:ext>
                  </a:extLst>
                </a:gridCol>
                <a:gridCol w="5591024">
                  <a:extLst>
                    <a:ext uri="{9D8B030D-6E8A-4147-A177-3AD203B41FA5}">
                      <a16:colId xmlns:a16="http://schemas.microsoft.com/office/drawing/2014/main" val="603453889"/>
                    </a:ext>
                  </a:extLst>
                </a:gridCol>
              </a:tblGrid>
              <a:tr h="370840">
                <a:tc>
                  <a:txBody>
                    <a:bodyPr/>
                    <a:lstStyle/>
                    <a:p>
                      <a:r>
                        <a:rPr lang="en-GB" b="1" dirty="0"/>
                        <a:t>Argument 1</a:t>
                      </a:r>
                    </a:p>
                  </a:txBody>
                  <a:tcPr/>
                </a:tc>
                <a:tc>
                  <a:txBody>
                    <a:bodyPr/>
                    <a:lstStyle/>
                    <a:p>
                      <a:r>
                        <a:rPr lang="en-GB" b="1" dirty="0"/>
                        <a:t>Argument 2</a:t>
                      </a:r>
                    </a:p>
                  </a:txBody>
                  <a:tcPr/>
                </a:tc>
                <a:extLst>
                  <a:ext uri="{0D108BD9-81ED-4DB2-BD59-A6C34878D82A}">
                    <a16:rowId xmlns:a16="http://schemas.microsoft.com/office/drawing/2014/main" val="3184168647"/>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b="1" dirty="0"/>
                    </a:p>
                  </a:txBody>
                  <a:tcPr/>
                </a:tc>
                <a:tc>
                  <a:txBody>
                    <a:bodyPr/>
                    <a:lstStyle/>
                    <a:p>
                      <a:endParaRPr lang="en-GB" dirty="0"/>
                    </a:p>
                  </a:txBody>
                  <a:tcPr/>
                </a:tc>
                <a:extLst>
                  <a:ext uri="{0D108BD9-81ED-4DB2-BD59-A6C34878D82A}">
                    <a16:rowId xmlns:a16="http://schemas.microsoft.com/office/drawing/2014/main" val="1023987430"/>
                  </a:ext>
                </a:extLst>
              </a:tr>
              <a:tr h="370840">
                <a:tc>
                  <a:txBody>
                    <a:bodyPr/>
                    <a:lstStyle/>
                    <a:p>
                      <a:r>
                        <a:rPr lang="en-GB" b="1" dirty="0"/>
                        <a:t>However</a:t>
                      </a:r>
                    </a:p>
                  </a:txBody>
                  <a:tcPr/>
                </a:tc>
                <a:tc>
                  <a:txBody>
                    <a:bodyPr/>
                    <a:lstStyle/>
                    <a:p>
                      <a:r>
                        <a:rPr lang="en-GB" b="1" dirty="0"/>
                        <a:t>However</a:t>
                      </a:r>
                    </a:p>
                  </a:txBody>
                  <a:tcPr/>
                </a:tc>
                <a:extLst>
                  <a:ext uri="{0D108BD9-81ED-4DB2-BD59-A6C34878D82A}">
                    <a16:rowId xmlns:a16="http://schemas.microsoft.com/office/drawing/2014/main" val="1599567605"/>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4265741987"/>
                  </a:ext>
                </a:extLst>
              </a:tr>
            </a:tbl>
          </a:graphicData>
        </a:graphic>
      </p:graphicFrame>
      <p:sp>
        <p:nvSpPr>
          <p:cNvPr id="6" name="TextBox 5">
            <a:extLst>
              <a:ext uri="{FF2B5EF4-FFF2-40B4-BE49-F238E27FC236}">
                <a16:creationId xmlns:a16="http://schemas.microsoft.com/office/drawing/2014/main" id="{0A99B200-43B9-3074-B0A5-13DAEB72717A}"/>
              </a:ext>
            </a:extLst>
          </p:cNvPr>
          <p:cNvSpPr txBox="1"/>
          <p:nvPr/>
        </p:nvSpPr>
        <p:spPr>
          <a:xfrm>
            <a:off x="1199456" y="1665045"/>
            <a:ext cx="1080120" cy="53981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4" name="TextBox 3">
            <a:extLst>
              <a:ext uri="{FF2B5EF4-FFF2-40B4-BE49-F238E27FC236}">
                <a16:creationId xmlns:a16="http://schemas.microsoft.com/office/drawing/2014/main" id="{0DF644AA-C4D6-BEED-1A34-B0A50462093C}"/>
              </a:ext>
            </a:extLst>
          </p:cNvPr>
          <p:cNvSpPr txBox="1"/>
          <p:nvPr/>
        </p:nvSpPr>
        <p:spPr>
          <a:xfrm>
            <a:off x="559805" y="1539950"/>
            <a:ext cx="5510887" cy="203132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Patagonia may need to lower their prices, such as the price of their coats as customers may become more price sensitive given the fact that they can buy outdoor clothing from lots of other outdoor clothing companies, such as North Face. This could result in lower sales revenue</a:t>
            </a:r>
          </a:p>
        </p:txBody>
      </p:sp>
      <p:sp>
        <p:nvSpPr>
          <p:cNvPr id="7" name="TextBox 6">
            <a:extLst>
              <a:ext uri="{FF2B5EF4-FFF2-40B4-BE49-F238E27FC236}">
                <a16:creationId xmlns:a16="http://schemas.microsoft.com/office/drawing/2014/main" id="{762BC64E-A967-EA20-E29A-305433FFEF58}"/>
              </a:ext>
            </a:extLst>
          </p:cNvPr>
          <p:cNvSpPr txBox="1"/>
          <p:nvPr/>
        </p:nvSpPr>
        <p:spPr>
          <a:xfrm>
            <a:off x="509098" y="4110525"/>
            <a:ext cx="5561594" cy="203132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Patagonia has a strong brand name, and customers are prepared to pay a premium price. Subsequently, they may be able to maintain their current prices as their clothing may be differentiated when compared to the outdoor clothing from rivals such as Cotopaxi</a:t>
            </a:r>
          </a:p>
        </p:txBody>
      </p:sp>
      <p:sp>
        <p:nvSpPr>
          <p:cNvPr id="21" name="TextBox 20">
            <a:extLst>
              <a:ext uri="{FF2B5EF4-FFF2-40B4-BE49-F238E27FC236}">
                <a16:creationId xmlns:a16="http://schemas.microsoft.com/office/drawing/2014/main" id="{B4B48385-047F-9376-EED9-2B3912BBB840}"/>
              </a:ext>
            </a:extLst>
          </p:cNvPr>
          <p:cNvSpPr txBox="1"/>
          <p:nvPr/>
        </p:nvSpPr>
        <p:spPr>
          <a:xfrm>
            <a:off x="6121308" y="1539950"/>
            <a:ext cx="5375292" cy="203132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Due to greater choice in the outdoor clothing market, customers may choose to buy clothing from Patagonia's competitors, such as Canada Goose and Cotopaxi. This could result in fewer customers shopping at Patagonia, which again may impact sales revenue</a:t>
            </a:r>
          </a:p>
        </p:txBody>
      </p:sp>
      <p:sp>
        <p:nvSpPr>
          <p:cNvPr id="22" name="TextBox 21">
            <a:extLst>
              <a:ext uri="{FF2B5EF4-FFF2-40B4-BE49-F238E27FC236}">
                <a16:creationId xmlns:a16="http://schemas.microsoft.com/office/drawing/2014/main" id="{AD06E7A7-A082-1A4C-B5B6-A84FD2FF00CF}"/>
              </a:ext>
            </a:extLst>
          </p:cNvPr>
          <p:cNvSpPr txBox="1"/>
          <p:nvPr/>
        </p:nvSpPr>
        <p:spPr>
          <a:xfrm>
            <a:off x="6103826" y="4152153"/>
            <a:ext cx="5184576" cy="17081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they have a very loyal customer base due to their niche products, high-quality fabrics and </a:t>
            </a:r>
            <a:r>
              <a:rPr kumimoji="0" lang="en-GB" sz="2100" b="0" i="0" u="none" strike="noStrike" kern="1200" cap="none" spc="0" normalizeH="0" baseline="0" noProof="0">
                <a:ln>
                  <a:noFill/>
                </a:ln>
                <a:solidFill>
                  <a:prstClr val="black"/>
                </a:solidFill>
                <a:effectLst/>
                <a:uLnTx/>
                <a:uFillTx/>
                <a:latin typeface="Calibri" panose="020F0502020204030204"/>
                <a:ea typeface="ＭＳ Ｐゴシック" charset="0"/>
                <a:cs typeface="Arial" charset="0"/>
              </a:rPr>
              <a:t>environmental reputation. </a:t>
            </a:r>
            <a:r>
              <a:rPr kumimoji="0" lang="en-GB" sz="21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Therefore, customers may remain loyal to Patagonia despite increasing competition </a:t>
            </a:r>
          </a:p>
        </p:txBody>
      </p:sp>
    </p:spTree>
    <p:extLst>
      <p:ext uri="{BB962C8B-B14F-4D97-AF65-F5344CB8AC3E}">
        <p14:creationId xmlns:p14="http://schemas.microsoft.com/office/powerpoint/2010/main" val="398899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974F3724-0527-D3FC-03C9-156C00658583}"/>
              </a:ext>
            </a:extLst>
          </p:cNvPr>
          <p:cNvSpPr txBox="1"/>
          <p:nvPr/>
        </p:nvSpPr>
        <p:spPr>
          <a:xfrm>
            <a:off x="6700793" y="2520053"/>
            <a:ext cx="914400" cy="9144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33" name="TextBox 32">
            <a:extLst>
              <a:ext uri="{FF2B5EF4-FFF2-40B4-BE49-F238E27FC236}">
                <a16:creationId xmlns:a16="http://schemas.microsoft.com/office/drawing/2014/main" id="{34C698EC-4054-BB4F-2049-D4AA7B46A60D}"/>
              </a:ext>
            </a:extLst>
          </p:cNvPr>
          <p:cNvSpPr txBox="1">
            <a:spLocks noGrp="1" noRot="1" noMove="1" noResize="1" noEditPoints="1" noAdjustHandles="1" noChangeArrowheads="1" noChangeShapeType="1"/>
          </p:cNvSpPr>
          <p:nvPr/>
        </p:nvSpPr>
        <p:spPr>
          <a:xfrm>
            <a:off x="915974" y="1919210"/>
            <a:ext cx="18473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p:txBody>
      </p:sp>
      <p:pic>
        <p:nvPicPr>
          <p:cNvPr id="3" name="Picture 2" descr="A black and white silhouette of a knight on a horse&#10;&#10;Description automatically generated">
            <a:extLst>
              <a:ext uri="{FF2B5EF4-FFF2-40B4-BE49-F238E27FC236}">
                <a16:creationId xmlns:a16="http://schemas.microsoft.com/office/drawing/2014/main" id="{81EC0205-2BD2-F005-53DC-526D248E5FD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7368" y="686975"/>
            <a:ext cx="1412776" cy="1412776"/>
          </a:xfrm>
          <a:prstGeom prst="rect">
            <a:avLst/>
          </a:prstGeom>
        </p:spPr>
      </p:pic>
      <p:pic>
        <p:nvPicPr>
          <p:cNvPr id="5" name="Picture 4" descr="A black symbol with three circles&#10;&#10;Description automatically generated with medium confidence">
            <a:extLst>
              <a:ext uri="{FF2B5EF4-FFF2-40B4-BE49-F238E27FC236}">
                <a16:creationId xmlns:a16="http://schemas.microsoft.com/office/drawing/2014/main" id="{56678803-B57A-2732-8E56-06F9FCFB273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42726" y="757004"/>
            <a:ext cx="1433032" cy="1151117"/>
          </a:xfrm>
          <a:prstGeom prst="rect">
            <a:avLst/>
          </a:prstGeom>
        </p:spPr>
      </p:pic>
      <p:pic>
        <p:nvPicPr>
          <p:cNvPr id="9" name="Picture 8" descr="A black logo with a white background&#10;&#10;Description automatically generated">
            <a:extLst>
              <a:ext uri="{FF2B5EF4-FFF2-40B4-BE49-F238E27FC236}">
                <a16:creationId xmlns:a16="http://schemas.microsoft.com/office/drawing/2014/main" id="{C8594737-C981-677D-9B77-630416F08BA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66500" y="2693692"/>
            <a:ext cx="1627452" cy="1125390"/>
          </a:xfrm>
          <a:prstGeom prst="rect">
            <a:avLst/>
          </a:prstGeom>
        </p:spPr>
      </p:pic>
      <p:pic>
        <p:nvPicPr>
          <p:cNvPr id="13" name="Picture 12" descr="A red and white logo&#10;&#10;Description automatically generated">
            <a:extLst>
              <a:ext uri="{FF2B5EF4-FFF2-40B4-BE49-F238E27FC236}">
                <a16:creationId xmlns:a16="http://schemas.microsoft.com/office/drawing/2014/main" id="{5C7F0AF6-2C82-C4FD-989A-386CC32922F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284061" y="741212"/>
            <a:ext cx="2214761" cy="1226690"/>
          </a:xfrm>
          <a:prstGeom prst="rect">
            <a:avLst/>
          </a:prstGeom>
        </p:spPr>
      </p:pic>
      <p:pic>
        <p:nvPicPr>
          <p:cNvPr id="18" name="Picture 17" descr="A logo with a red and blue design&#10;&#10;Description automatically generated">
            <a:extLst>
              <a:ext uri="{FF2B5EF4-FFF2-40B4-BE49-F238E27FC236}">
                <a16:creationId xmlns:a16="http://schemas.microsoft.com/office/drawing/2014/main" id="{2C377A5B-9CE0-5265-0E47-1E7E7E82E87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07368" y="2494430"/>
            <a:ext cx="1412776" cy="1412776"/>
          </a:xfrm>
          <a:prstGeom prst="rect">
            <a:avLst/>
          </a:prstGeom>
        </p:spPr>
      </p:pic>
      <p:pic>
        <p:nvPicPr>
          <p:cNvPr id="20" name="Picture 19" descr="A black triangle with a logo&#10;&#10;Description automatically generated">
            <a:extLst>
              <a:ext uri="{FF2B5EF4-FFF2-40B4-BE49-F238E27FC236}">
                <a16:creationId xmlns:a16="http://schemas.microsoft.com/office/drawing/2014/main" id="{BD0B78B9-5306-01B9-EF30-4D0BC63DE97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59703" y="2534365"/>
            <a:ext cx="2052081" cy="1412776"/>
          </a:xfrm>
          <a:prstGeom prst="rect">
            <a:avLst/>
          </a:prstGeom>
        </p:spPr>
      </p:pic>
      <p:pic>
        <p:nvPicPr>
          <p:cNvPr id="22" name="Picture 21" descr="A person riding a horse&#10;&#10;Description automatically generated">
            <a:extLst>
              <a:ext uri="{FF2B5EF4-FFF2-40B4-BE49-F238E27FC236}">
                <a16:creationId xmlns:a16="http://schemas.microsoft.com/office/drawing/2014/main" id="{06E13C80-789A-484E-8DD9-29CFFC709CE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98761" y="4577490"/>
            <a:ext cx="817493" cy="1448914"/>
          </a:xfrm>
          <a:prstGeom prst="rect">
            <a:avLst/>
          </a:prstGeom>
        </p:spPr>
      </p:pic>
      <p:pic>
        <p:nvPicPr>
          <p:cNvPr id="24" name="Picture 23" descr="A black and white logo&#10;&#10;Description automatically generated">
            <a:extLst>
              <a:ext uri="{FF2B5EF4-FFF2-40B4-BE49-F238E27FC236}">
                <a16:creationId xmlns:a16="http://schemas.microsoft.com/office/drawing/2014/main" id="{6E63DC61-59C2-2C8F-DE9A-ACE387DB1E22}"/>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403470" y="4721541"/>
            <a:ext cx="1975944" cy="1448914"/>
          </a:xfrm>
          <a:prstGeom prst="rect">
            <a:avLst/>
          </a:prstGeom>
        </p:spPr>
      </p:pic>
      <p:pic>
        <p:nvPicPr>
          <p:cNvPr id="28" name="Picture 27" descr="A black and white star&#10;&#10;Description automatically generated">
            <a:extLst>
              <a:ext uri="{FF2B5EF4-FFF2-40B4-BE49-F238E27FC236}">
                <a16:creationId xmlns:a16="http://schemas.microsoft.com/office/drawing/2014/main" id="{2B9C0451-FC05-83E9-615D-0AA3C29F2E75}"/>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042726" y="4674142"/>
            <a:ext cx="1538819" cy="1448914"/>
          </a:xfrm>
          <a:prstGeom prst="rect">
            <a:avLst/>
          </a:prstGeom>
        </p:spPr>
      </p:pic>
      <p:sp>
        <p:nvSpPr>
          <p:cNvPr id="2" name="TextBox 1">
            <a:extLst>
              <a:ext uri="{FF2B5EF4-FFF2-40B4-BE49-F238E27FC236}">
                <a16:creationId xmlns:a16="http://schemas.microsoft.com/office/drawing/2014/main" id="{A2ADAE79-15AE-1B67-BC22-47F51BB93823}"/>
              </a:ext>
            </a:extLst>
          </p:cNvPr>
          <p:cNvSpPr txBox="1"/>
          <p:nvPr/>
        </p:nvSpPr>
        <p:spPr>
          <a:xfrm>
            <a:off x="479376" y="1908121"/>
            <a:ext cx="187220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Burberry</a:t>
            </a:r>
          </a:p>
        </p:txBody>
      </p:sp>
      <p:sp>
        <p:nvSpPr>
          <p:cNvPr id="4" name="TextBox 3">
            <a:extLst>
              <a:ext uri="{FF2B5EF4-FFF2-40B4-BE49-F238E27FC236}">
                <a16:creationId xmlns:a16="http://schemas.microsoft.com/office/drawing/2014/main" id="{5E092C27-C7E9-85E2-6984-CF142FBD2905}"/>
              </a:ext>
            </a:extLst>
          </p:cNvPr>
          <p:cNvSpPr txBox="1"/>
          <p:nvPr/>
        </p:nvSpPr>
        <p:spPr>
          <a:xfrm>
            <a:off x="5062789" y="1807364"/>
            <a:ext cx="187220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Chanel</a:t>
            </a:r>
          </a:p>
        </p:txBody>
      </p:sp>
      <p:sp>
        <p:nvSpPr>
          <p:cNvPr id="6" name="TextBox 5">
            <a:extLst>
              <a:ext uri="{FF2B5EF4-FFF2-40B4-BE49-F238E27FC236}">
                <a16:creationId xmlns:a16="http://schemas.microsoft.com/office/drawing/2014/main" id="{761AAD99-7731-D804-218B-D188D3B04BEE}"/>
              </a:ext>
            </a:extLst>
          </p:cNvPr>
          <p:cNvSpPr txBox="1"/>
          <p:nvPr/>
        </p:nvSpPr>
        <p:spPr>
          <a:xfrm>
            <a:off x="10056440" y="1769558"/>
            <a:ext cx="187220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Levi</a:t>
            </a:r>
          </a:p>
        </p:txBody>
      </p:sp>
      <p:sp>
        <p:nvSpPr>
          <p:cNvPr id="7" name="TextBox 6">
            <a:extLst>
              <a:ext uri="{FF2B5EF4-FFF2-40B4-BE49-F238E27FC236}">
                <a16:creationId xmlns:a16="http://schemas.microsoft.com/office/drawing/2014/main" id="{DD30C6A1-6BA9-C368-FAA0-6284BB972EAC}"/>
              </a:ext>
            </a:extLst>
          </p:cNvPr>
          <p:cNvSpPr txBox="1"/>
          <p:nvPr/>
        </p:nvSpPr>
        <p:spPr>
          <a:xfrm>
            <a:off x="479376" y="3957590"/>
            <a:ext cx="187220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err="1">
                <a:ln>
                  <a:noFill/>
                </a:ln>
                <a:solidFill>
                  <a:prstClr val="black"/>
                </a:solidFill>
                <a:effectLst/>
                <a:uLnTx/>
                <a:uFillTx/>
                <a:latin typeface="Calibri" panose="020F0502020204030204"/>
                <a:ea typeface="ＭＳ Ｐゴシック" charset="0"/>
                <a:cs typeface="Arial" charset="0"/>
              </a:rPr>
              <a:t>Moncler</a:t>
            </a:r>
            <a:endPar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p:txBody>
      </p:sp>
      <p:sp>
        <p:nvSpPr>
          <p:cNvPr id="8" name="TextBox 7">
            <a:extLst>
              <a:ext uri="{FF2B5EF4-FFF2-40B4-BE49-F238E27FC236}">
                <a16:creationId xmlns:a16="http://schemas.microsoft.com/office/drawing/2014/main" id="{49C7995C-1961-1815-0FD7-B5BF94ABB5AE}"/>
              </a:ext>
            </a:extLst>
          </p:cNvPr>
          <p:cNvSpPr txBox="1"/>
          <p:nvPr/>
        </p:nvSpPr>
        <p:spPr>
          <a:xfrm>
            <a:off x="5231904" y="4068361"/>
            <a:ext cx="187220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Prada</a:t>
            </a:r>
          </a:p>
        </p:txBody>
      </p:sp>
      <p:sp>
        <p:nvSpPr>
          <p:cNvPr id="10" name="TextBox 9">
            <a:extLst>
              <a:ext uri="{FF2B5EF4-FFF2-40B4-BE49-F238E27FC236}">
                <a16:creationId xmlns:a16="http://schemas.microsoft.com/office/drawing/2014/main" id="{B812E805-0F47-D228-B422-62F8B484C853}"/>
              </a:ext>
            </a:extLst>
          </p:cNvPr>
          <p:cNvSpPr txBox="1"/>
          <p:nvPr/>
        </p:nvSpPr>
        <p:spPr>
          <a:xfrm>
            <a:off x="9912424" y="4068361"/>
            <a:ext cx="187220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Gucci</a:t>
            </a:r>
          </a:p>
        </p:txBody>
      </p:sp>
      <p:sp>
        <p:nvSpPr>
          <p:cNvPr id="11" name="TextBox 10">
            <a:extLst>
              <a:ext uri="{FF2B5EF4-FFF2-40B4-BE49-F238E27FC236}">
                <a16:creationId xmlns:a16="http://schemas.microsoft.com/office/drawing/2014/main" id="{CE3E6F73-BF23-B2D3-2DC1-0B90B485AA30}"/>
              </a:ext>
            </a:extLst>
          </p:cNvPr>
          <p:cNvSpPr txBox="1"/>
          <p:nvPr/>
        </p:nvSpPr>
        <p:spPr>
          <a:xfrm>
            <a:off x="136188" y="6173440"/>
            <a:ext cx="270129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Ralph Lauren</a:t>
            </a:r>
          </a:p>
        </p:txBody>
      </p:sp>
      <p:sp>
        <p:nvSpPr>
          <p:cNvPr id="12" name="TextBox 11">
            <a:extLst>
              <a:ext uri="{FF2B5EF4-FFF2-40B4-BE49-F238E27FC236}">
                <a16:creationId xmlns:a16="http://schemas.microsoft.com/office/drawing/2014/main" id="{1B0E0F6B-0F84-583F-5B2E-F7B62F6FBDF1}"/>
              </a:ext>
            </a:extLst>
          </p:cNvPr>
          <p:cNvSpPr txBox="1"/>
          <p:nvPr/>
        </p:nvSpPr>
        <p:spPr>
          <a:xfrm>
            <a:off x="8760296" y="6170455"/>
            <a:ext cx="387158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Vivienne Westwood</a:t>
            </a:r>
          </a:p>
        </p:txBody>
      </p:sp>
      <p:sp>
        <p:nvSpPr>
          <p:cNvPr id="14" name="TextBox 13">
            <a:extLst>
              <a:ext uri="{FF2B5EF4-FFF2-40B4-BE49-F238E27FC236}">
                <a16:creationId xmlns:a16="http://schemas.microsoft.com/office/drawing/2014/main" id="{F6178C6B-5541-A9FC-0B84-C668017F53E9}"/>
              </a:ext>
            </a:extLst>
          </p:cNvPr>
          <p:cNvSpPr txBox="1"/>
          <p:nvPr/>
        </p:nvSpPr>
        <p:spPr>
          <a:xfrm>
            <a:off x="4913903" y="6173440"/>
            <a:ext cx="270129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Stone Island</a:t>
            </a:r>
          </a:p>
        </p:txBody>
      </p:sp>
    </p:spTree>
    <p:extLst>
      <p:ext uri="{BB962C8B-B14F-4D97-AF65-F5344CB8AC3E}">
        <p14:creationId xmlns:p14="http://schemas.microsoft.com/office/powerpoint/2010/main" val="170817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10" grpId="0"/>
      <p:bldP spid="11"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8512" y="846233"/>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Paper 3 Overview</a:t>
            </a:r>
          </a:p>
        </p:txBody>
      </p:sp>
      <p:grpSp>
        <p:nvGrpSpPr>
          <p:cNvPr id="2" name="Group 1">
            <a:extLst>
              <a:ext uri="{FF2B5EF4-FFF2-40B4-BE49-F238E27FC236}">
                <a16:creationId xmlns:a16="http://schemas.microsoft.com/office/drawing/2014/main" id="{3576F59D-D604-7477-DA5F-C78210426D25}"/>
              </a:ext>
            </a:extLst>
          </p:cNvPr>
          <p:cNvGrpSpPr/>
          <p:nvPr/>
        </p:nvGrpSpPr>
        <p:grpSpPr>
          <a:xfrm>
            <a:off x="0" y="6239434"/>
            <a:ext cx="12192000" cy="618565"/>
            <a:chOff x="0" y="6239434"/>
            <a:chExt cx="12192000" cy="618565"/>
          </a:xfrm>
        </p:grpSpPr>
        <p:grpSp>
          <p:nvGrpSpPr>
            <p:cNvPr id="3" name="Group 2">
              <a:extLst>
                <a:ext uri="{FF2B5EF4-FFF2-40B4-BE49-F238E27FC236}">
                  <a16:creationId xmlns:a16="http://schemas.microsoft.com/office/drawing/2014/main" id="{95B03E90-AEAF-6DCA-4C65-1E090060684E}"/>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6C3B7CE8-0BDE-34B6-8933-7975F57A70B7}"/>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407542F6-B1DF-2E16-C9B0-69AC24D154DB}"/>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3427FAC9-0B81-CDAC-156A-A90A724AD5C4}"/>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9F2779B-7EEB-A80D-07EC-958F1983CA34}"/>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3A65B0E1-2E6C-40DB-63E5-EDAC02E6EDC7}"/>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E3548388-5306-F47B-1084-701C988BA3BA}"/>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7522223B-4704-E1E1-5B83-87DB85DCB774}"/>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1771498F-15B5-B9CB-CC08-D7F0C17C679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6" name="TextBox 5">
            <a:extLst>
              <a:ext uri="{FF2B5EF4-FFF2-40B4-BE49-F238E27FC236}">
                <a16:creationId xmlns:a16="http://schemas.microsoft.com/office/drawing/2014/main" id="{91942411-9A21-3452-F4BE-8B01BF910DC5}"/>
              </a:ext>
            </a:extLst>
          </p:cNvPr>
          <p:cNvSpPr txBox="1"/>
          <p:nvPr/>
        </p:nvSpPr>
        <p:spPr>
          <a:xfrm>
            <a:off x="1703512" y="1916832"/>
            <a:ext cx="9145016" cy="378565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Paper 3 differs from Paper 1 and Paper 2 in that every question is evaluative and will assess all 4 themes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Paper 3 has a mark allocation of 100 and is worth 30% of the total A Level Business Qualification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Paper 3 consists of two sections with each section consisting of: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1 x 8 mark question / 1 x 10 mark question / 1 x 12 mark question / 1 x 20 mark question</a:t>
            </a:r>
          </a:p>
        </p:txBody>
      </p:sp>
    </p:spTree>
    <p:extLst>
      <p:ext uri="{BB962C8B-B14F-4D97-AF65-F5344CB8AC3E}">
        <p14:creationId xmlns:p14="http://schemas.microsoft.com/office/powerpoint/2010/main" val="2653468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1931" y="440442"/>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Paper 3 Overview</a:t>
            </a:r>
          </a:p>
        </p:txBody>
      </p:sp>
      <p:grpSp>
        <p:nvGrpSpPr>
          <p:cNvPr id="2" name="Group 1">
            <a:extLst>
              <a:ext uri="{FF2B5EF4-FFF2-40B4-BE49-F238E27FC236}">
                <a16:creationId xmlns:a16="http://schemas.microsoft.com/office/drawing/2014/main" id="{3576F59D-D604-7477-DA5F-C78210426D25}"/>
              </a:ext>
            </a:extLst>
          </p:cNvPr>
          <p:cNvGrpSpPr/>
          <p:nvPr/>
        </p:nvGrpSpPr>
        <p:grpSpPr>
          <a:xfrm>
            <a:off x="0" y="6239434"/>
            <a:ext cx="12192000" cy="618565"/>
            <a:chOff x="0" y="6239434"/>
            <a:chExt cx="12192000" cy="618565"/>
          </a:xfrm>
        </p:grpSpPr>
        <p:grpSp>
          <p:nvGrpSpPr>
            <p:cNvPr id="3" name="Group 2">
              <a:extLst>
                <a:ext uri="{FF2B5EF4-FFF2-40B4-BE49-F238E27FC236}">
                  <a16:creationId xmlns:a16="http://schemas.microsoft.com/office/drawing/2014/main" id="{95B03E90-AEAF-6DCA-4C65-1E090060684E}"/>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6C3B7CE8-0BDE-34B6-8933-7975F57A70B7}"/>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407542F6-B1DF-2E16-C9B0-69AC24D154DB}"/>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3427FAC9-0B81-CDAC-156A-A90A724AD5C4}"/>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9F2779B-7EEB-A80D-07EC-958F1983CA34}"/>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3A65B0E1-2E6C-40DB-63E5-EDAC02E6EDC7}"/>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E3548388-5306-F47B-1084-701C988BA3BA}"/>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7522223B-4704-E1E1-5B83-87DB85DCB774}"/>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1771498F-15B5-B9CB-CC08-D7F0C17C679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5" name="TextBox 4">
            <a:extLst>
              <a:ext uri="{FF2B5EF4-FFF2-40B4-BE49-F238E27FC236}">
                <a16:creationId xmlns:a16="http://schemas.microsoft.com/office/drawing/2014/main" id="{35DAA20F-1968-6770-76C7-2091F5921355}"/>
              </a:ext>
            </a:extLst>
          </p:cNvPr>
          <p:cNvSpPr txBox="1"/>
          <p:nvPr/>
        </p:nvSpPr>
        <p:spPr>
          <a:xfrm>
            <a:off x="1307468" y="1117469"/>
            <a:ext cx="10297144" cy="509370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For Paper 3, there is a pre-release context, and the questions are based on this context. This year, the context is the clothing retail and manufacturing industries and the businesses operating in this market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5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Forms of businesses in the UK clothing markets: independents and multinationals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Global clothing manufacturing locations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Impact of global clothing multinationals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Financial performance, planning and decisions in the UK clothing retail market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Business growth and UK clothing retailers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Entrepreneurs and UK clothing retailers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Distribution methods used by UK clothing retailers</a:t>
            </a:r>
          </a:p>
        </p:txBody>
      </p:sp>
    </p:spTree>
    <p:extLst>
      <p:ext uri="{BB962C8B-B14F-4D97-AF65-F5344CB8AC3E}">
        <p14:creationId xmlns:p14="http://schemas.microsoft.com/office/powerpoint/2010/main" val="108339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D6EF0-B71E-9104-7D17-276DA9E61F2E}"/>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9137C6E6-67EC-D797-A75A-938D7AD00CD7}"/>
              </a:ext>
            </a:extLst>
          </p:cNvPr>
          <p:cNvSpPr/>
          <p:nvPr/>
        </p:nvSpPr>
        <p:spPr>
          <a:xfrm>
            <a:off x="483666" y="708713"/>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A Topic Based Approach</a:t>
            </a:r>
          </a:p>
        </p:txBody>
      </p:sp>
      <p:grpSp>
        <p:nvGrpSpPr>
          <p:cNvPr id="2" name="Group 1">
            <a:extLst>
              <a:ext uri="{FF2B5EF4-FFF2-40B4-BE49-F238E27FC236}">
                <a16:creationId xmlns:a16="http://schemas.microsoft.com/office/drawing/2014/main" id="{85ED53D9-1995-E95C-6CF6-6D2C6FFA850D}"/>
              </a:ext>
            </a:extLst>
          </p:cNvPr>
          <p:cNvGrpSpPr/>
          <p:nvPr/>
        </p:nvGrpSpPr>
        <p:grpSpPr>
          <a:xfrm>
            <a:off x="0" y="6239434"/>
            <a:ext cx="12192000" cy="618565"/>
            <a:chOff x="0" y="6239434"/>
            <a:chExt cx="12192000" cy="618565"/>
          </a:xfrm>
        </p:grpSpPr>
        <p:grpSp>
          <p:nvGrpSpPr>
            <p:cNvPr id="5" name="Group 4">
              <a:extLst>
                <a:ext uri="{FF2B5EF4-FFF2-40B4-BE49-F238E27FC236}">
                  <a16:creationId xmlns:a16="http://schemas.microsoft.com/office/drawing/2014/main" id="{319F2B84-A47C-622C-FD57-2A9E0126AC84}"/>
                </a:ext>
              </a:extLst>
            </p:cNvPr>
            <p:cNvGrpSpPr/>
            <p:nvPr/>
          </p:nvGrpSpPr>
          <p:grpSpPr>
            <a:xfrm>
              <a:off x="0" y="6239434"/>
              <a:ext cx="12192000" cy="618565"/>
              <a:chOff x="336332" y="0"/>
              <a:chExt cx="11855668" cy="6858000"/>
            </a:xfrm>
          </p:grpSpPr>
          <p:sp>
            <p:nvSpPr>
              <p:cNvPr id="16" name="Rectangle 15">
                <a:extLst>
                  <a:ext uri="{FF2B5EF4-FFF2-40B4-BE49-F238E27FC236}">
                    <a16:creationId xmlns:a16="http://schemas.microsoft.com/office/drawing/2014/main" id="{7C8A6F44-5727-7FA5-E719-0A17B5DE39E2}"/>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DBA5DE6B-4C00-43C1-BF56-7AF83436D351}"/>
                  </a:ext>
                </a:extLst>
              </p:cNvPr>
              <p:cNvGrpSpPr/>
              <p:nvPr/>
            </p:nvGrpSpPr>
            <p:grpSpPr>
              <a:xfrm>
                <a:off x="5073505" y="0"/>
                <a:ext cx="7118495" cy="6858000"/>
                <a:chOff x="5073505" y="0"/>
                <a:chExt cx="7118495" cy="6858000"/>
              </a:xfrm>
            </p:grpSpPr>
            <p:sp>
              <p:nvSpPr>
                <p:cNvPr id="18" name="Parallelogram 17">
                  <a:extLst>
                    <a:ext uri="{FF2B5EF4-FFF2-40B4-BE49-F238E27FC236}">
                      <a16:creationId xmlns:a16="http://schemas.microsoft.com/office/drawing/2014/main" id="{16CDE8A3-8278-361B-C3BE-1C47BB51C0B9}"/>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9D7E8BB-A9BD-6D0E-3AEE-A7BCD1A88052}"/>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1" name="Group 10">
              <a:extLst>
                <a:ext uri="{FF2B5EF4-FFF2-40B4-BE49-F238E27FC236}">
                  <a16:creationId xmlns:a16="http://schemas.microsoft.com/office/drawing/2014/main" id="{1F60500C-ED64-C451-FD20-8F3EBEE617A2}"/>
                </a:ext>
              </a:extLst>
            </p:cNvPr>
            <p:cNvGrpSpPr/>
            <p:nvPr/>
          </p:nvGrpSpPr>
          <p:grpSpPr>
            <a:xfrm>
              <a:off x="191344" y="6347920"/>
              <a:ext cx="3456232" cy="380480"/>
              <a:chOff x="191344" y="6347920"/>
              <a:chExt cx="3456232" cy="380480"/>
            </a:xfrm>
          </p:grpSpPr>
          <p:sp>
            <p:nvSpPr>
              <p:cNvPr id="13" name="TextBox 12">
                <a:extLst>
                  <a:ext uri="{FF2B5EF4-FFF2-40B4-BE49-F238E27FC236}">
                    <a16:creationId xmlns:a16="http://schemas.microsoft.com/office/drawing/2014/main" id="{03C35A2C-A6E7-BE46-941E-2629FA88E3CB}"/>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4" name="TextBox 13">
                <a:extLst>
                  <a:ext uri="{FF2B5EF4-FFF2-40B4-BE49-F238E27FC236}">
                    <a16:creationId xmlns:a16="http://schemas.microsoft.com/office/drawing/2014/main" id="{2B9983B6-C8E3-5100-C51A-BCE82666025F}"/>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2" name="Picture 11" descr="Logo&#10;&#10;Description automatically generated">
              <a:extLst>
                <a:ext uri="{FF2B5EF4-FFF2-40B4-BE49-F238E27FC236}">
                  <a16:creationId xmlns:a16="http://schemas.microsoft.com/office/drawing/2014/main" id="{C2C55DE2-5D61-9B5F-2BD9-928D94D4C44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pic>
        <p:nvPicPr>
          <p:cNvPr id="3" name="Picture 2" descr="May be an image of blueprint, floor plan, ticket stub, map and text">
            <a:extLst>
              <a:ext uri="{FF2B5EF4-FFF2-40B4-BE49-F238E27FC236}">
                <a16:creationId xmlns:a16="http://schemas.microsoft.com/office/drawing/2014/main" id="{D5211E45-6AC6-F565-C1F2-D476C1D42F8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3666" y="1463413"/>
            <a:ext cx="9212734" cy="468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BF8661-DC09-939C-61CF-631621821BB2}"/>
              </a:ext>
            </a:extLst>
          </p:cNvPr>
          <p:cNvSpPr txBox="1"/>
          <p:nvPr/>
        </p:nvSpPr>
        <p:spPr>
          <a:xfrm>
            <a:off x="9831594" y="2060848"/>
            <a:ext cx="2664296" cy="209288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Jessie Ann (student) from Exmouth Community College</a:t>
            </a:r>
          </a:p>
        </p:txBody>
      </p:sp>
    </p:spTree>
    <p:extLst>
      <p:ext uri="{BB962C8B-B14F-4D97-AF65-F5344CB8AC3E}">
        <p14:creationId xmlns:p14="http://schemas.microsoft.com/office/powerpoint/2010/main" val="227013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1931" y="418480"/>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Examiner Feedback from Past Paper 3 Examiners Reports</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EE47B6D3-3E66-4C3C-1B4D-A2201A3C2007}"/>
              </a:ext>
            </a:extLst>
          </p:cNvPr>
          <p:cNvGrpSpPr/>
          <p:nvPr/>
        </p:nvGrpSpPr>
        <p:grpSpPr>
          <a:xfrm>
            <a:off x="0" y="6239434"/>
            <a:ext cx="12192000" cy="618565"/>
            <a:chOff x="0" y="6239434"/>
            <a:chExt cx="12192000" cy="618565"/>
          </a:xfrm>
        </p:grpSpPr>
        <p:grpSp>
          <p:nvGrpSpPr>
            <p:cNvPr id="17" name="Group 16">
              <a:extLst>
                <a:ext uri="{FF2B5EF4-FFF2-40B4-BE49-F238E27FC236}">
                  <a16:creationId xmlns:a16="http://schemas.microsoft.com/office/drawing/2014/main" id="{3BA5243E-918F-F9C0-0D0F-5583EC50F032}"/>
                </a:ext>
              </a:extLst>
            </p:cNvPr>
            <p:cNvGrpSpPr/>
            <p:nvPr/>
          </p:nvGrpSpPr>
          <p:grpSpPr>
            <a:xfrm>
              <a:off x="0" y="6239434"/>
              <a:ext cx="12192000" cy="618565"/>
              <a:chOff x="336332" y="0"/>
              <a:chExt cx="11855668" cy="6858000"/>
            </a:xfrm>
          </p:grpSpPr>
          <p:sp>
            <p:nvSpPr>
              <p:cNvPr id="24" name="Rectangle 23">
                <a:extLst>
                  <a:ext uri="{FF2B5EF4-FFF2-40B4-BE49-F238E27FC236}">
                    <a16:creationId xmlns:a16="http://schemas.microsoft.com/office/drawing/2014/main" id="{FCE41E02-8143-8790-2879-4066CFE3F69C}"/>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775B04FA-C2BB-3791-680C-EE37A2B84F31}"/>
                  </a:ext>
                </a:extLst>
              </p:cNvPr>
              <p:cNvGrpSpPr/>
              <p:nvPr/>
            </p:nvGrpSpPr>
            <p:grpSpPr>
              <a:xfrm>
                <a:off x="5073505" y="0"/>
                <a:ext cx="7118495" cy="6858000"/>
                <a:chOff x="5073505" y="0"/>
                <a:chExt cx="7118495" cy="6858000"/>
              </a:xfrm>
            </p:grpSpPr>
            <p:sp>
              <p:nvSpPr>
                <p:cNvPr id="26" name="Parallelogram 25">
                  <a:extLst>
                    <a:ext uri="{FF2B5EF4-FFF2-40B4-BE49-F238E27FC236}">
                      <a16:creationId xmlns:a16="http://schemas.microsoft.com/office/drawing/2014/main" id="{83B8E3A7-9434-F767-48C4-FA7F3AD01F5E}"/>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8E213E71-CCF4-381C-796E-D5A79A1FDF6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8" name="Group 17">
              <a:extLst>
                <a:ext uri="{FF2B5EF4-FFF2-40B4-BE49-F238E27FC236}">
                  <a16:creationId xmlns:a16="http://schemas.microsoft.com/office/drawing/2014/main" id="{7F095542-280C-8FF9-7E5D-443580764DB2}"/>
                </a:ext>
              </a:extLst>
            </p:cNvPr>
            <p:cNvGrpSpPr/>
            <p:nvPr/>
          </p:nvGrpSpPr>
          <p:grpSpPr>
            <a:xfrm>
              <a:off x="191344" y="6347920"/>
              <a:ext cx="3456232" cy="380480"/>
              <a:chOff x="191344" y="6347920"/>
              <a:chExt cx="3456232" cy="380480"/>
            </a:xfrm>
          </p:grpSpPr>
          <p:sp>
            <p:nvSpPr>
              <p:cNvPr id="22" name="TextBox 21">
                <a:extLst>
                  <a:ext uri="{FF2B5EF4-FFF2-40B4-BE49-F238E27FC236}">
                    <a16:creationId xmlns:a16="http://schemas.microsoft.com/office/drawing/2014/main" id="{633F9EA0-AAE7-BE2D-9498-154501BF3978}"/>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23" name="TextBox 22">
                <a:extLst>
                  <a:ext uri="{FF2B5EF4-FFF2-40B4-BE49-F238E27FC236}">
                    <a16:creationId xmlns:a16="http://schemas.microsoft.com/office/drawing/2014/main" id="{3E94DE00-75DE-19B4-688A-F827AE1857E7}"/>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21" name="Picture 20" descr="Logo&#10;&#10;Description automatically generated">
              <a:extLst>
                <a:ext uri="{FF2B5EF4-FFF2-40B4-BE49-F238E27FC236}">
                  <a16:creationId xmlns:a16="http://schemas.microsoft.com/office/drawing/2014/main" id="{507B5F8B-5A4A-0D3E-8D04-2FFA8AF12DD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29" name="TextBox 28">
            <a:extLst>
              <a:ext uri="{FF2B5EF4-FFF2-40B4-BE49-F238E27FC236}">
                <a16:creationId xmlns:a16="http://schemas.microsoft.com/office/drawing/2014/main" id="{06CCCD56-BBEF-212A-48C4-5464A842411D}"/>
              </a:ext>
            </a:extLst>
          </p:cNvPr>
          <p:cNvSpPr txBox="1"/>
          <p:nvPr/>
        </p:nvSpPr>
        <p:spPr>
          <a:xfrm>
            <a:off x="1847528" y="1168433"/>
            <a:ext cx="8233482" cy="5016758"/>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Some students were let down by their lack of knowledge and understanding as well as not being able to apply these topics to the context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In the 8 mark questions, some students failed to offer any balance and some students wrote conclusions which are not required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In the 10 and 12 mark questions, a number of students provided no balance and/or an appropriate evaluation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Conclusions and recommendations need to add something new and not just be a repeat of previous arguments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Students need to manage their time effectively and should not write overly long responses to the 8 mark questions at the expense of the 10, 12 and 20 mark questions </a:t>
            </a:r>
          </a:p>
        </p:txBody>
      </p:sp>
    </p:spTree>
    <p:extLst>
      <p:ext uri="{BB962C8B-B14F-4D97-AF65-F5344CB8AC3E}">
        <p14:creationId xmlns:p14="http://schemas.microsoft.com/office/powerpoint/2010/main" val="238007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02A99-09DB-E9D3-C711-206E5099CB36}"/>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1E0D8763-7D98-564E-707A-A3FBDA950D2B}"/>
              </a:ext>
            </a:extLst>
          </p:cNvPr>
          <p:cNvSpPr/>
          <p:nvPr/>
        </p:nvSpPr>
        <p:spPr>
          <a:xfrm>
            <a:off x="481931" y="718718"/>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Extract A and Extract B </a:t>
            </a:r>
          </a:p>
        </p:txBody>
      </p:sp>
      <p:grpSp>
        <p:nvGrpSpPr>
          <p:cNvPr id="3" name="Group 2">
            <a:extLst>
              <a:ext uri="{FF2B5EF4-FFF2-40B4-BE49-F238E27FC236}">
                <a16:creationId xmlns:a16="http://schemas.microsoft.com/office/drawing/2014/main" id="{E55B3990-1EF7-3EF8-18A7-BACF01727535}"/>
              </a:ext>
            </a:extLst>
          </p:cNvPr>
          <p:cNvGrpSpPr/>
          <p:nvPr/>
        </p:nvGrpSpPr>
        <p:grpSpPr>
          <a:xfrm>
            <a:off x="0" y="6239434"/>
            <a:ext cx="12192000" cy="618565"/>
            <a:chOff x="0" y="6239434"/>
            <a:chExt cx="12192000" cy="618565"/>
          </a:xfrm>
        </p:grpSpPr>
        <p:grpSp>
          <p:nvGrpSpPr>
            <p:cNvPr id="17" name="Group 16">
              <a:extLst>
                <a:ext uri="{FF2B5EF4-FFF2-40B4-BE49-F238E27FC236}">
                  <a16:creationId xmlns:a16="http://schemas.microsoft.com/office/drawing/2014/main" id="{41200B86-4FB0-9085-5641-FF17677B4E73}"/>
                </a:ext>
              </a:extLst>
            </p:cNvPr>
            <p:cNvGrpSpPr/>
            <p:nvPr/>
          </p:nvGrpSpPr>
          <p:grpSpPr>
            <a:xfrm>
              <a:off x="0" y="6239434"/>
              <a:ext cx="12192000" cy="618565"/>
              <a:chOff x="336332" y="0"/>
              <a:chExt cx="11855668" cy="6858000"/>
            </a:xfrm>
          </p:grpSpPr>
          <p:sp>
            <p:nvSpPr>
              <p:cNvPr id="24" name="Rectangle 23">
                <a:extLst>
                  <a:ext uri="{FF2B5EF4-FFF2-40B4-BE49-F238E27FC236}">
                    <a16:creationId xmlns:a16="http://schemas.microsoft.com/office/drawing/2014/main" id="{B24FD15B-0D29-7327-A3FE-892169084063}"/>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1B8B6C3E-9E6B-BD9C-0A37-7BD0B6B827BC}"/>
                  </a:ext>
                </a:extLst>
              </p:cNvPr>
              <p:cNvGrpSpPr/>
              <p:nvPr/>
            </p:nvGrpSpPr>
            <p:grpSpPr>
              <a:xfrm>
                <a:off x="5073505" y="0"/>
                <a:ext cx="7118495" cy="6858000"/>
                <a:chOff x="5073505" y="0"/>
                <a:chExt cx="7118495" cy="6858000"/>
              </a:xfrm>
            </p:grpSpPr>
            <p:sp>
              <p:nvSpPr>
                <p:cNvPr id="26" name="Parallelogram 25">
                  <a:extLst>
                    <a:ext uri="{FF2B5EF4-FFF2-40B4-BE49-F238E27FC236}">
                      <a16:creationId xmlns:a16="http://schemas.microsoft.com/office/drawing/2014/main" id="{9BFBCFA2-55E3-7C23-5338-6D85C7A1176E}"/>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20675F8-C638-76BC-52FC-A754BA3F22C3}"/>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8" name="Group 17">
              <a:extLst>
                <a:ext uri="{FF2B5EF4-FFF2-40B4-BE49-F238E27FC236}">
                  <a16:creationId xmlns:a16="http://schemas.microsoft.com/office/drawing/2014/main" id="{C73F1E28-C9F8-5413-95BC-79411A48B532}"/>
                </a:ext>
              </a:extLst>
            </p:cNvPr>
            <p:cNvGrpSpPr/>
            <p:nvPr/>
          </p:nvGrpSpPr>
          <p:grpSpPr>
            <a:xfrm>
              <a:off x="191344" y="6347920"/>
              <a:ext cx="3456232" cy="380480"/>
              <a:chOff x="191344" y="6347920"/>
              <a:chExt cx="3456232" cy="380480"/>
            </a:xfrm>
          </p:grpSpPr>
          <p:sp>
            <p:nvSpPr>
              <p:cNvPr id="22" name="TextBox 21">
                <a:extLst>
                  <a:ext uri="{FF2B5EF4-FFF2-40B4-BE49-F238E27FC236}">
                    <a16:creationId xmlns:a16="http://schemas.microsoft.com/office/drawing/2014/main" id="{5E0BD50B-2BCA-8E96-779A-DFFC89A4329E}"/>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23" name="TextBox 22">
                <a:extLst>
                  <a:ext uri="{FF2B5EF4-FFF2-40B4-BE49-F238E27FC236}">
                    <a16:creationId xmlns:a16="http://schemas.microsoft.com/office/drawing/2014/main" id="{7C435BD6-FA09-2EE2-4CA5-52DC581B3693}"/>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21" name="Picture 20" descr="Logo&#10;&#10;Description automatically generated">
              <a:extLst>
                <a:ext uri="{FF2B5EF4-FFF2-40B4-BE49-F238E27FC236}">
                  <a16:creationId xmlns:a16="http://schemas.microsoft.com/office/drawing/2014/main" id="{48D561A0-04DB-98BC-9943-3CDA7CDE7D7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pic>
        <p:nvPicPr>
          <p:cNvPr id="4" name="Picture 3">
            <a:extLst>
              <a:ext uri="{FF2B5EF4-FFF2-40B4-BE49-F238E27FC236}">
                <a16:creationId xmlns:a16="http://schemas.microsoft.com/office/drawing/2014/main" id="{92F01010-9A2F-A19A-D90F-D5337090C4FA}"/>
              </a:ext>
            </a:extLst>
          </p:cNvPr>
          <p:cNvPicPr>
            <a:picLocks noChangeAspect="1"/>
          </p:cNvPicPr>
          <p:nvPr/>
        </p:nvPicPr>
        <p:blipFill>
          <a:blip r:embed="rId3"/>
          <a:stretch>
            <a:fillRect/>
          </a:stretch>
        </p:blipFill>
        <p:spPr>
          <a:xfrm>
            <a:off x="623392" y="1700808"/>
            <a:ext cx="5010407" cy="3245017"/>
          </a:xfrm>
          <a:prstGeom prst="rect">
            <a:avLst/>
          </a:prstGeom>
        </p:spPr>
      </p:pic>
      <p:pic>
        <p:nvPicPr>
          <p:cNvPr id="7" name="Picture 6">
            <a:extLst>
              <a:ext uri="{FF2B5EF4-FFF2-40B4-BE49-F238E27FC236}">
                <a16:creationId xmlns:a16="http://schemas.microsoft.com/office/drawing/2014/main" id="{F36E0E9C-2246-5DE8-9795-8465A67EC144}"/>
              </a:ext>
            </a:extLst>
          </p:cNvPr>
          <p:cNvPicPr>
            <a:picLocks noChangeAspect="1"/>
          </p:cNvPicPr>
          <p:nvPr/>
        </p:nvPicPr>
        <p:blipFill>
          <a:blip r:embed="rId4"/>
          <a:stretch>
            <a:fillRect/>
          </a:stretch>
        </p:blipFill>
        <p:spPr>
          <a:xfrm>
            <a:off x="6456040" y="1713508"/>
            <a:ext cx="4946904" cy="3219615"/>
          </a:xfrm>
          <a:prstGeom prst="rect">
            <a:avLst/>
          </a:prstGeom>
        </p:spPr>
      </p:pic>
    </p:spTree>
    <p:extLst>
      <p:ext uri="{BB962C8B-B14F-4D97-AF65-F5344CB8AC3E}">
        <p14:creationId xmlns:p14="http://schemas.microsoft.com/office/powerpoint/2010/main" val="1446187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A0DE4-6244-FD82-8DFA-EEED1BABA5BB}"/>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B0C5473B-9938-1981-41A6-E6FA57A83B30}"/>
              </a:ext>
            </a:extLst>
          </p:cNvPr>
          <p:cNvSpPr/>
          <p:nvPr/>
        </p:nvSpPr>
        <p:spPr>
          <a:xfrm>
            <a:off x="481931" y="269582"/>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Extract C and Extract D </a:t>
            </a:r>
          </a:p>
        </p:txBody>
      </p:sp>
      <p:grpSp>
        <p:nvGrpSpPr>
          <p:cNvPr id="3" name="Group 2">
            <a:extLst>
              <a:ext uri="{FF2B5EF4-FFF2-40B4-BE49-F238E27FC236}">
                <a16:creationId xmlns:a16="http://schemas.microsoft.com/office/drawing/2014/main" id="{3B460D60-D15E-B15D-E7DF-9879D29B191E}"/>
              </a:ext>
            </a:extLst>
          </p:cNvPr>
          <p:cNvGrpSpPr/>
          <p:nvPr/>
        </p:nvGrpSpPr>
        <p:grpSpPr>
          <a:xfrm>
            <a:off x="0" y="6239434"/>
            <a:ext cx="12192000" cy="618565"/>
            <a:chOff x="0" y="6239434"/>
            <a:chExt cx="12192000" cy="618565"/>
          </a:xfrm>
        </p:grpSpPr>
        <p:grpSp>
          <p:nvGrpSpPr>
            <p:cNvPr id="17" name="Group 16">
              <a:extLst>
                <a:ext uri="{FF2B5EF4-FFF2-40B4-BE49-F238E27FC236}">
                  <a16:creationId xmlns:a16="http://schemas.microsoft.com/office/drawing/2014/main" id="{CD776E87-AB23-9F51-DA3E-BA1DA304C7DC}"/>
                </a:ext>
              </a:extLst>
            </p:cNvPr>
            <p:cNvGrpSpPr/>
            <p:nvPr/>
          </p:nvGrpSpPr>
          <p:grpSpPr>
            <a:xfrm>
              <a:off x="0" y="6239434"/>
              <a:ext cx="12192000" cy="618565"/>
              <a:chOff x="336332" y="0"/>
              <a:chExt cx="11855668" cy="6858000"/>
            </a:xfrm>
          </p:grpSpPr>
          <p:sp>
            <p:nvSpPr>
              <p:cNvPr id="24" name="Rectangle 23">
                <a:extLst>
                  <a:ext uri="{FF2B5EF4-FFF2-40B4-BE49-F238E27FC236}">
                    <a16:creationId xmlns:a16="http://schemas.microsoft.com/office/drawing/2014/main" id="{D7DA8C40-1F2D-C20F-43FD-211F5BE0C357}"/>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640E4AC9-58C0-CBC9-CDF7-8DEAA7D93779}"/>
                  </a:ext>
                </a:extLst>
              </p:cNvPr>
              <p:cNvGrpSpPr/>
              <p:nvPr/>
            </p:nvGrpSpPr>
            <p:grpSpPr>
              <a:xfrm>
                <a:off x="5073505" y="0"/>
                <a:ext cx="7118495" cy="6858000"/>
                <a:chOff x="5073505" y="0"/>
                <a:chExt cx="7118495" cy="6858000"/>
              </a:xfrm>
            </p:grpSpPr>
            <p:sp>
              <p:nvSpPr>
                <p:cNvPr id="26" name="Parallelogram 25">
                  <a:extLst>
                    <a:ext uri="{FF2B5EF4-FFF2-40B4-BE49-F238E27FC236}">
                      <a16:creationId xmlns:a16="http://schemas.microsoft.com/office/drawing/2014/main" id="{501F8C9D-3BEA-22F8-67C1-A76D706B9752}"/>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591FFC7-0DD0-9E42-3E5C-033A29E4423C}"/>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8" name="Group 17">
              <a:extLst>
                <a:ext uri="{FF2B5EF4-FFF2-40B4-BE49-F238E27FC236}">
                  <a16:creationId xmlns:a16="http://schemas.microsoft.com/office/drawing/2014/main" id="{BDE1B45B-AD2A-D6FA-03DE-2AE3FC10C0AA}"/>
                </a:ext>
              </a:extLst>
            </p:cNvPr>
            <p:cNvGrpSpPr/>
            <p:nvPr/>
          </p:nvGrpSpPr>
          <p:grpSpPr>
            <a:xfrm>
              <a:off x="191344" y="6347920"/>
              <a:ext cx="3456232" cy="380480"/>
              <a:chOff x="191344" y="6347920"/>
              <a:chExt cx="3456232" cy="380480"/>
            </a:xfrm>
          </p:grpSpPr>
          <p:sp>
            <p:nvSpPr>
              <p:cNvPr id="22" name="TextBox 21">
                <a:extLst>
                  <a:ext uri="{FF2B5EF4-FFF2-40B4-BE49-F238E27FC236}">
                    <a16:creationId xmlns:a16="http://schemas.microsoft.com/office/drawing/2014/main" id="{F5678F59-B034-1208-1362-A768FE71099F}"/>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23" name="TextBox 22">
                <a:extLst>
                  <a:ext uri="{FF2B5EF4-FFF2-40B4-BE49-F238E27FC236}">
                    <a16:creationId xmlns:a16="http://schemas.microsoft.com/office/drawing/2014/main" id="{088A55A8-3EB2-5430-1729-025496779B93}"/>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21" name="Picture 20" descr="Logo&#10;&#10;Description automatically generated">
              <a:extLst>
                <a:ext uri="{FF2B5EF4-FFF2-40B4-BE49-F238E27FC236}">
                  <a16:creationId xmlns:a16="http://schemas.microsoft.com/office/drawing/2014/main" id="{5F4185E9-276A-5808-974F-25708F700CF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pic>
        <p:nvPicPr>
          <p:cNvPr id="5" name="Picture 4">
            <a:extLst>
              <a:ext uri="{FF2B5EF4-FFF2-40B4-BE49-F238E27FC236}">
                <a16:creationId xmlns:a16="http://schemas.microsoft.com/office/drawing/2014/main" id="{C6181588-EF49-EE3B-92F8-7D235E1F7C7B}"/>
              </a:ext>
            </a:extLst>
          </p:cNvPr>
          <p:cNvPicPr>
            <a:picLocks noChangeAspect="1"/>
          </p:cNvPicPr>
          <p:nvPr/>
        </p:nvPicPr>
        <p:blipFill>
          <a:blip r:embed="rId3"/>
          <a:stretch>
            <a:fillRect/>
          </a:stretch>
        </p:blipFill>
        <p:spPr>
          <a:xfrm>
            <a:off x="3332796" y="1007190"/>
            <a:ext cx="5400000" cy="2578444"/>
          </a:xfrm>
          <a:prstGeom prst="rect">
            <a:avLst/>
          </a:prstGeom>
        </p:spPr>
      </p:pic>
      <p:pic>
        <p:nvPicPr>
          <p:cNvPr id="8" name="Picture 7">
            <a:extLst>
              <a:ext uri="{FF2B5EF4-FFF2-40B4-BE49-F238E27FC236}">
                <a16:creationId xmlns:a16="http://schemas.microsoft.com/office/drawing/2014/main" id="{D06D0EE9-2816-CBE5-DC64-DF55B84D7F49}"/>
              </a:ext>
            </a:extLst>
          </p:cNvPr>
          <p:cNvPicPr>
            <a:picLocks noChangeAspect="1"/>
          </p:cNvPicPr>
          <p:nvPr/>
        </p:nvPicPr>
        <p:blipFill>
          <a:blip r:embed="rId4"/>
          <a:stretch>
            <a:fillRect/>
          </a:stretch>
        </p:blipFill>
        <p:spPr>
          <a:xfrm>
            <a:off x="3359290" y="3715233"/>
            <a:ext cx="5400000" cy="2578444"/>
          </a:xfrm>
          <a:prstGeom prst="rect">
            <a:avLst/>
          </a:prstGeom>
        </p:spPr>
      </p:pic>
    </p:spTree>
    <p:extLst>
      <p:ext uri="{BB962C8B-B14F-4D97-AF65-F5344CB8AC3E}">
        <p14:creationId xmlns:p14="http://schemas.microsoft.com/office/powerpoint/2010/main" val="521288760"/>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1661</Words>
  <Application>Microsoft Office PowerPoint</Application>
  <PresentationFormat>Widescreen</PresentationFormat>
  <Paragraphs>186</Paragraphs>
  <Slides>25</Slides>
  <Notes>3</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-apple-system</vt:lpstr>
      <vt:lpstr>Aptos</vt:lpstr>
      <vt:lpstr>Arial</vt:lpstr>
      <vt:lpstr>Calibri</vt:lpstr>
      <vt:lpstr>Calibri Light</vt:lpstr>
      <vt:lpstr>ReithSans</vt:lpstr>
      <vt:lpstr>Söhne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Prior</dc:creator>
  <cp:lastModifiedBy>Graham Prior</cp:lastModifiedBy>
  <cp:revision>1</cp:revision>
  <dcterms:created xsi:type="dcterms:W3CDTF">2024-03-09T18:16:31Z</dcterms:created>
  <dcterms:modified xsi:type="dcterms:W3CDTF">2024-03-09T18:16:45Z</dcterms:modified>
</cp:coreProperties>
</file>